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  <p:sldId id="602" r:id="rId3"/>
    <p:sldId id="607" r:id="rId4"/>
    <p:sldId id="635" r:id="rId5"/>
    <p:sldId id="541" r:id="rId6"/>
    <p:sldId id="542" r:id="rId7"/>
    <p:sldId id="543" r:id="rId8"/>
    <p:sldId id="544" r:id="rId9"/>
    <p:sldId id="636" r:id="rId10"/>
    <p:sldId id="594" r:id="rId11"/>
    <p:sldId id="595" r:id="rId12"/>
    <p:sldId id="546" r:id="rId13"/>
    <p:sldId id="637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604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638" r:id="rId40"/>
    <p:sldId id="573" r:id="rId41"/>
    <p:sldId id="610" r:id="rId42"/>
    <p:sldId id="574" r:id="rId43"/>
    <p:sldId id="639" r:id="rId44"/>
    <p:sldId id="575" r:id="rId45"/>
    <p:sldId id="576" r:id="rId46"/>
    <p:sldId id="577" r:id="rId47"/>
    <p:sldId id="578" r:id="rId48"/>
    <p:sldId id="608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  <p:sldId id="588" r:id="rId58"/>
    <p:sldId id="640" r:id="rId59"/>
    <p:sldId id="589" r:id="rId60"/>
    <p:sldId id="590" r:id="rId61"/>
    <p:sldId id="591" r:id="rId62"/>
    <p:sldId id="611" r:id="rId63"/>
    <p:sldId id="612" r:id="rId64"/>
    <p:sldId id="613" r:id="rId65"/>
    <p:sldId id="614" r:id="rId66"/>
    <p:sldId id="615" r:id="rId67"/>
    <p:sldId id="641" r:id="rId68"/>
    <p:sldId id="643" r:id="rId69"/>
    <p:sldId id="644" r:id="rId70"/>
    <p:sldId id="627" r:id="rId71"/>
    <p:sldId id="642" r:id="rId72"/>
    <p:sldId id="619" r:id="rId73"/>
    <p:sldId id="620" r:id="rId74"/>
    <p:sldId id="621" r:id="rId75"/>
    <p:sldId id="622" r:id="rId76"/>
    <p:sldId id="623" r:id="rId77"/>
    <p:sldId id="624" r:id="rId78"/>
    <p:sldId id="625" r:id="rId79"/>
    <p:sldId id="626" r:id="rId80"/>
    <p:sldId id="628" r:id="rId81"/>
    <p:sldId id="629" r:id="rId82"/>
    <p:sldId id="630" r:id="rId83"/>
    <p:sldId id="632" r:id="rId84"/>
    <p:sldId id="633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2" autoAdjust="0"/>
    <p:restoredTop sz="94576" autoAdjust="0"/>
  </p:normalViewPr>
  <p:slideViewPr>
    <p:cSldViewPr>
      <p:cViewPr varScale="1">
        <p:scale>
          <a:sx n="59" d="100"/>
          <a:sy n="59" d="100"/>
        </p:scale>
        <p:origin x="67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5CC9-0A7C-430E-9E71-FFA65D40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31D36-6081-4BD4-952D-C4EA2B698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C38F-B6F6-4BC5-BE71-4D72E8C7A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F68F-CCA5-44B2-BD39-5B65393C8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357E-C787-47F9-97A9-E51AE874B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915E8-62B5-4372-8AEC-D4840D792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735E-6039-469A-B40C-EEDFBDF35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3751C-796D-4ACD-A187-6AAE5697E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E32B-2694-42C3-94DD-7BCD2C654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001B6-D9EF-4273-B516-AB1DD7827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3F90-CA80-446D-BE2D-65397B0B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954380C6-D3CB-43DD-99ED-851842EBF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3" Type="http://schemas.openxmlformats.org/officeDocument/2006/relationships/image" Target="../media/image59.gif"/><Relationship Id="rId7" Type="http://schemas.openxmlformats.org/officeDocument/2006/relationships/image" Target="../media/image63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gif"/><Relationship Id="rId5" Type="http://schemas.openxmlformats.org/officeDocument/2006/relationships/image" Target="../media/image61.gif"/><Relationship Id="rId4" Type="http://schemas.openxmlformats.org/officeDocument/2006/relationships/image" Target="../media/image6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21 Slides</a:t>
            </a:r>
          </a:p>
        </p:txBody>
      </p:sp>
      <p:sp>
        <p:nvSpPr>
          <p:cNvPr id="2051" name="WordArt 7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Advanced Graphics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Java2103.java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introduces the &lt;</a:t>
            </a:r>
            <a:r>
              <a:rPr lang="en-US" dirty="0" err="1">
                <a:latin typeface="Times New Roman" pitchFamily="18" charset="0"/>
              </a:rPr>
              <a:t>setFont</a:t>
            </a:r>
            <a:r>
              <a:rPr lang="en-US" dirty="0">
                <a:latin typeface="Times New Roman" pitchFamily="18" charset="0"/>
              </a:rPr>
              <a:t>(new Font(</a:t>
            </a:r>
            <a:r>
              <a:rPr lang="en-US" dirty="0" err="1">
                <a:latin typeface="Times New Roman" pitchFamily="18" charset="0"/>
              </a:rPr>
              <a:t>Type,Style,Size</a:t>
            </a:r>
            <a:r>
              <a:rPr lang="en-US" dirty="0">
                <a:latin typeface="Times New Roman" pitchFamily="18" charset="0"/>
              </a:rPr>
              <a:t>))&gt;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Type is either "Courier","</a:t>
            </a:r>
            <a:r>
              <a:rPr lang="en-US" dirty="0" err="1">
                <a:latin typeface="Times New Roman" pitchFamily="18" charset="0"/>
              </a:rPr>
              <a:t>TimesRoman</a:t>
            </a:r>
            <a:r>
              <a:rPr lang="en-US" dirty="0">
                <a:latin typeface="Times New Roman" pitchFamily="18" charset="0"/>
              </a:rPr>
              <a:t>", "Arial", or any other available font.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Style is either BOLD, ITALIC or PLAIN.   Size is the point value of the font.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public class Java2103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("Default Appearance with drawString",20,20);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Font("Courier",Font.PLAIN,20));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("Courier 20-point plain font",20,60);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Font("Courier",Font.BOLD,20));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("Courier 20-point bold font",20,100);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Font("TimesRoman",Font.PLAIN,36));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("Times Roman 36-point plain font",20,180);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Font("TimesRoman",Font.ITALIC,36));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("Times Roman 36-point italic font",20,260);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Font("Arial",Font.PLAIN,48));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("Arial 48-point plain font",20,360);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Font("Arial", </a:t>
            </a:r>
            <a:r>
              <a:rPr lang="en-US" b="0" dirty="0" err="1">
                <a:latin typeface="Arial Black" pitchFamily="34" charset="0"/>
              </a:rPr>
              <a:t>Font.BOLD</a:t>
            </a:r>
            <a:r>
              <a:rPr lang="en-US" b="0" dirty="0">
                <a:latin typeface="Arial Black" pitchFamily="34" charset="0"/>
              </a:rPr>
              <a:t> + </a:t>
            </a:r>
            <a:r>
              <a:rPr lang="en-US" b="0" dirty="0" err="1">
                <a:latin typeface="Arial Black" pitchFamily="34" charset="0"/>
              </a:rPr>
              <a:t>Font.ITALIC</a:t>
            </a:r>
            <a:r>
              <a:rPr lang="en-US" dirty="0">
                <a:latin typeface="Times New Roman" pitchFamily="18" charset="0"/>
              </a:rPr>
              <a:t>, 48));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("Arial 48-point bold and italic font",20,460);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Font("Qwerty",Font.PLAIN,24));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("Arial 24-point plain font substituted for non-existent Qwerty font",20,520);</a:t>
            </a:r>
            <a:r>
              <a:rPr lang="en-US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5257800" y="1143000"/>
            <a:ext cx="35814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shown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the next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1" y="100013"/>
            <a:ext cx="7427417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The setFont Method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382000" cy="1974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</a:rPr>
              <a:t>g.setFont(new Font("Courier",Font.BOLD,20));</a:t>
            </a:r>
          </a:p>
          <a:p>
            <a:pPr eaLnBrk="1" hangingPunct="1"/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400"/>
              <a:t>alters the default font to Courier, Bold and size 20.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An object of the </a:t>
            </a:r>
            <a:r>
              <a:rPr lang="en-US" sz="2400">
                <a:latin typeface="Courier New" pitchFamily="49" charset="0"/>
              </a:rPr>
              <a:t>Font</a:t>
            </a:r>
            <a:r>
              <a:rPr lang="en-US" sz="2400"/>
              <a:t> class is used to change the font.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21.4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Mathematics</a:t>
            </a: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Polygons</a:t>
            </a:r>
          </a:p>
        </p:txBody>
      </p:sp>
    </p:spTree>
    <p:extLst>
      <p:ext uri="{BB962C8B-B14F-4D97-AF65-F5344CB8AC3E}">
        <p14:creationId xmlns:p14="http://schemas.microsoft.com/office/powerpoint/2010/main" val="294866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Java2104.java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draws a circle using the &lt;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dirty="0">
                <a:latin typeface="Times New Roman" pitchFamily="18" charset="0"/>
              </a:rPr>
              <a:t>&gt; and &lt;sin&gt; methods of the &lt;Math&gt;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class.  It is simpler to use the &lt;</a:t>
            </a:r>
            <a:r>
              <a:rPr lang="en-US" sz="2000" dirty="0" err="1">
                <a:latin typeface="Times New Roman" pitchFamily="18" charset="0"/>
              </a:rPr>
              <a:t>drawOval</a:t>
            </a:r>
            <a:r>
              <a:rPr lang="en-US" sz="2000" dirty="0">
                <a:latin typeface="Times New Roman" pitchFamily="18" charset="0"/>
              </a:rPr>
              <a:t>&gt; method.  This program helps to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explain the next  program.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Java2104 extends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radius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centerX</a:t>
            </a:r>
            <a:r>
              <a:rPr lang="en-US" sz="2000" dirty="0">
                <a:latin typeface="Times New Roman" pitchFamily="18" charset="0"/>
              </a:rPr>
              <a:t>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centerY</a:t>
            </a:r>
            <a:r>
              <a:rPr lang="en-US" sz="2000" dirty="0">
                <a:latin typeface="Times New Roman" pitchFamily="18" charset="0"/>
              </a:rPr>
              <a:t>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g.setColor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Color.blue</a:t>
            </a:r>
            <a:r>
              <a:rPr lang="en-US" sz="2000" dirty="0">
                <a:latin typeface="Times New Roman" pitchFamily="18" charset="0"/>
              </a:rPr>
              <a:t>);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for (double radian = 0; radian &lt;= 2 * </a:t>
            </a:r>
            <a:r>
              <a:rPr lang="en-US" sz="2000" dirty="0" err="1">
                <a:latin typeface="Times New Roman" pitchFamily="18" charset="0"/>
              </a:rPr>
              <a:t>Math.PI</a:t>
            </a:r>
            <a:r>
              <a:rPr lang="en-US" sz="2000" dirty="0">
                <a:latin typeface="Times New Roman" pitchFamily="18" charset="0"/>
              </a:rPr>
              <a:t>; radian += 0.01)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x =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Math.round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0" dirty="0" err="1">
                <a:latin typeface="Arial Black" pitchFamily="34" charset="0"/>
              </a:rPr>
              <a:t>Math.cos</a:t>
            </a:r>
            <a:r>
              <a:rPr lang="en-US" sz="2000" dirty="0">
                <a:latin typeface="Times New Roman" pitchFamily="18" charset="0"/>
              </a:rPr>
              <a:t>(radian) * radius) + </a:t>
            </a:r>
            <a:r>
              <a:rPr lang="en-US" sz="2000" dirty="0" err="1">
                <a:latin typeface="Times New Roman" pitchFamily="18" charset="0"/>
              </a:rPr>
              <a:t>centerX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y =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Math.round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0" dirty="0" err="1">
                <a:latin typeface="Arial Black" pitchFamily="34" charset="0"/>
              </a:rPr>
              <a:t>Math.sin</a:t>
            </a:r>
            <a:r>
              <a:rPr lang="en-US" sz="2000" dirty="0">
                <a:latin typeface="Times New Roman" pitchFamily="18" charset="0"/>
              </a:rPr>
              <a:t>(radian) * radius) + </a:t>
            </a:r>
            <a:r>
              <a:rPr lang="en-US" sz="2000" dirty="0" err="1">
                <a:latin typeface="Times New Roman" pitchFamily="18" charset="0"/>
              </a:rPr>
              <a:t>centerY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g.drawLine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x,y,x,y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133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0"/>
            <a:ext cx="4800600" cy="430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035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Java2105.java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draws a regular hexagon using the &lt;</a:t>
            </a:r>
            <a:r>
              <a:rPr lang="en-US" sz="1700" dirty="0" err="1">
                <a:latin typeface="Times New Roman" pitchFamily="18" charset="0"/>
              </a:rPr>
              <a:t>cos</a:t>
            </a:r>
            <a:r>
              <a:rPr lang="en-US" sz="1700" dirty="0">
                <a:latin typeface="Times New Roman" pitchFamily="18" charset="0"/>
              </a:rPr>
              <a:t>&gt; &amp; &lt;sin&gt; methods of the &lt;Math&gt;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Java2105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radius = 100;  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 = 200;  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 = 200;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= 2 * </a:t>
            </a:r>
            <a:r>
              <a:rPr lang="en-US" dirty="0" err="1">
                <a:latin typeface="Times New Roman" pitchFamily="18" charset="0"/>
              </a:rPr>
              <a:t>Math.PI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g.setColor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Color.blue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x1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1/6)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y1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1/6)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x2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2/6)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y2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2/6)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x3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3/6)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y3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3/6)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x4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4/6)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y4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4/6)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x5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5/6)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y5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5/6)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x6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y6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Polygon hex = new Polygon();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(x1,y1);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(x2,y2);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(x3,y3);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(x4,y4);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(x5,y5);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(x6,y6);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g.fillPolygon</a:t>
            </a:r>
            <a:r>
              <a:rPr lang="en-US" dirty="0">
                <a:latin typeface="Times New Roman" pitchFamily="18" charset="0"/>
              </a:rPr>
              <a:t>(hex);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97" b="40806"/>
          <a:stretch/>
        </p:blipFill>
        <p:spPr bwMode="auto">
          <a:xfrm>
            <a:off x="6090155" y="0"/>
            <a:ext cx="305384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Java2106.java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draws a pentagon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with the &lt;</a:t>
            </a:r>
            <a:r>
              <a:rPr lang="en-US" sz="2400" dirty="0" err="1">
                <a:latin typeface="Times New Roman" pitchFamily="18" charset="0"/>
              </a:rPr>
              <a:t>fillPolygon</a:t>
            </a:r>
            <a:r>
              <a:rPr lang="en-US" sz="24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example uses arrays of x &amp; y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coordinates with the </a:t>
            </a:r>
            <a:r>
              <a:rPr lang="en-US" sz="2400" dirty="0" err="1">
                <a:latin typeface="Times New Roman" pitchFamily="18" charset="0"/>
              </a:rPr>
              <a:t>fillPolygon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method.</a:t>
            </a:r>
          </a:p>
          <a:p>
            <a:pPr eaLnBrk="1" hangingPunct="1">
              <a:lnSpc>
                <a:spcPct val="60000"/>
              </a:lnSpc>
            </a:pPr>
            <a:endParaRPr lang="en-US" sz="10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java.awt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java.applet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60000"/>
              </a:lnSpc>
            </a:pPr>
            <a:endParaRPr lang="en-US" sz="10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Java2106 extends Applet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g.setColor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</a:rPr>
              <a:t>Color.red</a:t>
            </a:r>
            <a:r>
              <a:rPr lang="en-US" sz="24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xCoord</a:t>
            </a:r>
            <a:r>
              <a:rPr lang="en-US" sz="2400" dirty="0">
                <a:latin typeface="Times New Roman" pitchFamily="18" charset="0"/>
              </a:rPr>
              <a:t>[] = {400,550,500,300,250};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yCoord</a:t>
            </a:r>
            <a:r>
              <a:rPr lang="en-US" sz="2400" dirty="0">
                <a:latin typeface="Times New Roman" pitchFamily="18" charset="0"/>
              </a:rPr>
              <a:t>[] = {70,200,350,350,200};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g.fillPolygon</a:t>
            </a:r>
            <a:r>
              <a:rPr lang="en-US" sz="2400" dirty="0">
                <a:latin typeface="Times New Roman" pitchFamily="18" charset="0"/>
              </a:rPr>
              <a:t>(xCoord,yCoord,5);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pic>
        <p:nvPicPr>
          <p:cNvPr id="1536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32" y="0"/>
            <a:ext cx="4138613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Java2107.java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draws a sequence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of connected lines with the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&lt;</a:t>
            </a:r>
            <a:r>
              <a:rPr lang="en-US" sz="2400" dirty="0" err="1">
                <a:latin typeface="Times New Roman" pitchFamily="18" charset="0"/>
              </a:rPr>
              <a:t>drawPolyline</a:t>
            </a:r>
            <a:r>
              <a:rPr lang="en-US" sz="24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java.awt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java.applet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Java2107 extends Applet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g.setColor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xCoord</a:t>
            </a:r>
            <a:r>
              <a:rPr lang="en-US" sz="2400" dirty="0">
                <a:latin typeface="Times New Roman" pitchFamily="18" charset="0"/>
              </a:rPr>
              <a:t>[] = {400,550,500,300,250};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yCoord</a:t>
            </a:r>
            <a:r>
              <a:rPr lang="en-US" sz="2400" dirty="0">
                <a:latin typeface="Times New Roman" pitchFamily="18" charset="0"/>
              </a:rPr>
              <a:t>[] = {70,200,350,350,200};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</a:t>
            </a:r>
            <a:r>
              <a:rPr lang="en-US" sz="2400" b="0" dirty="0" err="1">
                <a:latin typeface="Arial Black" pitchFamily="34" charset="0"/>
              </a:rPr>
              <a:t>drawPolyline</a:t>
            </a:r>
            <a:r>
              <a:rPr lang="en-US" sz="2400" dirty="0">
                <a:latin typeface="Times New Roman" pitchFamily="18" charset="0"/>
              </a:rPr>
              <a:t>(xCoord,yCoord,5);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8" y="0"/>
            <a:ext cx="4142232" cy="371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Java2108.java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demonstrates how to draw a regular hexagon efficiently by using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coordinates arrays inside a loop control structure.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Java2108 extends Applet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 = 400;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 = 300;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radius = 200;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= 2 * </a:t>
            </a:r>
            <a:r>
              <a:rPr lang="en-US" dirty="0" err="1">
                <a:latin typeface="Times New Roman" pitchFamily="18" charset="0"/>
              </a:rPr>
              <a:t>Math.PI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[] = new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[6];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[] = new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[6];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g.setColor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Color.blue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k = 0; k &lt; 6; k++)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[k]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[k]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g.fillPolygon</a:t>
            </a:r>
            <a:r>
              <a:rPr lang="en-US" dirty="0">
                <a:latin typeface="Times New Roman" pitchFamily="18" charset="0"/>
              </a:rPr>
              <a:t>(xCoord,yCoord,6);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77" y="0"/>
            <a:ext cx="520002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Java2109.java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uses the regular hexagon code and creates a general regular Polygon method.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public class Java2109 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sides = 5;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 = 100; y &lt;= 500; y+=120)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 = 100; x &lt;= 800; x+=120)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regPolygon</a:t>
            </a:r>
            <a:r>
              <a:rPr lang="en-US" sz="1600" dirty="0">
                <a:latin typeface="Times New Roman" pitchFamily="18" charset="0"/>
              </a:rPr>
              <a:t>(g,50,x,y,sides);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sides++;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regPolygon</a:t>
            </a:r>
            <a:r>
              <a:rPr lang="en-US" sz="1600" dirty="0">
                <a:latin typeface="Times New Roman" pitchFamily="18" charset="0"/>
              </a:rPr>
              <a:t>(Graphics g,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radius,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centerX</a:t>
            </a:r>
            <a:r>
              <a:rPr lang="en-US" sz="1600" dirty="0">
                <a:latin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centerY,int</a:t>
            </a:r>
            <a:r>
              <a:rPr lang="en-US" sz="1600" dirty="0">
                <a:latin typeface="Times New Roman" pitchFamily="18" charset="0"/>
              </a:rPr>
              <a:t> sides)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double 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= 2 * </a:t>
            </a:r>
            <a:r>
              <a:rPr lang="en-US" sz="1600" dirty="0" err="1">
                <a:latin typeface="Times New Roman" pitchFamily="18" charset="0"/>
              </a:rPr>
              <a:t>Math.PI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[sides];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[sides];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Color.blue</a:t>
            </a:r>
            <a:r>
              <a:rPr lang="en-US" sz="1600" dirty="0"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k = 0; k &lt; sides;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[k] =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</a:rPr>
              <a:t>Math.round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Math.cos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* k/sides) * radius) + </a:t>
            </a:r>
            <a:r>
              <a:rPr lang="en-US" sz="1600" dirty="0" err="1">
                <a:latin typeface="Times New Roman" pitchFamily="18" charset="0"/>
              </a:rPr>
              <a:t>centerX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[k] =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</a:rPr>
              <a:t>Math.round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Math.sin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* k/sides) * radius) + </a:t>
            </a:r>
            <a:r>
              <a:rPr lang="en-US" sz="1600" dirty="0" err="1">
                <a:latin typeface="Times New Roman" pitchFamily="18" charset="0"/>
              </a:rPr>
              <a:t>centerY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g.fillPolygon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xCoord,yCoord,sides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21.1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2057400"/>
            <a:ext cx="8382000" cy="3200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0" y="100013"/>
            <a:ext cx="74235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7526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Steps to Turn Off Warning Messages in JCreator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82000" cy="4765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1.		Click Configure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2.		Click Options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3.		Click JDK Tools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4.		Select Compiler in the tool type window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5.		Click Edit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6.		Click Parameters tab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7.		Remove check from Warnings check box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8.		Click OK twice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j0289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4475"/>
            <a:ext cx="36576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j03458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WordArt 5"/>
          <p:cNvSpPr>
            <a:spLocks noChangeArrowheads="1" noChangeShapeType="1" noTextEdit="1"/>
          </p:cNvSpPr>
          <p:nvPr/>
        </p:nvSpPr>
        <p:spPr bwMode="auto">
          <a:xfrm>
            <a:off x="457200" y="1333241"/>
            <a:ext cx="8305800" cy="194335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94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Mouse Routines</a:t>
            </a:r>
          </a:p>
        </p:txBody>
      </p:sp>
      <p:pic>
        <p:nvPicPr>
          <p:cNvPr id="21511" name="Picture 7" descr="j03448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1680990" cy="140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21.5</a:t>
            </a: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457200" y="3200400"/>
            <a:ext cx="8305800" cy="194335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94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Graphics</a:t>
            </a:r>
          </a:p>
        </p:txBody>
      </p:sp>
      <p:pic>
        <p:nvPicPr>
          <p:cNvPr id="21510" name="Picture 6" descr="j02330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01" y="4653466"/>
            <a:ext cx="1431499" cy="211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Java2110.java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counts the number of times a mouse is clicked.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Both left-clicks and right-clicks are counted using the &lt;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&gt; event.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Ignore the "deprecated API" warning.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public class Java2110 extends Applet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2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public void </a:t>
            </a:r>
            <a:r>
              <a:rPr lang="en-US" b="0" dirty="0" err="1">
                <a:latin typeface="Arial Black" pitchFamily="34" charset="0"/>
              </a:rPr>
              <a:t>init</a:t>
            </a:r>
            <a:r>
              <a:rPr lang="en-US" b="0" dirty="0">
                <a:latin typeface="Arial Black" pitchFamily="34" charset="0"/>
              </a:rPr>
              <a:t>()  {  </a:t>
            </a:r>
            <a:r>
              <a:rPr lang="en-US" b="0" dirty="0" err="1">
                <a:latin typeface="Arial Black" pitchFamily="34" charset="0"/>
              </a:rPr>
              <a:t>numClicks</a:t>
            </a:r>
            <a:r>
              <a:rPr lang="en-US" b="0" dirty="0">
                <a:latin typeface="Arial Black" pitchFamily="34" charset="0"/>
              </a:rPr>
              <a:t> = 0;  }</a:t>
            </a:r>
          </a:p>
          <a:p>
            <a:pPr eaLnBrk="1" hangingPunct="1">
              <a:lnSpc>
                <a:spcPct val="90000"/>
              </a:lnSpc>
            </a:pPr>
            <a:endParaRPr lang="en-US" sz="1200" b="0" dirty="0">
              <a:latin typeface="Arial Black" pitchFamily="34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clicked " +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+ " times.",20,20);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b="0" dirty="0">
                <a:latin typeface="Arial Black" pitchFamily="34" charset="0"/>
              </a:rPr>
              <a:t>	public </a:t>
            </a:r>
            <a:r>
              <a:rPr lang="en-US" b="0" dirty="0" err="1">
                <a:latin typeface="Arial Black" pitchFamily="34" charset="0"/>
              </a:rPr>
              <a:t>boolean</a:t>
            </a:r>
            <a:r>
              <a:rPr lang="en-US" b="0" dirty="0">
                <a:latin typeface="Arial Black" pitchFamily="34" charset="0"/>
              </a:rPr>
              <a:t> </a:t>
            </a:r>
            <a:r>
              <a:rPr lang="en-US" b="0" dirty="0" err="1">
                <a:latin typeface="Arial Black" pitchFamily="34" charset="0"/>
              </a:rPr>
              <a:t>mouseDown</a:t>
            </a:r>
            <a:r>
              <a:rPr lang="en-US" b="0" dirty="0">
                <a:latin typeface="Arial Black" pitchFamily="34" charset="0"/>
              </a:rPr>
              <a:t>(Event e, 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x, 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y)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{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numClicks</a:t>
            </a:r>
            <a:r>
              <a:rPr lang="en-US" b="0" dirty="0">
                <a:latin typeface="Arial Black" pitchFamily="34" charset="0"/>
              </a:rPr>
              <a:t>++;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repaint();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return true;</a:t>
            </a:r>
          </a:p>
          <a:p>
            <a:pPr eaLnBrk="1" hangingPunct="1">
              <a:lnSpc>
                <a:spcPct val="110000"/>
              </a:lnSpc>
            </a:pPr>
            <a:r>
              <a:rPr lang="en-US" b="0" dirty="0">
                <a:latin typeface="Arial Black" pitchFamily="34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  <a:r>
              <a:rPr lang="en-US" b="0" dirty="0">
                <a:latin typeface="Times New Roman" pitchFamily="18" charset="0"/>
              </a:rPr>
              <a:t> 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3256" b="44146"/>
          <a:stretch/>
        </p:blipFill>
        <p:spPr bwMode="auto">
          <a:xfrm>
            <a:off x="5181600" y="1096347"/>
            <a:ext cx="3953002" cy="27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>
                <a:latin typeface="Times New Roman" pitchFamily="18" charset="0"/>
              </a:rPr>
              <a:t>// Java2111.java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This program displays the position of the mouse every time it is clicked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using the &lt;</a:t>
            </a:r>
            <a:r>
              <a:rPr lang="en-US" sz="1900" dirty="0" err="1">
                <a:latin typeface="Times New Roman" pitchFamily="18" charset="0"/>
              </a:rPr>
              <a:t>mouseDown</a:t>
            </a:r>
            <a:r>
              <a:rPr lang="en-US" sz="19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public class Java2111 extends Applet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g.drawString</a:t>
            </a:r>
            <a:r>
              <a:rPr lang="en-US" sz="1900" dirty="0">
                <a:latin typeface="Times New Roman" pitchFamily="18" charset="0"/>
              </a:rPr>
              <a:t>("Mouse clicked at (" +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+ "," +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+ ")",20,20);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</a:t>
            </a:r>
            <a:r>
              <a:rPr lang="en-US" sz="1900" dirty="0" err="1">
                <a:latin typeface="Times New Roman" pitchFamily="18" charset="0"/>
              </a:rPr>
              <a:t>boolean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mouseDown</a:t>
            </a:r>
            <a:r>
              <a:rPr lang="en-US" sz="1900" dirty="0">
                <a:latin typeface="Times New Roman" pitchFamily="18" charset="0"/>
              </a:rPr>
              <a:t>(Event e,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x,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235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11200"/>
            <a:ext cx="41154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Line 4"/>
          <p:cNvSpPr>
            <a:spLocks noChangeShapeType="1"/>
          </p:cNvSpPr>
          <p:nvPr/>
        </p:nvSpPr>
        <p:spPr bwMode="auto">
          <a:xfrm flipH="1" flipV="1">
            <a:off x="6172200" y="1752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Java2112.java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This program demonstrates how to determine if the mouse is inside 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outside the Applet window using the &lt;</a:t>
            </a:r>
            <a:r>
              <a:rPr lang="en-US" dirty="0" err="1">
                <a:latin typeface="Times New Roman" pitchFamily="18" charset="0"/>
              </a:rPr>
              <a:t>mouseEnter</a:t>
            </a:r>
            <a:r>
              <a:rPr lang="en-US" dirty="0">
                <a:latin typeface="Times New Roman" pitchFamily="18" charset="0"/>
              </a:rPr>
              <a:t>&gt; and &lt;</a:t>
            </a:r>
            <a:r>
              <a:rPr lang="en-US" dirty="0" err="1">
                <a:latin typeface="Times New Roman" pitchFamily="18" charset="0"/>
              </a:rPr>
              <a:t>mouseExit</a:t>
            </a:r>
            <a:r>
              <a:rPr lang="en-US" dirty="0">
                <a:latin typeface="Times New Roman" pitchFamily="18" charset="0"/>
              </a:rPr>
              <a:t>&gt;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</a:rPr>
              <a:t>public class Java2112 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if (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inside applet",20,20);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outside applet",20,20);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mouseEnter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 =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mouseExit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8"/>
          <a:stretch/>
        </p:blipFill>
        <p:spPr bwMode="auto">
          <a:xfrm>
            <a:off x="5410200" y="1133475"/>
            <a:ext cx="3730752" cy="12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8"/>
          <a:stretch/>
        </p:blipFill>
        <p:spPr bwMode="auto">
          <a:xfrm>
            <a:off x="5410200" y="4320073"/>
            <a:ext cx="3733800" cy="123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8077200" y="19304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8077200" y="58928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Java2113.java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determines if a mouse is clicked once or twice using the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&lt;</a:t>
            </a:r>
            <a:r>
              <a:rPr lang="en-US" sz="1600" dirty="0" err="1">
                <a:latin typeface="Times New Roman" pitchFamily="18" charset="0"/>
              </a:rPr>
              <a:t>clickCount</a:t>
            </a:r>
            <a:r>
              <a:rPr lang="en-US" sz="1600" dirty="0">
                <a:latin typeface="Times New Roman" pitchFamily="18" charset="0"/>
              </a:rPr>
              <a:t>&gt; method.  This method works for the left or right button.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imes New Roman" pitchFamily="18" charset="0"/>
              </a:rPr>
              <a:t>public class Java2113 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singleClick,doubleClick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("Mouse was clicked once",20,20);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("Mouse was clicked twice",20,20);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switch (</a:t>
            </a:r>
            <a:r>
              <a:rPr lang="en-US" sz="1600" dirty="0" err="1">
                <a:latin typeface="Times New Roman" pitchFamily="18" charset="0"/>
              </a:rPr>
              <a:t>e.clickCount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case 1: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 = true; 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case 2: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 = true; 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return true;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1"/>
          <a:stretch/>
        </p:blipFill>
        <p:spPr bwMode="auto">
          <a:xfrm>
            <a:off x="5410200" y="914400"/>
            <a:ext cx="3733800" cy="148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/>
          <a:stretch/>
        </p:blipFill>
        <p:spPr bwMode="auto">
          <a:xfrm>
            <a:off x="5410200" y="3810000"/>
            <a:ext cx="3733800" cy="14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>
                <a:latin typeface="Times New Roman" pitchFamily="18" charset="0"/>
              </a:rPr>
              <a:t>// Java2114.java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This program displays the position of the mouse every time it moves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using the &lt;</a:t>
            </a:r>
            <a:r>
              <a:rPr lang="en-US" sz="1900" dirty="0" err="1">
                <a:latin typeface="Times New Roman" pitchFamily="18" charset="0"/>
              </a:rPr>
              <a:t>mouseMove</a:t>
            </a:r>
            <a:r>
              <a:rPr lang="en-US" sz="19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public class Java2114 extends Applet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g.drawString</a:t>
            </a:r>
            <a:r>
              <a:rPr lang="en-US" sz="1900" dirty="0">
                <a:latin typeface="Times New Roman" pitchFamily="18" charset="0"/>
              </a:rPr>
              <a:t>("Mouse is located at (" +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+ "," +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+ ")",20,20);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</a:t>
            </a:r>
            <a:r>
              <a:rPr lang="en-US" sz="1900" dirty="0" err="1">
                <a:latin typeface="Times New Roman" pitchFamily="18" charset="0"/>
              </a:rPr>
              <a:t>boolean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mouseMove</a:t>
            </a:r>
            <a:r>
              <a:rPr lang="en-US" sz="1900" dirty="0">
                <a:latin typeface="Times New Roman" pitchFamily="18" charset="0"/>
              </a:rPr>
              <a:t>(Event e,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x,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/>
          <a:stretch/>
        </p:blipFill>
        <p:spPr bwMode="auto">
          <a:xfrm>
            <a:off x="4572000" y="1166327"/>
            <a:ext cx="3670300" cy="17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1"/>
          <a:stretch/>
        </p:blipFill>
        <p:spPr bwMode="auto">
          <a:xfrm>
            <a:off x="5470525" y="5113176"/>
            <a:ext cx="3673475" cy="17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4876800" y="19304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 flipV="1">
            <a:off x="8839200" y="6578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Java2115.java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draws a small square at every mouse click position.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Java2115 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;  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</a:rPr>
              <a:t>()  {  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 = true;  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Color.red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g.fillRect</a:t>
            </a:r>
            <a:r>
              <a:rPr lang="en-US" sz="1600" dirty="0">
                <a:latin typeface="Times New Roman" pitchFamily="18" charset="0"/>
              </a:rPr>
              <a:t>(xCoord,yCoord,15,15);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/>
          <a:stretch/>
        </p:blipFill>
        <p:spPr bwMode="auto">
          <a:xfrm>
            <a:off x="4800600" y="989045"/>
            <a:ext cx="4343400" cy="228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/>
          <a:stretch/>
        </p:blipFill>
        <p:spPr bwMode="auto">
          <a:xfrm>
            <a:off x="4802188" y="4348064"/>
            <a:ext cx="4341812" cy="22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6019800" y="1905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7970838" y="5849938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1155" name="Group 3"/>
          <p:cNvGraphicFramePr>
            <a:graphicFrameLocks noGrp="1"/>
          </p:cNvGraphicFramePr>
          <p:nvPr/>
        </p:nvGraphicFramePr>
        <p:xfrm>
          <a:off x="0" y="0"/>
          <a:ext cx="9144000" cy="682148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Java2116.java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draws small squares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at every mouse click position.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The program will crash if you try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to draw more than 100 squares.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Java2116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numSquare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numSquare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0; k &lt; numSquare;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g.fillRect(xCoord[k],yCoord[k],15,15);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mouseDown(Event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xCoord[numSquare]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yCoord[numSquare]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numSquare++;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6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3"/>
          <a:stretch/>
        </p:blipFill>
        <p:spPr bwMode="auto">
          <a:xfrm>
            <a:off x="3810000" y="0"/>
            <a:ext cx="5334000" cy="193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8763000" y="1595536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6200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This is an optional chapter in the </a:t>
            </a:r>
          </a:p>
          <a:p>
            <a:pPr eaLnBrk="1" hangingPunct="1"/>
            <a:r>
              <a:rPr lang="en-US" sz="3200"/>
              <a:t>AP Computer Science curriculum.  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The graphics concepts in this chapter and future input/output chapters will not be tested on the AP Computer Science Examination.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/>
          <a:lstStyle/>
          <a:p>
            <a:pPr eaLnBrk="1" hangingPunct="1"/>
            <a:r>
              <a:rPr lang="en-US" sz="5400">
                <a:latin typeface="Arial Black" pitchFamily="34" charset="0"/>
              </a:rPr>
              <a:t>AP Exam Alert</a:t>
            </a:r>
          </a:p>
        </p:txBody>
      </p:sp>
      <p:pic>
        <p:nvPicPr>
          <p:cNvPr id="3076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2179" name="Group 3"/>
          <p:cNvGraphicFramePr>
            <a:graphicFrameLocks noGrp="1"/>
          </p:cNvGraphicFramePr>
          <p:nvPr/>
        </p:nvGraphicFramePr>
        <p:xfrm>
          <a:off x="0" y="0"/>
          <a:ext cx="9144000" cy="68770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Java2117.java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uses the &lt;Rectangle&gt; class with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&lt;inside&gt; method to determine if a certain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square has been clicked.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Java2117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Rectangle red, green, blue;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red = new Rectangle(50,50,100,100);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green = new Rectangle(50,200,100,100);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blue = new Rectangle(50,350,100,100);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switch (numColor)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red", 200,75);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green", 200,225);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blue", 200,375);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"Mouse is clicked outside the colored squares",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50,20);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0"/>
          <a:stretch/>
        </p:blipFill>
        <p:spPr bwMode="auto">
          <a:xfrm>
            <a:off x="0" y="1408922"/>
            <a:ext cx="4648200" cy="416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 flipH="1" flipV="1">
            <a:off x="685800" y="330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 bwMode="auto">
          <a:xfrm>
            <a:off x="3048000" y="177282"/>
            <a:ext cx="4648200" cy="417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/>
          <a:stretch/>
        </p:blipFill>
        <p:spPr bwMode="auto">
          <a:xfrm>
            <a:off x="4495800" y="2724538"/>
            <a:ext cx="4648200" cy="414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 flipH="1" flipV="1">
            <a:off x="3733800" y="9398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 flipV="1">
            <a:off x="5181600" y="5791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Times New Roman" pitchFamily="18" charset="0"/>
              </a:rPr>
              <a:t>// Java2118.java</a:t>
            </a: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This program proves that objects of the &lt;Rectangle&gt; class are abstract to the viewer and</a:t>
            </a: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not visible.  The three square are intentionally not displayed.  The program still works</a:t>
            </a: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like the previous program, but you must guess at the location of the squares.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/>
        </p:nvGraphicFramePr>
        <p:xfrm>
          <a:off x="0" y="990600"/>
          <a:ext cx="9144000" cy="58102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Rectangle red, green, blue;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red = new Rectangle(50,50,100,100);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green = new Rectangle(50,200,100,100);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blue = new Rectangle(50,350,100,100);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blue.inside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switch (numColor)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red", 200,75);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green", 200,225);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blue", 200,375);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"Mouse is clicked outside the colored squares",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50,20);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/>
          <a:stretch/>
        </p:blipFill>
        <p:spPr bwMode="auto">
          <a:xfrm>
            <a:off x="0" y="1548882"/>
            <a:ext cx="4648200" cy="41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 flipH="1" flipV="1">
            <a:off x="685800" y="330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/>
          <a:stretch/>
        </p:blipFill>
        <p:spPr bwMode="auto">
          <a:xfrm>
            <a:off x="3200400" y="186612"/>
            <a:ext cx="4648200" cy="41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/>
          <a:stretch/>
        </p:blipFill>
        <p:spPr bwMode="auto">
          <a:xfrm>
            <a:off x="4495800" y="2677886"/>
            <a:ext cx="4648200" cy="418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4953000" y="5562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733800" y="76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Java2119.java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draws a straight line from the point where the mouse is clicked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to the point where the mouse is released.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Java2119 extends Applet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startX,startY,endX,endY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g.drawLine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startX,startY,endX,endY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		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startX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startY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mouseUp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endX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endY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  <a:r>
              <a:rPr lang="en-US" sz="1600" b="0" dirty="0">
                <a:latin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/>
          <a:stretch/>
        </p:blipFill>
        <p:spPr bwMode="auto">
          <a:xfrm>
            <a:off x="5108575" y="1017036"/>
            <a:ext cx="3354388" cy="301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5638800" y="3505200"/>
            <a:ext cx="3355848" cy="301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 flipH="1" flipV="1">
            <a:off x="8153400" y="5791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5638800" y="1600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Java2120.java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draws a straight line from the point where the mouse is clicked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to the point where the mouse is released.  In this example the line is constantly visible.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java.awt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Java2120 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startX,startY,endX,endY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g.drawLine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startX,startY,endX,endY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mouseDown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startX</a:t>
            </a:r>
            <a:r>
              <a:rPr lang="en-US" sz="17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startY</a:t>
            </a:r>
            <a:r>
              <a:rPr lang="en-US" sz="17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mouseDrag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endX</a:t>
            </a:r>
            <a:r>
              <a:rPr lang="en-US" sz="17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endY</a:t>
            </a:r>
            <a:r>
              <a:rPr lang="en-US" sz="17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/>
          <a:stretch/>
        </p:blipFill>
        <p:spPr bwMode="auto">
          <a:xfrm>
            <a:off x="5105400" y="1026367"/>
            <a:ext cx="3352800" cy="30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5638800" y="3489648"/>
            <a:ext cx="3352800" cy="30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5"/>
          <p:cNvSpPr>
            <a:spLocks noChangeShapeType="1"/>
          </p:cNvSpPr>
          <p:nvPr/>
        </p:nvSpPr>
        <p:spPr bwMode="auto">
          <a:xfrm flipH="1" flipV="1">
            <a:off x="6096000" y="1966913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7832725" y="5602288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40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83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32281"/>
              </p:ext>
            </p:extLst>
          </p:nvPr>
        </p:nvGraphicFramePr>
        <p:xfrm>
          <a:off x="0" y="0"/>
          <a:ext cx="9144000" cy="685494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Java2121.java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draws a straight line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from the point where the mouse 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clicked to the point  where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mouse is released.  Additionally,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the program  stores the lines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coordinate information in arrays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so that all the lines are visible.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Java2121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currentStartX,currentStartY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currentEndX,currentEndY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lineCount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lineCount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k = 0; k &lt;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g.drawLine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if (!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currentStartX,currentStartY,currentEndX,currentEndY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mouseUp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addLine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void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addLine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x,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currentStartX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currentStartY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}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}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85" y="101156"/>
            <a:ext cx="6482333" cy="66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40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703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4801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Java2122.java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demonstrates a simple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mouse draw approach.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Java2122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xCoord,yCoord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0; k &lt;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[k],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[k],2,2);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89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40402" b="26450"/>
          <a:stretch/>
        </p:blipFill>
        <p:spPr bwMode="auto">
          <a:xfrm>
            <a:off x="4114800" y="2855166"/>
            <a:ext cx="5029200" cy="392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j02824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7563" y="5075237"/>
            <a:ext cx="1824037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2" name="WordArt 20"/>
          <p:cNvSpPr>
            <a:spLocks noChangeArrowheads="1" noChangeShapeType="1" noTextEdit="1"/>
          </p:cNvSpPr>
          <p:nvPr/>
        </p:nvSpPr>
        <p:spPr bwMode="auto">
          <a:xfrm>
            <a:off x="371475" y="3048000"/>
            <a:ext cx="840105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2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 Displays</a:t>
            </a:r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21.6</a:t>
            </a: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81000" y="1143000"/>
            <a:ext cx="840105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2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Understanding    </a:t>
            </a:r>
          </a:p>
        </p:txBody>
      </p:sp>
    </p:spTree>
    <p:extLst>
      <p:ext uri="{BB962C8B-B14F-4D97-AF65-F5344CB8AC3E}">
        <p14:creationId xmlns:p14="http://schemas.microsoft.com/office/powerpoint/2010/main" val="24283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21.2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2547937" y="1524000"/>
            <a:ext cx="40386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3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Drawing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Individual Pixels</a:t>
            </a:r>
          </a:p>
        </p:txBody>
      </p:sp>
    </p:spTree>
    <p:extLst>
      <p:ext uri="{BB962C8B-B14F-4D97-AF65-F5344CB8AC3E}">
        <p14:creationId xmlns:p14="http://schemas.microsoft.com/office/powerpoint/2010/main" val="3071718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762000"/>
          </a:xfrm>
        </p:spPr>
        <p:txBody>
          <a:bodyPr/>
          <a:lstStyle/>
          <a:p>
            <a:pPr eaLnBrk="1" hangingPunct="1"/>
            <a:r>
              <a:rPr lang="en-US" sz="4200" b="1"/>
              <a:t>Understanding Graphics Displays</a:t>
            </a:r>
            <a:r>
              <a:rPr lang="en-US" sz="4200"/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534400" cy="17970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Imagine that the video card has a bunch of color code boxes.  </a:t>
            </a:r>
          </a:p>
          <a:p>
            <a:pPr eaLnBrk="1" hangingPunct="1"/>
            <a:r>
              <a:rPr lang="en-US"/>
              <a:t>Box code number 4 contains the RGB value of (255,0,0) which is bright red. </a:t>
            </a:r>
          </a:p>
          <a:p>
            <a:pPr eaLnBrk="1" hangingPunct="1"/>
            <a:r>
              <a:rPr lang="en-US"/>
              <a:t>This gives us the following sequence of operations:</a:t>
            </a:r>
          </a:p>
          <a:p>
            <a:pPr eaLnBrk="1" hangingPunct="1"/>
            <a:r>
              <a:rPr lang="en-US"/>
              <a:t>▪	Some method call places the color code 4 in the video memory.</a:t>
            </a:r>
          </a:p>
          <a:p>
            <a:pPr eaLnBrk="1" hangingPunct="1"/>
            <a:r>
              <a:rPr lang="en-US"/>
              <a:t>▪	The video card identifies that code 4 is bright red.</a:t>
            </a:r>
          </a:p>
          <a:p>
            <a:pPr eaLnBrk="1" hangingPunct="1"/>
            <a:r>
              <a:rPr lang="en-US"/>
              <a:t>▪	A bright-red pixel is now displayed on the monitor at coordinate (0,0).</a:t>
            </a:r>
          </a:p>
        </p:txBody>
      </p:sp>
      <p:pic>
        <p:nvPicPr>
          <p:cNvPr id="39940" name="Picture 4" descr="vid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WordArt 21"/>
          <p:cNvSpPr>
            <a:spLocks noChangeArrowheads="1" noChangeShapeType="1" noTextEdit="1"/>
          </p:cNvSpPr>
          <p:nvPr/>
        </p:nvSpPr>
        <p:spPr bwMode="auto">
          <a:xfrm>
            <a:off x="741195" y="1684256"/>
            <a:ext cx="7652084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Virtual Memory</a:t>
            </a:r>
          </a:p>
        </p:txBody>
      </p:sp>
      <p:sp>
        <p:nvSpPr>
          <p:cNvPr id="38936" name="WordArt 24"/>
          <p:cNvSpPr>
            <a:spLocks noChangeArrowheads="1" noChangeShapeType="1" noTextEdit="1"/>
          </p:cNvSpPr>
          <p:nvPr/>
        </p:nvSpPr>
        <p:spPr bwMode="auto">
          <a:xfrm>
            <a:off x="450056" y="3949046"/>
            <a:ext cx="8234362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Video Buffering</a:t>
            </a:r>
          </a:p>
        </p:txBody>
      </p:sp>
      <p:sp>
        <p:nvSpPr>
          <p:cNvPr id="38937" name="Picture 25" descr="j0178221"/>
          <p:cNvSpPr>
            <a:spLocks noChangeAspect="1" noChangeArrowheads="1"/>
          </p:cNvSpPr>
          <p:nvPr/>
        </p:nvSpPr>
        <p:spPr bwMode="auto">
          <a:xfrm>
            <a:off x="4238625" y="30956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t="14250" r="34033" b="19218"/>
          <a:stretch>
            <a:fillRect/>
          </a:stretch>
        </p:blipFill>
        <p:spPr bwMode="auto">
          <a:xfrm>
            <a:off x="1524000" y="0"/>
            <a:ext cx="7620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304800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/>
              <a:t>Virtual Memory</a:t>
            </a:r>
          </a:p>
          <a:p>
            <a:pPr eaLnBrk="1" hangingPunct="1">
              <a:spcBef>
                <a:spcPct val="50000"/>
              </a:spcBef>
            </a:pPr>
            <a:r>
              <a:rPr lang="en-US" sz="4800"/>
              <a:t>&amp; </a:t>
            </a:r>
          </a:p>
          <a:p>
            <a:pPr eaLnBrk="1" hangingPunct="1">
              <a:spcBef>
                <a:spcPct val="50000"/>
              </a:spcBef>
            </a:pPr>
            <a:r>
              <a:rPr lang="en-US" sz="4800"/>
              <a:t>Video Buffering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WordArt 21"/>
          <p:cNvSpPr>
            <a:spLocks noChangeArrowheads="1" noChangeShapeType="1" noTextEdit="1"/>
          </p:cNvSpPr>
          <p:nvPr/>
        </p:nvSpPr>
        <p:spPr bwMode="auto">
          <a:xfrm>
            <a:off x="741195" y="1684256"/>
            <a:ext cx="7652084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  Buffering         </a:t>
            </a:r>
          </a:p>
        </p:txBody>
      </p:sp>
      <p:sp>
        <p:nvSpPr>
          <p:cNvPr id="38936" name="WordArt 24"/>
          <p:cNvSpPr>
            <a:spLocks noChangeArrowheads="1" noChangeShapeType="1" noTextEdit="1"/>
          </p:cNvSpPr>
          <p:nvPr/>
        </p:nvSpPr>
        <p:spPr bwMode="auto">
          <a:xfrm>
            <a:off x="450056" y="3949046"/>
            <a:ext cx="8234362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Examples</a:t>
            </a:r>
          </a:p>
        </p:txBody>
      </p:sp>
      <p:sp>
        <p:nvSpPr>
          <p:cNvPr id="38937" name="Picture 25" descr="j0178221"/>
          <p:cNvSpPr>
            <a:spLocks noChangeAspect="1" noChangeArrowheads="1"/>
          </p:cNvSpPr>
          <p:nvPr/>
        </p:nvSpPr>
        <p:spPr bwMode="auto">
          <a:xfrm>
            <a:off x="4238625" y="30956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21.8</a:t>
            </a:r>
          </a:p>
        </p:txBody>
      </p:sp>
    </p:spTree>
    <p:extLst>
      <p:ext uri="{BB962C8B-B14F-4D97-AF65-F5344CB8AC3E}">
        <p14:creationId xmlns:p14="http://schemas.microsoft.com/office/powerpoint/2010/main" val="150443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Java2123.java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creates an applet window with a black background.</a:t>
            </a:r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Java2123 extends Applet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appletWidth</a:t>
            </a:r>
            <a:r>
              <a:rPr lang="en-US" sz="2000" dirty="0">
                <a:latin typeface="Times New Roman" pitchFamily="18" charset="0"/>
              </a:rPr>
              <a:t>;		//  width of the Applet window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appletHeight</a:t>
            </a:r>
            <a:r>
              <a:rPr lang="en-US" sz="2000" dirty="0">
                <a:latin typeface="Times New Roman" pitchFamily="18" charset="0"/>
              </a:rPr>
              <a:t>;	//  height of the Applet window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	</a:t>
            </a:r>
            <a:r>
              <a:rPr lang="en-US" sz="2000" dirty="0" err="1">
                <a:latin typeface="Times New Roman" pitchFamily="18" charset="0"/>
              </a:rPr>
              <a:t>appletWidth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getWidth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appletHeight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getHeight</a:t>
            </a:r>
            <a:r>
              <a:rPr lang="en-US" sz="2000" dirty="0">
                <a:latin typeface="Times New Roman" pitchFamily="18" charset="0"/>
              </a:rPr>
              <a:t>();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g.setColor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Color.BLACK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g.fillRect</a:t>
            </a:r>
            <a:r>
              <a:rPr lang="en-US" sz="2000" dirty="0">
                <a:latin typeface="Times New Roman" pitchFamily="18" charset="0"/>
              </a:rPr>
              <a:t>(0,0,appletWidth,appletHeight);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5744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/>
          <a:stretch/>
        </p:blipFill>
        <p:spPr bwMode="auto">
          <a:xfrm>
            <a:off x="4267200" y="0"/>
            <a:ext cx="48768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Java2124.java                              This program introduces the &lt;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Java2124 extends Applet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appletWidth</a:t>
            </a:r>
            <a:r>
              <a:rPr lang="en-US" sz="1600" dirty="0">
                <a:latin typeface="Times New Roman" pitchFamily="18" charset="0"/>
              </a:rPr>
              <a:t>;	//  width of the Applet window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appletHeight</a:t>
            </a:r>
            <a:r>
              <a:rPr lang="en-US" sz="1600" dirty="0">
                <a:latin typeface="Times New Roman" pitchFamily="18" charset="0"/>
              </a:rPr>
              <a:t>;	//  height of the Applet window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appletWidth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getWidth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appletHeight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getHeight</a:t>
            </a:r>
            <a:r>
              <a:rPr lang="en-US" sz="1600" dirty="0">
                <a:latin typeface="Times New Roman" pitchFamily="18" charset="0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	public void paint(Graphics g)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Color.BLACK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g.fillRect</a:t>
            </a:r>
            <a:r>
              <a:rPr lang="en-US" sz="1600" dirty="0">
                <a:latin typeface="Times New Roman" pitchFamily="18" charset="0"/>
              </a:rPr>
              <a:t>(0,0,appletWidth,appletHeight);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(g,20,200);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(Graphics g,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Color.WHITE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(x+20,y,40,40);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(x+10,y+35,60,60);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(x,y+90,80,80);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5754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4"/>
          <a:stretch/>
        </p:blipFill>
        <p:spPr bwMode="auto">
          <a:xfrm>
            <a:off x="4419600" y="0"/>
            <a:ext cx="4724400" cy="37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Java2125.java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the &lt;</a:t>
            </a:r>
            <a:r>
              <a:rPr lang="en-US" sz="1600" dirty="0" err="1">
                <a:latin typeface="Times New Roman" pitchFamily="18" charset="0"/>
              </a:rPr>
              <a:t>eraseSnowman</a:t>
            </a:r>
            <a:r>
              <a:rPr lang="en-US" sz="1600" dirty="0">
                <a:latin typeface="Times New Roman" pitchFamily="18" charset="0"/>
              </a:rPr>
              <a:t>&gt; method to the &lt;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snowman is not visible because it is erased as quickly as it is drawn.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76515" name="Group 3"/>
          <p:cNvGraphicFramePr>
            <a:graphicFrameLocks noGrp="1"/>
          </p:cNvGraphicFramePr>
          <p:nvPr/>
        </p:nvGraphicFramePr>
        <p:xfrm>
          <a:off x="0" y="882650"/>
          <a:ext cx="9144000" cy="5919788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Java2125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width of the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height of the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g.fillOval(x+20,y,40,40);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	g.fillOval(x+10,y+35,60,60);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	g.fillOval(x,y+90,80,80);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eraseSnowman(Graphics 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g.fillRect(x,y,80,170);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/>
          <a:stretch/>
        </p:blipFill>
        <p:spPr bwMode="auto">
          <a:xfrm>
            <a:off x="0" y="-36513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539" name="WordArt 3"/>
          <p:cNvSpPr>
            <a:spLocks noChangeArrowheads="1" noChangeShapeType="1" noTextEdit="1"/>
          </p:cNvSpPr>
          <p:nvPr/>
        </p:nvSpPr>
        <p:spPr bwMode="auto">
          <a:xfrm>
            <a:off x="990600" y="1219200"/>
            <a:ext cx="6629400" cy="4114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8176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The output is not visible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since the snowman moves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across the screen so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2954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Important Note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1662113"/>
            <a:ext cx="7543800" cy="4048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The next few programming examples demonstrate computer animation.  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While an attempt will be made to duplicate the animation affects with PowerPoint, you need to compile and execute the programs for yourself to truly see the program output.</a:t>
            </a:r>
          </a:p>
        </p:txBody>
      </p:sp>
      <p:pic>
        <p:nvPicPr>
          <p:cNvPr id="4608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Java2126.java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a &lt;delay&gt; method, which makes it possible to see the snowman movement.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79587" name="Group 3"/>
          <p:cNvGraphicFramePr>
            <a:graphicFrameLocks noGrp="1"/>
          </p:cNvGraphicFramePr>
          <p:nvPr/>
        </p:nvGraphicFramePr>
        <p:xfrm>
          <a:off x="0" y="609600"/>
          <a:ext cx="9144000" cy="6236184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Java2126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delay(50);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drawSnowman(Graphics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eraseSnowman(Graphics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g.fillRect(x,y,80,170);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delay(int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long startDelay = System.currentTimeMillis();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long endDelay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while (endDelay - startDelay &lt;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endDelay = System.currentTimeMillis();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</a:rPr>
              <a:t>// Java2101.java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This program draws a series of pixels with the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&lt;</a:t>
            </a:r>
            <a:r>
              <a:rPr lang="en-US" sz="2800" dirty="0" err="1">
                <a:latin typeface="Times New Roman" pitchFamily="18" charset="0"/>
              </a:rPr>
              <a:t>drawLine</a:t>
            </a:r>
            <a:r>
              <a:rPr lang="en-US" sz="2800" dirty="0">
                <a:latin typeface="Times New Roman" pitchFamily="18" charset="0"/>
              </a:rPr>
              <a:t>&gt; method.  This is accomplished by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using the same start and end coordinates.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</a:rPr>
              <a:t>java.awt</a:t>
            </a:r>
            <a:r>
              <a:rPr lang="en-US" sz="28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public class Java2101 extends </a:t>
            </a:r>
            <a:r>
              <a:rPr lang="en-US" sz="2800" dirty="0" err="1">
                <a:latin typeface="Times New Roman" pitchFamily="18" charset="0"/>
              </a:rPr>
              <a:t>java.applet.Applet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for (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x=100, y=100; x &lt;= 500; x+=5, y+=5)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	</a:t>
            </a:r>
            <a:r>
              <a:rPr lang="en-US" sz="2800" b="0" dirty="0" err="1">
                <a:latin typeface="Arial Black" pitchFamily="34" charset="0"/>
              </a:rPr>
              <a:t>g.drawLine</a:t>
            </a:r>
            <a:r>
              <a:rPr lang="en-US" sz="2800" b="0" dirty="0">
                <a:latin typeface="Arial Black" pitchFamily="34" charset="0"/>
              </a:rPr>
              <a:t>(</a:t>
            </a:r>
            <a:r>
              <a:rPr lang="en-US" sz="2800" b="0" dirty="0" err="1">
                <a:latin typeface="Arial Black" pitchFamily="34" charset="0"/>
              </a:rPr>
              <a:t>x,y,x,y</a:t>
            </a:r>
            <a:r>
              <a:rPr lang="en-US" sz="2800" b="0" dirty="0">
                <a:latin typeface="Arial Black" pitchFamily="34" charset="0"/>
              </a:rPr>
              <a:t>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" b="-1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2743200" y="609600"/>
            <a:ext cx="54102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Simulated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Java2127.java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demonstrates that the "draw and erase" animation approach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does not work on a multi-colored background. 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1635" name="Group 3"/>
          <p:cNvGraphicFramePr>
            <a:graphicFrameLocks noGrp="1"/>
          </p:cNvGraphicFramePr>
          <p:nvPr/>
        </p:nvGraphicFramePr>
        <p:xfrm>
          <a:off x="0" y="887413"/>
          <a:ext cx="9144000" cy="5921375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java.util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Java2127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 	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createBackGround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for (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delay(50);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createBackGround(Graphics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Random rnd = new Random(12345);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for (int k = 1; k &lt;= 1000;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rndX = rnd.nextInt(750);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rndY = rnd.nextInt(550);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g.setColor(new Color(rnd.nextInt(256),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rnd.nextInt(256),rnd.nextInt(256)));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g.fillRect(rndX,rndY,50,50);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These 3 methods are the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eraseSnowman(Graphics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delay(int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21294" b="1309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Java2128.java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cures</a:t>
            </a:r>
            <a:r>
              <a:rPr lang="en-US" sz="1600" dirty="0">
                <a:latin typeface="Times New Roman" pitchFamily="18" charset="0"/>
              </a:rPr>
              <a:t> the animation problem with virtual memory, buffer methods.</a:t>
            </a:r>
            <a:r>
              <a:rPr lang="en-US" dirty="0"/>
              <a:t>  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3683" name="Group 3"/>
          <p:cNvGraphicFramePr>
            <a:graphicFrameLocks noGrp="1"/>
          </p:cNvGraphicFramePr>
          <p:nvPr/>
        </p:nvGraphicFramePr>
        <p:xfrm>
          <a:off x="0" y="685800"/>
          <a:ext cx="9144000" cy="617220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java.util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  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	Image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delay(10);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createBackGround();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gBuffer.setColor(Color.WHITE);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gBuffer.fillOval(x+20,y,40,40);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gBuffer.fillOval(x+10,y+35,60,60);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gBuffer.fillOval(x,y+90,80,80);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g.drawImage (virtualMem,0,0, 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createBackGround()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Random rnd = new Random(12345);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for (int k = 1; k &lt;= 1000;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rndX = rnd.nextInt(750);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rndY = rnd.nextInt(550);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gBuffer.setColor(new Color(rnd.nextInt(256),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rnd.nextInt(256),rnd.nextInt(256)));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gBuffer.fillRect(rndX,rndY,50,50);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delay(int n) //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52228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2743200" y="609600"/>
            <a:ext cx="54102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Simulated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Java2129.java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uses virtual memory for a simple draw program.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program will flicker while drawing.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5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60439"/>
              </p:ext>
            </p:extLst>
          </p:nvPr>
        </p:nvGraphicFramePr>
        <p:xfrm>
          <a:off x="0" y="898525"/>
          <a:ext cx="9144000" cy="595947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Java2129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Image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appletWidth,appletHeight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Color.white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gBuffer.drawString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("Move inside the applet to draw", 20,20);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(oldX,oldY,2,2);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g.drawImage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(virtualMem,0,0,this);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Java2130.java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the &lt;update&gt; methods which stabilizes the flicker of the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Java2122.java and Java2129.java programs.</a:t>
            </a:r>
          </a:p>
        </p:txBody>
      </p:sp>
      <p:graphicFrame>
        <p:nvGraphicFramePr>
          <p:cNvPr id="587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4412"/>
              </p:ext>
            </p:extLst>
          </p:nvPr>
        </p:nvGraphicFramePr>
        <p:xfrm>
          <a:off x="0" y="898525"/>
          <a:ext cx="9144000" cy="5919788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Java2130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Image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appletWidth,appletHeight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Color.white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gBuffer.drawString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("Move inside the applet to draw", 20,20);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(oldX,oldY,2,2);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g.drawImage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(virtualMem,0,0,this);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These 2 methods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are the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void update(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paint(g);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307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/>
          <a:stretch/>
        </p:blipFill>
        <p:spPr bwMode="auto">
          <a:xfrm>
            <a:off x="6096000" y="4724400"/>
            <a:ext cx="304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55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Magic of</a:t>
            </a: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381000" y="3352800"/>
            <a:ext cx="83820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958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 update</a:t>
            </a:r>
          </a:p>
        </p:txBody>
      </p:sp>
      <p:pic>
        <p:nvPicPr>
          <p:cNvPr id="12292" name="Picture 3" descr="C:\Documents and Settings\JohnSchram\Local Settings\Temporary Internet Files\Content.IE5\LDG9UKB8\MCj042983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05400"/>
            <a:ext cx="1866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9" descr="C:\Documents and Settings\JohnSchram\Local Settings\Temporary Internet Files\Content.IE5\W7K8980L\MMj0365301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57300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21.9</a:t>
            </a:r>
          </a:p>
        </p:txBody>
      </p:sp>
    </p:spTree>
    <p:extLst>
      <p:ext uri="{BB962C8B-B14F-4D97-AF65-F5344CB8AC3E}">
        <p14:creationId xmlns:p14="http://schemas.microsoft.com/office/powerpoint/2010/main" val="2436929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Java2131.java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draws small squares using the &lt;update&gt; method rather than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using arrays to store coordinate values.</a:t>
            </a:r>
          </a:p>
        </p:txBody>
      </p:sp>
      <p:graphicFrame>
        <p:nvGraphicFramePr>
          <p:cNvPr id="5888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33332"/>
              </p:ext>
            </p:extLst>
          </p:nvPr>
        </p:nvGraphicFramePr>
        <p:xfrm>
          <a:off x="0" y="898525"/>
          <a:ext cx="9144000" cy="5959475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Java2131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	{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 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(xCoord,yCoord,15,15);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	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update(Graphics g)  {  paint(g);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		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331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"/>
          <a:stretch/>
        </p:blipFill>
        <p:spPr bwMode="auto">
          <a:xfrm>
            <a:off x="4343400" y="3686174"/>
            <a:ext cx="480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Java2132.java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revisits the earlier Java2120.java program using the &lt;update&gt; method.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It shows that &lt;update&gt; can cause an unwanted side effect.</a:t>
            </a:r>
          </a:p>
        </p:txBody>
      </p:sp>
      <p:graphicFrame>
        <p:nvGraphicFramePr>
          <p:cNvPr id="589827" name="Group 3"/>
          <p:cNvGraphicFramePr>
            <a:graphicFrameLocks noGrp="1"/>
          </p:cNvGraphicFramePr>
          <p:nvPr/>
        </p:nvGraphicFramePr>
        <p:xfrm>
          <a:off x="0" y="966788"/>
          <a:ext cx="9144000" cy="5894814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4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Java2132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update(Graphics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paint(g);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mouseDown(Event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startX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startY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mouseDrag(Event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endX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endY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		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r="21294" b="13148"/>
          <a:stretch/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Importing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Images</a:t>
            </a:r>
          </a:p>
        </p:txBody>
      </p:sp>
      <p:sp>
        <p:nvSpPr>
          <p:cNvPr id="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21.10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Java2133.java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how to display a graphics image from a gif file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at any </a:t>
            </a:r>
            <a:r>
              <a:rPr lang="en-US" sz="2000" dirty="0" err="1">
                <a:latin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</a:rPr>
              <a:t> location on the screen.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Java2133 extends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Image picture;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picture = </a:t>
            </a:r>
            <a:r>
              <a:rPr lang="en-US" sz="2000" dirty="0" err="1">
                <a:latin typeface="Times New Roman" pitchFamily="18" charset="0"/>
              </a:rPr>
              <a:t>getImage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getDocumentBase</a:t>
            </a:r>
            <a:r>
              <a:rPr lang="en-US" sz="2000" dirty="0">
                <a:latin typeface="Times New Roman" pitchFamily="18" charset="0"/>
              </a:rPr>
              <a:t>(),"LSchram.gif");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(picture,0,0,this);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(picture,600,150,this);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(picture,300,400,this);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"/>
          <a:stretch/>
        </p:blipFill>
        <p:spPr bwMode="auto">
          <a:xfrm>
            <a:off x="457200" y="147964"/>
            <a:ext cx="8153400" cy="65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1000" y="255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6400800" y="1779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3381375" y="42941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WordArt 8"/>
          <p:cNvSpPr>
            <a:spLocks noChangeArrowheads="1" noChangeShapeType="1" noTextEdit="1"/>
          </p:cNvSpPr>
          <p:nvPr/>
        </p:nvSpPr>
        <p:spPr bwMode="auto">
          <a:xfrm>
            <a:off x="2362200" y="560387"/>
            <a:ext cx="104775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0,0</a:t>
            </a:r>
          </a:p>
        </p:txBody>
      </p:sp>
      <p:sp>
        <p:nvSpPr>
          <p:cNvPr id="614409" name="WordArt 9"/>
          <p:cNvSpPr>
            <a:spLocks noChangeArrowheads="1" noChangeShapeType="1" noTextEdit="1"/>
          </p:cNvSpPr>
          <p:nvPr/>
        </p:nvSpPr>
        <p:spPr bwMode="auto">
          <a:xfrm>
            <a:off x="3505200" y="2279650"/>
            <a:ext cx="2895600" cy="7191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600,150</a:t>
            </a:r>
          </a:p>
        </p:txBody>
      </p:sp>
      <p:sp>
        <p:nvSpPr>
          <p:cNvPr id="614410" name="WordArt 10"/>
          <p:cNvSpPr>
            <a:spLocks noChangeArrowheads="1" noChangeShapeType="1" noTextEdit="1"/>
          </p:cNvSpPr>
          <p:nvPr/>
        </p:nvSpPr>
        <p:spPr bwMode="auto">
          <a:xfrm>
            <a:off x="5410200" y="4827587"/>
            <a:ext cx="289560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300,400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144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144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14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06" grpId="0" animBg="1"/>
      <p:bldP spid="614407" grpId="0" animBg="1"/>
      <p:bldP spid="614408" grpId="0" animBg="1"/>
      <p:bldP spid="614409" grpId="0" animBg="1"/>
      <p:bldP spid="6144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Java2134.java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This program demonstrates displaying different images of different types.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It also shows that gif, jpg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can be displayed.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The bmp file will not display.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Java2134 extends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Image picture1, picture2, picture3, picture4;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picture1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(),"LSchram.gif");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picture2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(),"JSchram.jpg");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picture3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(),"ShortCircuit.bmp");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picture4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(),"bunny.png");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(picture1,0,0,this);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(picture2,300,0,this);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(picture3,50,300,this);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(picture4,400,400,this);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electroc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81400"/>
            <a:ext cx="2581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352800" y="4038600"/>
            <a:ext cx="2667000" cy="3810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562600" y="3733800"/>
            <a:ext cx="2667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56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is the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bmp image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that was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 displayed.</a:t>
            </a:r>
          </a:p>
        </p:txBody>
      </p:sp>
    </p:spTree>
    <p:extLst>
      <p:ext uri="{BB962C8B-B14F-4D97-AF65-F5344CB8AC3E}">
        <p14:creationId xmlns:p14="http://schemas.microsoft.com/office/powerpoint/2010/main" val="3529671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9581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Java2135.java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This program demonstrates that animated gifs are inserted in the same way as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</a:t>
            </a:r>
            <a:r>
              <a:rPr lang="en-US" sz="1900" dirty="0" err="1">
                <a:latin typeface="Times New Roman" pitchFamily="18" charset="0"/>
              </a:rPr>
              <a:t>normals</a:t>
            </a:r>
            <a:r>
              <a:rPr lang="en-US" sz="1900" dirty="0">
                <a:latin typeface="Times New Roman" pitchFamily="18" charset="0"/>
              </a:rPr>
              <a:t> gifs.  Animated gifs can cause a flickering side-effect on the screen.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public class Java2135 extends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endParaRPr lang="en-US" sz="19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Image picture1, picture2, picture3, picture4, picture5, picture6;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public void </a:t>
            </a:r>
            <a:r>
              <a:rPr lang="en-US" sz="1900" dirty="0" err="1">
                <a:latin typeface="Times New Roman" pitchFamily="18" charset="0"/>
              </a:rPr>
              <a:t>init</a:t>
            </a:r>
            <a:r>
              <a:rPr lang="en-US" sz="19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picture1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(),"space.gif");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picture2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(),"computer.gif");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picture3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(),"gears.gif");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picture4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(),"butterfly.gif");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picture5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(),"pizza.gif");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picture6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(),"jet.gif");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(picture1,100,100,this);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(picture2,450,100,this);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(picture3,700,100,this);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(picture4,100,400,this);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(picture5,400,350,this);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(picture6,700,400,this);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207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238029"/>
            <a:ext cx="8686801" cy="63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0999"/>
            <a:ext cx="1905000" cy="1407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82568"/>
            <a:ext cx="2133600" cy="238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82" y="1676400"/>
            <a:ext cx="1082518" cy="985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1676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39184"/>
            <a:ext cx="144780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76400"/>
            <a:ext cx="914400" cy="609600"/>
          </a:xfrm>
          <a:prstGeom prst="rect">
            <a:avLst/>
          </a:prstGeom>
        </p:spPr>
      </p:pic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6477000" y="2705100"/>
            <a:ext cx="21336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Simulated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2385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</a:rPr>
              <a:t>// Java2102.java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This program draws a series of pixels with the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&lt;</a:t>
            </a:r>
            <a:r>
              <a:rPr lang="en-US" sz="2800" dirty="0" err="1">
                <a:latin typeface="Times New Roman" pitchFamily="18" charset="0"/>
              </a:rPr>
              <a:t>fillRect</a:t>
            </a:r>
            <a:r>
              <a:rPr lang="en-US" sz="2800" dirty="0">
                <a:latin typeface="Times New Roman" pitchFamily="18" charset="0"/>
              </a:rPr>
              <a:t>&gt; method.  This approach may be better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if large pixels are necessary.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</a:rPr>
              <a:t>java.awt</a:t>
            </a:r>
            <a:r>
              <a:rPr lang="en-US" sz="28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public class Java2102 extends </a:t>
            </a:r>
            <a:r>
              <a:rPr lang="en-US" sz="2800" dirty="0" err="1">
                <a:latin typeface="Times New Roman" pitchFamily="18" charset="0"/>
              </a:rPr>
              <a:t>java.applet.Applet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for (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x=100, y=100; x &lt;= 500; x+=5, y+=5)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	</a:t>
            </a:r>
            <a:r>
              <a:rPr lang="en-US" sz="2800" b="0" dirty="0" err="1">
                <a:latin typeface="Arial Black" pitchFamily="34" charset="0"/>
              </a:rPr>
              <a:t>g.fillRect</a:t>
            </a:r>
            <a:r>
              <a:rPr lang="en-US" sz="2800" b="0" dirty="0">
                <a:latin typeface="Arial Black" pitchFamily="34" charset="0"/>
              </a:rPr>
              <a:t>(x,y,2,2);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Java2136.java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attempts to cure the flickering caused by the animated gifs by using the update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The output shows that for some animated gifs this will work, and for others it will make things worse.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NOTE: 	Do not expect to get any "animation bonus points" for using ANIMATED gifs in any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		graphics project.  You will lose points instead!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Java2136 extends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Image picture1, picture2, picture3, picture4, picture5, picture6;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</a:rPr>
              <a:t>init</a:t>
            </a:r>
            <a:r>
              <a:rPr lang="en-US" sz="17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picture1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(),"space.gif");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picture2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(),"computer.gif");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picture3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(),"gears.gif");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picture4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(),"butterfly.gif");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picture5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(),"pizza.gif");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picture6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(),"jet.gif");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(picture1,100,100,this);     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(picture2,450,100,this);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(picture3,700,100,this);     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(picture4,100,400,this);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(picture5,400,350,this);     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(picture6,700,400,this);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public void update(Graphics g)   {   paint(g);   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sp>
        <p:nvSpPr>
          <p:cNvPr id="67587" name="WordArt 3"/>
          <p:cNvSpPr>
            <a:spLocks noChangeArrowheads="1" noChangeShapeType="1" noTextEdit="1"/>
          </p:cNvSpPr>
          <p:nvPr/>
        </p:nvSpPr>
        <p:spPr bwMode="auto">
          <a:xfrm>
            <a:off x="6477000" y="2362200"/>
            <a:ext cx="25146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Check the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your computer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1870770"/>
            <a:ext cx="79248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/>
              <a:t>Do not insult your teacher's intelligence by trying to pass off an animated gif as an animated graphics project!  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Your teacher will be neither impressed, nor amused and this will be demonstrated in your grade.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94570"/>
          </a:xfrm>
          <a:noFill/>
        </p:spPr>
        <p:txBody>
          <a:bodyPr/>
          <a:lstStyle/>
          <a:p>
            <a:pPr eaLnBrk="1" hangingPunct="1"/>
            <a:r>
              <a:rPr lang="en-US" sz="5400" dirty="0">
                <a:latin typeface="Arial Black" pitchFamily="34" charset="0"/>
              </a:rPr>
              <a:t>Animated Gif</a:t>
            </a:r>
            <a:br>
              <a:rPr lang="en-US" sz="5400" dirty="0">
                <a:latin typeface="Arial Black" pitchFamily="34" charset="0"/>
              </a:rPr>
            </a:br>
            <a:r>
              <a:rPr lang="en-US" sz="5400" dirty="0">
                <a:latin typeface="Arial Black" pitchFamily="34" charset="0"/>
              </a:rPr>
              <a:t>WARNING!</a:t>
            </a:r>
          </a:p>
        </p:txBody>
      </p:sp>
      <p:pic>
        <p:nvPicPr>
          <p:cNvPr id="3076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58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Multi-Page</a:t>
            </a:r>
          </a:p>
        </p:txBody>
      </p:sp>
      <p:sp>
        <p:nvSpPr>
          <p:cNvPr id="68611" name="WordArt 3"/>
          <p:cNvSpPr>
            <a:spLocks noChangeArrowheads="1" noChangeShapeType="1" noTextEdit="1"/>
          </p:cNvSpPr>
          <p:nvPr/>
        </p:nvSpPr>
        <p:spPr bwMode="auto">
          <a:xfrm>
            <a:off x="457200" y="35814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</a:t>
            </a:r>
          </a:p>
        </p:txBody>
      </p:sp>
      <p:sp>
        <p:nvSpPr>
          <p:cNvPr id="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21.11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Java2137.java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attempts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The program does not compile because there is no access to the graphics object 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Java2137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</a:rPr>
              <a:t>()   {  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switch (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0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("TITLE PAGE",200,100);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1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2",200,300);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2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3",200,500);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}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"/>
            <a:ext cx="6877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Java2138.java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attempts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While adding the "Graphics g" in the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parameter list allows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the program to compile, it also makes it no longer the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EVENT.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Now you have a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METHOD that has no way of being called.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public class Java2138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</a:rPr>
              <a:t>()   {  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y, 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switch (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0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("TITLE PAGE",200,100);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1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2",200,300);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2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3",200,500);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}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sp>
        <p:nvSpPr>
          <p:cNvPr id="70659" name="WordArt 4"/>
          <p:cNvSpPr>
            <a:spLocks noChangeArrowheads="1" noChangeShapeType="1" noTextEdit="1"/>
          </p:cNvSpPr>
          <p:nvPr/>
        </p:nvSpPr>
        <p:spPr bwMode="auto">
          <a:xfrm>
            <a:off x="6648450" y="1905000"/>
            <a:ext cx="180975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 Output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Java2139.java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shows the correct way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Remember... graphics commands CANNOT be executed by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They can only be executed by the paint method, or by methods called from the paint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Events are used to manipulate the values of variables used by the paint method.</a:t>
            </a:r>
          </a:p>
          <a:p>
            <a:pPr eaLnBrk="1" hangingPunct="1">
              <a:lnSpc>
                <a:spcPct val="7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java.awt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7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Java2139 extends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</a:rPr>
              <a:t>init</a:t>
            </a:r>
            <a:r>
              <a:rPr lang="en-US" sz="1700" dirty="0">
                <a:latin typeface="Times New Roman" pitchFamily="18" charset="0"/>
              </a:rPr>
              <a:t>()   {   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switch (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0: page1(g);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1: page2(g);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2: page3(g);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}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mouseDown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page1(Graphics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g.drawString("TITLE PAGE",200,100);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g.setColor(Color.red);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g.fillRect(300,300,200,200);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once to continue",100,500);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page2(Graphics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g.drawString("PAGE 2",200,300);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g.setColor(Color.blue);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g.fillRect(0,0,100,100);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once to continue",100,500);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page3(Graphics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g.setColor(Color.green);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g.fillRect(100,100,300,300);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g.drawString("PAGE 3",200,500);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to exit",400,600);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WordArt 2"/>
          <p:cNvSpPr>
            <a:spLocks noChangeArrowheads="1" noChangeShapeType="1" noTextEdit="1"/>
          </p:cNvSpPr>
          <p:nvPr/>
        </p:nvSpPr>
        <p:spPr bwMode="auto">
          <a:xfrm>
            <a:off x="1066800" y="1447800"/>
            <a:ext cx="70866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Input</a:t>
            </a:r>
          </a:p>
        </p:txBody>
      </p:sp>
      <p:sp>
        <p:nvSpPr>
          <p:cNvPr id="7987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GUI Windows</a:t>
            </a:r>
          </a:p>
        </p:txBody>
      </p:sp>
      <p:sp>
        <p:nvSpPr>
          <p:cNvPr id="798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21.12</a:t>
            </a:r>
          </a:p>
        </p:txBody>
      </p:sp>
    </p:spTree>
    <p:extLst>
      <p:ext uri="{BB962C8B-B14F-4D97-AF65-F5344CB8AC3E}">
        <p14:creationId xmlns:p14="http://schemas.microsoft.com/office/powerpoint/2010/main" val="2799734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Java2140.java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introduces GUI program input/output using Swing dialog boxes.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javax.swing.JOptionPane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Java2140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("Enter First Name");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("Enter Last Name");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+ " 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JOptionPane.showMessageDialog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null,"Your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name is 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   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System.exit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1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3962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962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0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25500"/>
            <a:ext cx="41148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8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1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Java2141.java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shows that numerical program input with dialog boxes requires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a conversion process.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javax.swing.JOptionPane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Java2141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strNbr1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Number 1");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strNbr2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Number 2");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intNbr1 = </a:t>
            </a:r>
            <a:r>
              <a:rPr lang="en-US" sz="1800" b="0" dirty="0" err="1">
                <a:sym typeface="Symbol" pitchFamily="18" charset="2"/>
              </a:rPr>
              <a:t>Integer.parseInt</a:t>
            </a:r>
            <a:r>
              <a:rPr lang="en-US" sz="1800" b="0" dirty="0">
                <a:sym typeface="Symbol" pitchFamily="18" charset="2"/>
              </a:rPr>
              <a:t>(strNbr1);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intNbr2 = </a:t>
            </a:r>
            <a:r>
              <a:rPr lang="en-US" sz="1800" b="0" dirty="0" err="1">
                <a:sym typeface="Symbol" pitchFamily="18" charset="2"/>
              </a:rPr>
              <a:t>Integer.parseInt</a:t>
            </a:r>
            <a:r>
              <a:rPr lang="en-US" sz="1800" b="0" dirty="0">
                <a:sym typeface="Symbol" pitchFamily="18" charset="2"/>
              </a:rPr>
              <a:t>(strNbr2);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sum = intNbr1 + intNbr2;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JOptionPane.showMessageDialog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(null,intNbr1 + " + " + intNbr2 + " = " + sum);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System.exit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(0);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2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3625"/>
            <a:ext cx="44958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4873625"/>
            <a:ext cx="44973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95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Java2142.java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how to use the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init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 method for GUI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followed by the &lt;paint&gt; method for graphical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javax.swing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java.util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Java2142 extends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JApplet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size;		// size of squares to be displayed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count;		// the quantity of squares to be displayed</a:t>
            </a: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init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String str1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Square Size");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String str2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Square Count");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size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Integer.parseInt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(str1);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count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Integer.parseInt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(str2);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Random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k = 1; k &lt;= count; k++)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x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(800-size);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y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(600-size);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red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green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blue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(new Color(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red,green,blue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g.fillRect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x,y,size,size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04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0"/>
            <a:ext cx="4756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8006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68" name="WordArt 8"/>
          <p:cNvSpPr>
            <a:spLocks noChangeArrowheads="1" noChangeShapeType="1" noTextEdit="1"/>
          </p:cNvSpPr>
          <p:nvPr/>
        </p:nvSpPr>
        <p:spPr bwMode="auto">
          <a:xfrm>
            <a:off x="5410200" y="5638800"/>
            <a:ext cx="3343275" cy="1066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60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Remaining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90258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4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/>
          <a:stretch/>
        </p:blipFill>
        <p:spPr bwMode="auto">
          <a:xfrm>
            <a:off x="0" y="0"/>
            <a:ext cx="9144000" cy="68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190" name="WordArt 6"/>
          <p:cNvSpPr>
            <a:spLocks noChangeArrowheads="1" noChangeShapeType="1" noTextEdit="1"/>
          </p:cNvSpPr>
          <p:nvPr/>
        </p:nvSpPr>
        <p:spPr bwMode="auto">
          <a:xfrm>
            <a:off x="381000" y="990600"/>
            <a:ext cx="7772400" cy="4191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Run the program again,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enter different values!</a:t>
            </a:r>
          </a:p>
        </p:txBody>
      </p:sp>
    </p:spTree>
    <p:extLst>
      <p:ext uri="{BB962C8B-B14F-4D97-AF65-F5344CB8AC3E}">
        <p14:creationId xmlns:p14="http://schemas.microsoft.com/office/powerpoint/2010/main" val="33244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21.3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Font class</a:t>
            </a:r>
          </a:p>
        </p:txBody>
      </p:sp>
    </p:spTree>
    <p:extLst>
      <p:ext uri="{BB962C8B-B14F-4D97-AF65-F5344CB8AC3E}">
        <p14:creationId xmlns:p14="http://schemas.microsoft.com/office/powerpoint/2010/main" val="29737266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2443</Words>
  <Application>Microsoft Office PowerPoint</Application>
  <PresentationFormat>On-screen Show (4:3)</PresentationFormat>
  <Paragraphs>1569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Arial Black</vt:lpstr>
      <vt:lpstr>Courier New</vt:lpstr>
      <vt:lpstr>Impact</vt:lpstr>
      <vt:lpstr>Symbol</vt:lpstr>
      <vt:lpstr>Times New Roman</vt:lpstr>
      <vt:lpstr>Default Design</vt:lpstr>
      <vt:lpstr>PowerPoint Presentation</vt:lpstr>
      <vt:lpstr>PowerPoint Presentation</vt:lpstr>
      <vt:lpstr>AP Exam Alert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setFont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Turn Off Warning Messages in JCreator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Graphics Displays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Animated Gif WARNING!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Elizabeth Phillips</cp:lastModifiedBy>
  <cp:revision>620</cp:revision>
  <dcterms:created xsi:type="dcterms:W3CDTF">2003-07-04T03:08:29Z</dcterms:created>
  <dcterms:modified xsi:type="dcterms:W3CDTF">2017-05-03T15:23:00Z</dcterms:modified>
</cp:coreProperties>
</file>