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2"/>
  </p:notesMasterIdLst>
  <p:sldIdLst>
    <p:sldId id="271" r:id="rId2"/>
    <p:sldId id="270" r:id="rId3"/>
    <p:sldId id="269" r:id="rId4"/>
    <p:sldId id="258" r:id="rId5"/>
    <p:sldId id="267" r:id="rId6"/>
    <p:sldId id="257" r:id="rId7"/>
    <p:sldId id="274" r:id="rId8"/>
    <p:sldId id="276" r:id="rId9"/>
    <p:sldId id="275" r:id="rId10"/>
    <p:sldId id="277" r:id="rId11"/>
    <p:sldId id="279" r:id="rId12"/>
    <p:sldId id="263" r:id="rId13"/>
    <p:sldId id="278" r:id="rId14"/>
    <p:sldId id="281" r:id="rId15"/>
    <p:sldId id="262" r:id="rId16"/>
    <p:sldId id="265" r:id="rId17"/>
    <p:sldId id="261" r:id="rId18"/>
    <p:sldId id="282" r:id="rId19"/>
    <p:sldId id="27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D88A4-9EC6-48B5-8B0E-E8E2A8CBF011}" v="4071" dt="2021-09-12T09:23:36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027F2-9C6A-48B3-B4D1-FC01E0B54F59}" type="doc">
      <dgm:prSet loTypeId="urn:microsoft.com/office/officeart/2005/8/layout/arrow2" loCatId="process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46A89C7-F207-4793-BB80-B90B5E0AC2BD}">
      <dgm:prSet/>
      <dgm:spPr/>
      <dgm:t>
        <a:bodyPr/>
        <a:lstStyle/>
        <a:p>
          <a:pPr rtl="0"/>
          <a:r>
            <a:rPr lang="en-US">
              <a:latin typeface="Trebuchet MS" panose="020B0603020202020204"/>
            </a:rPr>
            <a:t>March-June 2020 COVID-19 lockdown</a:t>
          </a:r>
          <a:endParaRPr lang="en-US"/>
        </a:p>
      </dgm:t>
    </dgm:pt>
    <dgm:pt modelId="{FE02188D-CCF7-4B1C-B3AF-C92FB9F7D8F8}" type="parTrans" cxnId="{DFF25F49-6023-48F1-8F7A-FBA7F2EBEC55}">
      <dgm:prSet/>
      <dgm:spPr/>
      <dgm:t>
        <a:bodyPr/>
        <a:lstStyle/>
        <a:p>
          <a:endParaRPr lang="en-US"/>
        </a:p>
      </dgm:t>
    </dgm:pt>
    <dgm:pt modelId="{6202A659-CC1F-4C8C-9EBE-5B0E73628DB5}" type="sibTrans" cxnId="{DFF25F49-6023-48F1-8F7A-FBA7F2EBEC55}">
      <dgm:prSet/>
      <dgm:spPr/>
      <dgm:t>
        <a:bodyPr/>
        <a:lstStyle/>
        <a:p>
          <a:endParaRPr lang="en-US"/>
        </a:p>
      </dgm:t>
    </dgm:pt>
    <dgm:pt modelId="{9A02A9B9-7929-4BDF-828C-F7D89D372316}">
      <dgm:prSet/>
      <dgm:spPr/>
      <dgm:t>
        <a:bodyPr/>
        <a:lstStyle/>
        <a:p>
          <a:r>
            <a:rPr lang="en-US" dirty="0"/>
            <a:t>NO2 concentrations in Madrid decreased by 62%!!!</a:t>
          </a:r>
        </a:p>
      </dgm:t>
    </dgm:pt>
    <dgm:pt modelId="{D6EACC55-74D9-45ED-BA93-5FDCAD67A8D9}" type="parTrans" cxnId="{3FAF75D0-AA80-4FCC-8ACC-CA0F859BDD10}">
      <dgm:prSet/>
      <dgm:spPr/>
      <dgm:t>
        <a:bodyPr/>
        <a:lstStyle/>
        <a:p>
          <a:endParaRPr lang="en-US"/>
        </a:p>
      </dgm:t>
    </dgm:pt>
    <dgm:pt modelId="{78C8893A-6F44-46A2-9DAA-C8B5AB1967D4}" type="sibTrans" cxnId="{3FAF75D0-AA80-4FCC-8ACC-CA0F859BDD10}">
      <dgm:prSet/>
      <dgm:spPr/>
      <dgm:t>
        <a:bodyPr/>
        <a:lstStyle/>
        <a:p>
          <a:endParaRPr lang="en-US"/>
        </a:p>
      </dgm:t>
    </dgm:pt>
    <dgm:pt modelId="{D9167190-ABCA-4BDF-A2FB-0390E39E82BB}" type="pres">
      <dgm:prSet presAssocID="{9D8027F2-9C6A-48B3-B4D1-FC01E0B54F59}" presName="arrowDiagram" presStyleCnt="0">
        <dgm:presLayoutVars>
          <dgm:chMax val="5"/>
          <dgm:dir/>
          <dgm:resizeHandles val="exact"/>
        </dgm:presLayoutVars>
      </dgm:prSet>
      <dgm:spPr/>
    </dgm:pt>
    <dgm:pt modelId="{62013BDC-CD1D-4547-8E7B-4ACC0EB4EBEA}" type="pres">
      <dgm:prSet presAssocID="{9D8027F2-9C6A-48B3-B4D1-FC01E0B54F59}" presName="arrow" presStyleLbl="bgShp" presStyleIdx="0" presStyleCnt="1"/>
      <dgm:spPr/>
    </dgm:pt>
    <dgm:pt modelId="{8FEB81EB-5864-4A1B-A17B-BE624F5E0F71}" type="pres">
      <dgm:prSet presAssocID="{9D8027F2-9C6A-48B3-B4D1-FC01E0B54F59}" presName="arrowDiagram2" presStyleCnt="0"/>
      <dgm:spPr/>
    </dgm:pt>
    <dgm:pt modelId="{4DC64A1E-5851-4289-BD8B-670BA919D514}" type="pres">
      <dgm:prSet presAssocID="{546A89C7-F207-4793-BB80-B90B5E0AC2BD}" presName="bullet2a" presStyleLbl="node1" presStyleIdx="0" presStyleCnt="2"/>
      <dgm:spPr/>
    </dgm:pt>
    <dgm:pt modelId="{71B6FCBE-EA41-4AFF-8B85-756BE8D686B7}" type="pres">
      <dgm:prSet presAssocID="{546A89C7-F207-4793-BB80-B90B5E0AC2BD}" presName="textBox2a" presStyleLbl="revTx" presStyleIdx="0" presStyleCnt="2">
        <dgm:presLayoutVars>
          <dgm:bulletEnabled val="1"/>
        </dgm:presLayoutVars>
      </dgm:prSet>
      <dgm:spPr/>
    </dgm:pt>
    <dgm:pt modelId="{78C84B73-C6BA-4E0A-9F61-13352C2F7F80}" type="pres">
      <dgm:prSet presAssocID="{9A02A9B9-7929-4BDF-828C-F7D89D372316}" presName="bullet2b" presStyleLbl="node1" presStyleIdx="1" presStyleCnt="2"/>
      <dgm:spPr/>
    </dgm:pt>
    <dgm:pt modelId="{1F6DAF30-5E31-4D48-87FE-2462D18D2ECF}" type="pres">
      <dgm:prSet presAssocID="{9A02A9B9-7929-4BDF-828C-F7D89D372316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DFF25F49-6023-48F1-8F7A-FBA7F2EBEC55}" srcId="{9D8027F2-9C6A-48B3-B4D1-FC01E0B54F59}" destId="{546A89C7-F207-4793-BB80-B90B5E0AC2BD}" srcOrd="0" destOrd="0" parTransId="{FE02188D-CCF7-4B1C-B3AF-C92FB9F7D8F8}" sibTransId="{6202A659-CC1F-4C8C-9EBE-5B0E73628DB5}"/>
    <dgm:cxn modelId="{4FB7F679-ADBD-4560-BC38-EC31FE1EEA28}" type="presOf" srcId="{9A02A9B9-7929-4BDF-828C-F7D89D372316}" destId="{1F6DAF30-5E31-4D48-87FE-2462D18D2ECF}" srcOrd="0" destOrd="0" presId="urn:microsoft.com/office/officeart/2005/8/layout/arrow2"/>
    <dgm:cxn modelId="{2E277387-BCCE-4BF6-9B6A-ED85F347B311}" type="presOf" srcId="{9D8027F2-9C6A-48B3-B4D1-FC01E0B54F59}" destId="{D9167190-ABCA-4BDF-A2FB-0390E39E82BB}" srcOrd="0" destOrd="0" presId="urn:microsoft.com/office/officeart/2005/8/layout/arrow2"/>
    <dgm:cxn modelId="{3969E19F-8A72-4AC7-B069-FE25EF63CBC8}" type="presOf" srcId="{546A89C7-F207-4793-BB80-B90B5E0AC2BD}" destId="{71B6FCBE-EA41-4AFF-8B85-756BE8D686B7}" srcOrd="0" destOrd="0" presId="urn:microsoft.com/office/officeart/2005/8/layout/arrow2"/>
    <dgm:cxn modelId="{3FAF75D0-AA80-4FCC-8ACC-CA0F859BDD10}" srcId="{9D8027F2-9C6A-48B3-B4D1-FC01E0B54F59}" destId="{9A02A9B9-7929-4BDF-828C-F7D89D372316}" srcOrd="1" destOrd="0" parTransId="{D6EACC55-74D9-45ED-BA93-5FDCAD67A8D9}" sibTransId="{78C8893A-6F44-46A2-9DAA-C8B5AB1967D4}"/>
    <dgm:cxn modelId="{AEFC913F-9BCB-4BBC-B265-7BDD98BE9E33}" type="presParOf" srcId="{D9167190-ABCA-4BDF-A2FB-0390E39E82BB}" destId="{62013BDC-CD1D-4547-8E7B-4ACC0EB4EBEA}" srcOrd="0" destOrd="0" presId="urn:microsoft.com/office/officeart/2005/8/layout/arrow2"/>
    <dgm:cxn modelId="{EC1FA8EC-66F6-46AE-8BB3-7A86A98E1403}" type="presParOf" srcId="{D9167190-ABCA-4BDF-A2FB-0390E39E82BB}" destId="{8FEB81EB-5864-4A1B-A17B-BE624F5E0F71}" srcOrd="1" destOrd="0" presId="urn:microsoft.com/office/officeart/2005/8/layout/arrow2"/>
    <dgm:cxn modelId="{89C998C8-6DFA-4EEC-90E5-E4373C1D6F22}" type="presParOf" srcId="{8FEB81EB-5864-4A1B-A17B-BE624F5E0F71}" destId="{4DC64A1E-5851-4289-BD8B-670BA919D514}" srcOrd="0" destOrd="0" presId="urn:microsoft.com/office/officeart/2005/8/layout/arrow2"/>
    <dgm:cxn modelId="{AD679320-353E-4FE3-8370-C5C964E6555C}" type="presParOf" srcId="{8FEB81EB-5864-4A1B-A17B-BE624F5E0F71}" destId="{71B6FCBE-EA41-4AFF-8B85-756BE8D686B7}" srcOrd="1" destOrd="0" presId="urn:microsoft.com/office/officeart/2005/8/layout/arrow2"/>
    <dgm:cxn modelId="{5F628254-62B1-4327-8DCA-659D0EE78A99}" type="presParOf" srcId="{8FEB81EB-5864-4A1B-A17B-BE624F5E0F71}" destId="{78C84B73-C6BA-4E0A-9F61-13352C2F7F80}" srcOrd="2" destOrd="0" presId="urn:microsoft.com/office/officeart/2005/8/layout/arrow2"/>
    <dgm:cxn modelId="{CFD26E24-FFE2-4BE7-9D9E-00F7E05CBF39}" type="presParOf" srcId="{8FEB81EB-5864-4A1B-A17B-BE624F5E0F71}" destId="{1F6DAF30-5E31-4D48-87FE-2462D18D2ECF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5A57A-08F7-437E-80AA-EDDEAB49DB9A}" type="doc">
      <dgm:prSet loTypeId="urn:microsoft.com/office/officeart/2018/2/layout/IconLabelList" loCatId="icon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EDCEFAA-BC37-4C37-BBE5-999DB9088E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2000 electric bicycles</a:t>
          </a:r>
        </a:p>
      </dgm:t>
    </dgm:pt>
    <dgm:pt modelId="{1AC88749-DDC5-4F1F-A40E-6039E0E355D9}" type="parTrans" cxnId="{576029F7-8FF1-43C7-83D1-AB1334C3C624}">
      <dgm:prSet/>
      <dgm:spPr/>
      <dgm:t>
        <a:bodyPr/>
        <a:lstStyle/>
        <a:p>
          <a:endParaRPr lang="en-US"/>
        </a:p>
      </dgm:t>
    </dgm:pt>
    <dgm:pt modelId="{9838673E-9D8F-4954-9D9C-A62891C85611}" type="sibTrans" cxnId="{576029F7-8FF1-43C7-83D1-AB1334C3C624}">
      <dgm:prSet/>
      <dgm:spPr/>
      <dgm:t>
        <a:bodyPr/>
        <a:lstStyle/>
        <a:p>
          <a:endParaRPr lang="en-US"/>
        </a:p>
      </dgm:t>
    </dgm:pt>
    <dgm:pt modelId="{EED528BD-2591-4489-871C-FB5F82DEE4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260 docking stations</a:t>
          </a:r>
        </a:p>
      </dgm:t>
    </dgm:pt>
    <dgm:pt modelId="{83FFECD0-2E15-4D72-BCFE-3E5AE6EED1A2}" type="parTrans" cxnId="{BADD446C-4296-4A5A-BC21-D1E3C80D7A14}">
      <dgm:prSet/>
      <dgm:spPr/>
      <dgm:t>
        <a:bodyPr/>
        <a:lstStyle/>
        <a:p>
          <a:endParaRPr lang="en-US"/>
        </a:p>
      </dgm:t>
    </dgm:pt>
    <dgm:pt modelId="{B1FF671B-B60A-4C63-96EF-66C4767C8B3C}" type="sibTrans" cxnId="{BADD446C-4296-4A5A-BC21-D1E3C80D7A14}">
      <dgm:prSet/>
      <dgm:spPr/>
      <dgm:t>
        <a:bodyPr/>
        <a:lstStyle/>
        <a:p>
          <a:endParaRPr lang="en-US"/>
        </a:p>
      </dgm:t>
    </dgm:pt>
    <dgm:pt modelId="{8C2349B9-58D0-4A99-BABF-E7514F55D8B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rebuchet MS" panose="020B0603020202020204"/>
            </a:rPr>
            <a:t>Stations every 300 meters</a:t>
          </a:r>
        </a:p>
      </dgm:t>
    </dgm:pt>
    <dgm:pt modelId="{32752FFB-0290-4284-8773-0D94D789D064}" type="parTrans" cxnId="{E2EA5E17-5F8E-4FEE-B9D7-DAA70A2F2E84}">
      <dgm:prSet/>
      <dgm:spPr/>
    </dgm:pt>
    <dgm:pt modelId="{9B7A8AAD-1F9F-4AF2-92AA-57E0AE5BE853}" type="sibTrans" cxnId="{E2EA5E17-5F8E-4FEE-B9D7-DAA70A2F2E84}">
      <dgm:prSet/>
      <dgm:spPr/>
      <dgm:t>
        <a:bodyPr/>
        <a:lstStyle/>
        <a:p>
          <a:endParaRPr lang="en-US"/>
        </a:p>
      </dgm:t>
    </dgm:pt>
    <dgm:pt modelId="{A829BB7D-D80F-4D73-80EF-5B538437B3F7}" type="pres">
      <dgm:prSet presAssocID="{85E5A57A-08F7-437E-80AA-EDDEAB49DB9A}" presName="root" presStyleCnt="0">
        <dgm:presLayoutVars>
          <dgm:dir/>
          <dgm:resizeHandles val="exact"/>
        </dgm:presLayoutVars>
      </dgm:prSet>
      <dgm:spPr/>
    </dgm:pt>
    <dgm:pt modelId="{6E57E710-0176-496F-B8E0-33C71D4A7023}" type="pres">
      <dgm:prSet presAssocID="{2EDCEFAA-BC37-4C37-BBE5-999DB9088E32}" presName="compNode" presStyleCnt="0"/>
      <dgm:spPr/>
    </dgm:pt>
    <dgm:pt modelId="{569B7225-E801-4C91-8D75-E63A5253B299}" type="pres">
      <dgm:prSet presAssocID="{2EDCEFAA-BC37-4C37-BBE5-999DB9088E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C26E55D3-116A-412F-B368-BEE81AB47D54}" type="pres">
      <dgm:prSet presAssocID="{2EDCEFAA-BC37-4C37-BBE5-999DB9088E32}" presName="spaceRect" presStyleCnt="0"/>
      <dgm:spPr/>
    </dgm:pt>
    <dgm:pt modelId="{92F00EF5-C84F-44B9-BC8C-16C6A6A8B764}" type="pres">
      <dgm:prSet presAssocID="{2EDCEFAA-BC37-4C37-BBE5-999DB9088E32}" presName="textRect" presStyleLbl="revTx" presStyleIdx="0" presStyleCnt="3">
        <dgm:presLayoutVars>
          <dgm:chMax val="1"/>
          <dgm:chPref val="1"/>
        </dgm:presLayoutVars>
      </dgm:prSet>
      <dgm:spPr/>
    </dgm:pt>
    <dgm:pt modelId="{DD6CE868-5D45-43ED-AD3C-34E37BDF7218}" type="pres">
      <dgm:prSet presAssocID="{9838673E-9D8F-4954-9D9C-A62891C85611}" presName="sibTrans" presStyleCnt="0"/>
      <dgm:spPr/>
    </dgm:pt>
    <dgm:pt modelId="{23CB57B3-BDCD-46E9-B351-87B0F1EF6070}" type="pres">
      <dgm:prSet presAssocID="{EED528BD-2591-4489-871C-FB5F82DEE4C9}" presName="compNode" presStyleCnt="0"/>
      <dgm:spPr/>
    </dgm:pt>
    <dgm:pt modelId="{9B691904-B60F-4E6C-8296-D69F305CAC76}" type="pres">
      <dgm:prSet presAssocID="{EED528BD-2591-4489-871C-FB5F82DEE4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A110DB9-BAF1-49D9-A638-1FB15D1E22A2}" type="pres">
      <dgm:prSet presAssocID="{EED528BD-2591-4489-871C-FB5F82DEE4C9}" presName="spaceRect" presStyleCnt="0"/>
      <dgm:spPr/>
    </dgm:pt>
    <dgm:pt modelId="{BDCC95CD-5F09-45BC-BD17-6DE2D51CE006}" type="pres">
      <dgm:prSet presAssocID="{EED528BD-2591-4489-871C-FB5F82DEE4C9}" presName="textRect" presStyleLbl="revTx" presStyleIdx="1" presStyleCnt="3">
        <dgm:presLayoutVars>
          <dgm:chMax val="1"/>
          <dgm:chPref val="1"/>
        </dgm:presLayoutVars>
      </dgm:prSet>
      <dgm:spPr/>
    </dgm:pt>
    <dgm:pt modelId="{4DA65E7B-16AD-40D4-82F1-C1E9E012D7EC}" type="pres">
      <dgm:prSet presAssocID="{B1FF671B-B60A-4C63-96EF-66C4767C8B3C}" presName="sibTrans" presStyleCnt="0"/>
      <dgm:spPr/>
    </dgm:pt>
    <dgm:pt modelId="{C4A921B1-875E-4776-BB69-E2A9921BC70E}" type="pres">
      <dgm:prSet presAssocID="{8C2349B9-58D0-4A99-BABF-E7514F55D8BF}" presName="compNode" presStyleCnt="0"/>
      <dgm:spPr/>
    </dgm:pt>
    <dgm:pt modelId="{10BBB675-BCD9-4194-BC79-D56D40A645FB}" type="pres">
      <dgm:prSet presAssocID="{8C2349B9-58D0-4A99-BABF-E7514F55D8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CB985E5B-8C55-4EE4-9DE8-2B38E1DA7A61}" type="pres">
      <dgm:prSet presAssocID="{8C2349B9-58D0-4A99-BABF-E7514F55D8BF}" presName="spaceRect" presStyleCnt="0"/>
      <dgm:spPr/>
    </dgm:pt>
    <dgm:pt modelId="{B65AAF2B-C73F-4A32-BA16-60AA5C43691B}" type="pres">
      <dgm:prSet presAssocID="{8C2349B9-58D0-4A99-BABF-E7514F55D8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A5710C-E192-425A-AE94-049E0CE09224}" type="presOf" srcId="{2EDCEFAA-BC37-4C37-BBE5-999DB9088E32}" destId="{92F00EF5-C84F-44B9-BC8C-16C6A6A8B764}" srcOrd="0" destOrd="0" presId="urn:microsoft.com/office/officeart/2018/2/layout/IconLabelList"/>
    <dgm:cxn modelId="{E2EA5E17-5F8E-4FEE-B9D7-DAA70A2F2E84}" srcId="{85E5A57A-08F7-437E-80AA-EDDEAB49DB9A}" destId="{8C2349B9-58D0-4A99-BABF-E7514F55D8BF}" srcOrd="2" destOrd="0" parTransId="{32752FFB-0290-4284-8773-0D94D789D064}" sibTransId="{9B7A8AAD-1F9F-4AF2-92AA-57E0AE5BE853}"/>
    <dgm:cxn modelId="{423E5132-7145-464F-B0FE-8B1485B2031A}" type="presOf" srcId="{EED528BD-2591-4489-871C-FB5F82DEE4C9}" destId="{BDCC95CD-5F09-45BC-BD17-6DE2D51CE006}" srcOrd="0" destOrd="0" presId="urn:microsoft.com/office/officeart/2018/2/layout/IconLabelList"/>
    <dgm:cxn modelId="{BADD446C-4296-4A5A-BC21-D1E3C80D7A14}" srcId="{85E5A57A-08F7-437E-80AA-EDDEAB49DB9A}" destId="{EED528BD-2591-4489-871C-FB5F82DEE4C9}" srcOrd="1" destOrd="0" parTransId="{83FFECD0-2E15-4D72-BCFE-3E5AE6EED1A2}" sibTransId="{B1FF671B-B60A-4C63-96EF-66C4767C8B3C}"/>
    <dgm:cxn modelId="{BFC2AE7F-424D-4617-B6D4-6D54D30D6130}" type="presOf" srcId="{8C2349B9-58D0-4A99-BABF-E7514F55D8BF}" destId="{B65AAF2B-C73F-4A32-BA16-60AA5C43691B}" srcOrd="0" destOrd="0" presId="urn:microsoft.com/office/officeart/2018/2/layout/IconLabelList"/>
    <dgm:cxn modelId="{96CAB1D6-8E66-406F-87EC-87796A32280C}" type="presOf" srcId="{85E5A57A-08F7-437E-80AA-EDDEAB49DB9A}" destId="{A829BB7D-D80F-4D73-80EF-5B538437B3F7}" srcOrd="0" destOrd="0" presId="urn:microsoft.com/office/officeart/2018/2/layout/IconLabelList"/>
    <dgm:cxn modelId="{576029F7-8FF1-43C7-83D1-AB1334C3C624}" srcId="{85E5A57A-08F7-437E-80AA-EDDEAB49DB9A}" destId="{2EDCEFAA-BC37-4C37-BBE5-999DB9088E32}" srcOrd="0" destOrd="0" parTransId="{1AC88749-DDC5-4F1F-A40E-6039E0E355D9}" sibTransId="{9838673E-9D8F-4954-9D9C-A62891C85611}"/>
    <dgm:cxn modelId="{CC9425D1-9DC1-4D9A-B8AE-9C4FEF95371A}" type="presParOf" srcId="{A829BB7D-D80F-4D73-80EF-5B538437B3F7}" destId="{6E57E710-0176-496F-B8E0-33C71D4A7023}" srcOrd="0" destOrd="0" presId="urn:microsoft.com/office/officeart/2018/2/layout/IconLabelList"/>
    <dgm:cxn modelId="{D49A97BA-E11D-42BD-9298-46BC9E8422B1}" type="presParOf" srcId="{6E57E710-0176-496F-B8E0-33C71D4A7023}" destId="{569B7225-E801-4C91-8D75-E63A5253B299}" srcOrd="0" destOrd="0" presId="urn:microsoft.com/office/officeart/2018/2/layout/IconLabelList"/>
    <dgm:cxn modelId="{1BCC5E8B-FCAB-4C28-A40D-6B41239B1B49}" type="presParOf" srcId="{6E57E710-0176-496F-B8E0-33C71D4A7023}" destId="{C26E55D3-116A-412F-B368-BEE81AB47D54}" srcOrd="1" destOrd="0" presId="urn:microsoft.com/office/officeart/2018/2/layout/IconLabelList"/>
    <dgm:cxn modelId="{48236EE2-D788-469C-BDE6-02DB907D7E7F}" type="presParOf" srcId="{6E57E710-0176-496F-B8E0-33C71D4A7023}" destId="{92F00EF5-C84F-44B9-BC8C-16C6A6A8B764}" srcOrd="2" destOrd="0" presId="urn:microsoft.com/office/officeart/2018/2/layout/IconLabelList"/>
    <dgm:cxn modelId="{4E7C6F8A-34EA-4124-97D5-1F7E557E0B82}" type="presParOf" srcId="{A829BB7D-D80F-4D73-80EF-5B538437B3F7}" destId="{DD6CE868-5D45-43ED-AD3C-34E37BDF7218}" srcOrd="1" destOrd="0" presId="urn:microsoft.com/office/officeart/2018/2/layout/IconLabelList"/>
    <dgm:cxn modelId="{2C0F627F-FB36-4972-8EFF-E76380208B42}" type="presParOf" srcId="{A829BB7D-D80F-4D73-80EF-5B538437B3F7}" destId="{23CB57B3-BDCD-46E9-B351-87B0F1EF6070}" srcOrd="2" destOrd="0" presId="urn:microsoft.com/office/officeart/2018/2/layout/IconLabelList"/>
    <dgm:cxn modelId="{0AFB6497-DC30-4FB5-986E-C0C189BCE399}" type="presParOf" srcId="{23CB57B3-BDCD-46E9-B351-87B0F1EF6070}" destId="{9B691904-B60F-4E6C-8296-D69F305CAC76}" srcOrd="0" destOrd="0" presId="urn:microsoft.com/office/officeart/2018/2/layout/IconLabelList"/>
    <dgm:cxn modelId="{AF0FA3C1-568A-491F-9A61-9CC461A30D7D}" type="presParOf" srcId="{23CB57B3-BDCD-46E9-B351-87B0F1EF6070}" destId="{BA110DB9-BAF1-49D9-A638-1FB15D1E22A2}" srcOrd="1" destOrd="0" presId="urn:microsoft.com/office/officeart/2018/2/layout/IconLabelList"/>
    <dgm:cxn modelId="{C93842D1-0BF7-4BC8-998C-1D34C8173CD4}" type="presParOf" srcId="{23CB57B3-BDCD-46E9-B351-87B0F1EF6070}" destId="{BDCC95CD-5F09-45BC-BD17-6DE2D51CE006}" srcOrd="2" destOrd="0" presId="urn:microsoft.com/office/officeart/2018/2/layout/IconLabelList"/>
    <dgm:cxn modelId="{82040FDA-AA29-4D6F-8B79-38C9C92B44B7}" type="presParOf" srcId="{A829BB7D-D80F-4D73-80EF-5B538437B3F7}" destId="{4DA65E7B-16AD-40D4-82F1-C1E9E012D7EC}" srcOrd="3" destOrd="0" presId="urn:microsoft.com/office/officeart/2018/2/layout/IconLabelList"/>
    <dgm:cxn modelId="{54363619-801B-4B90-8DE3-5CCE252EA781}" type="presParOf" srcId="{A829BB7D-D80F-4D73-80EF-5B538437B3F7}" destId="{C4A921B1-875E-4776-BB69-E2A9921BC70E}" srcOrd="4" destOrd="0" presId="urn:microsoft.com/office/officeart/2018/2/layout/IconLabelList"/>
    <dgm:cxn modelId="{61CEE9A4-D730-402F-B4C1-E120F619CC6A}" type="presParOf" srcId="{C4A921B1-875E-4776-BB69-E2A9921BC70E}" destId="{10BBB675-BCD9-4194-BC79-D56D40A645FB}" srcOrd="0" destOrd="0" presId="urn:microsoft.com/office/officeart/2018/2/layout/IconLabelList"/>
    <dgm:cxn modelId="{BFBB0E12-7663-40CA-89D2-C79CE43F7A97}" type="presParOf" srcId="{C4A921B1-875E-4776-BB69-E2A9921BC70E}" destId="{CB985E5B-8C55-4EE4-9DE8-2B38E1DA7A61}" srcOrd="1" destOrd="0" presId="urn:microsoft.com/office/officeart/2018/2/layout/IconLabelList"/>
    <dgm:cxn modelId="{3B3761F0-1F7C-443D-B9EE-2630E68E25F5}" type="presParOf" srcId="{C4A921B1-875E-4776-BB69-E2A9921BC70E}" destId="{B65AAF2B-C73F-4A32-BA16-60AA5C4369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D42118-CD82-4D5F-B21C-92A0AC5CF145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2EB2C9-E505-461E-ADF1-604DDF992781}">
      <dgm:prSet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Predict number of users</a:t>
          </a:r>
          <a:endParaRPr lang="en-US" dirty="0"/>
        </a:p>
      </dgm:t>
    </dgm:pt>
    <dgm:pt modelId="{41682062-5ABC-4F58-8AC2-B21640FCCC39}" type="parTrans" cxnId="{628B8079-19EB-43E5-B710-1DED3BE33273}">
      <dgm:prSet/>
      <dgm:spPr/>
      <dgm:t>
        <a:bodyPr/>
        <a:lstStyle/>
        <a:p>
          <a:endParaRPr lang="en-US"/>
        </a:p>
      </dgm:t>
    </dgm:pt>
    <dgm:pt modelId="{F5C9FE5E-3F27-4BB0-9AF4-3C381BE54FB5}" type="sibTrans" cxnId="{628B8079-19EB-43E5-B710-1DED3BE33273}">
      <dgm:prSet/>
      <dgm:spPr/>
      <dgm:t>
        <a:bodyPr/>
        <a:lstStyle/>
        <a:p>
          <a:endParaRPr lang="en-US"/>
        </a:p>
      </dgm:t>
    </dgm:pt>
    <dgm:pt modelId="{56F9D4B4-DB13-483A-8876-C3E4E8469175}">
      <dgm:prSet/>
      <dgm:spPr/>
      <dgm:t>
        <a:bodyPr/>
        <a:lstStyle/>
        <a:p>
          <a:pPr rtl="0"/>
          <a:r>
            <a:rPr lang="en-US">
              <a:latin typeface="Trebuchet MS" panose="020B0603020202020204"/>
            </a:rPr>
            <a:t>Daily</a:t>
          </a:r>
          <a:r>
            <a:rPr lang="en-US"/>
            <a:t> </a:t>
          </a:r>
          <a:r>
            <a:rPr lang="en-US">
              <a:latin typeface="Trebuchet MS" panose="020B0603020202020204"/>
            </a:rPr>
            <a:t>vs hourly level</a:t>
          </a:r>
          <a:endParaRPr lang="en-US"/>
        </a:p>
      </dgm:t>
    </dgm:pt>
    <dgm:pt modelId="{5270A097-072B-4359-B106-ECFDB75689AE}" type="parTrans" cxnId="{31D706E7-581D-4F4E-A741-4079A0B06315}">
      <dgm:prSet/>
      <dgm:spPr/>
      <dgm:t>
        <a:bodyPr/>
        <a:lstStyle/>
        <a:p>
          <a:endParaRPr lang="en-US"/>
        </a:p>
      </dgm:t>
    </dgm:pt>
    <dgm:pt modelId="{C984832C-197D-4195-B77F-E7A3E05469D6}" type="sibTrans" cxnId="{31D706E7-581D-4F4E-A741-4079A0B06315}">
      <dgm:prSet/>
      <dgm:spPr/>
      <dgm:t>
        <a:bodyPr/>
        <a:lstStyle/>
        <a:p>
          <a:endParaRPr lang="en-US"/>
        </a:p>
      </dgm:t>
    </dgm:pt>
    <dgm:pt modelId="{A5882A02-6D5D-492E-9AFF-BAD1D96156E9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Entire BiciMAD system vs station specific</a:t>
          </a:r>
          <a:endParaRPr lang="en-US" dirty="0"/>
        </a:p>
      </dgm:t>
    </dgm:pt>
    <dgm:pt modelId="{D4B7CFC0-1341-47C4-9365-32F7CD7DEA05}" type="parTrans" cxnId="{24DC03F5-A2BE-4610-9B9C-4B05B19BE73E}">
      <dgm:prSet/>
      <dgm:spPr/>
      <dgm:t>
        <a:bodyPr/>
        <a:lstStyle/>
        <a:p>
          <a:endParaRPr lang="en-US"/>
        </a:p>
      </dgm:t>
    </dgm:pt>
    <dgm:pt modelId="{E642E142-C5F6-44C7-9228-7F8F7E48C79F}" type="sibTrans" cxnId="{24DC03F5-A2BE-4610-9B9C-4B05B19BE73E}">
      <dgm:prSet/>
      <dgm:spPr/>
      <dgm:t>
        <a:bodyPr/>
        <a:lstStyle/>
        <a:p>
          <a:endParaRPr lang="en-US"/>
        </a:p>
      </dgm:t>
    </dgm:pt>
    <dgm:pt modelId="{FF2D5ADB-4921-494B-ABAD-549A104C71B7}" type="pres">
      <dgm:prSet presAssocID="{2CD42118-CD82-4D5F-B21C-92A0AC5CF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204763-6A61-48BF-A6A0-A096CED208DF}" type="pres">
      <dgm:prSet presAssocID="{252EB2C9-E505-461E-ADF1-604DDF992781}" presName="hierRoot1" presStyleCnt="0"/>
      <dgm:spPr/>
    </dgm:pt>
    <dgm:pt modelId="{A0568F48-24A1-4D1B-9520-5815B1406E25}" type="pres">
      <dgm:prSet presAssocID="{252EB2C9-E505-461E-ADF1-604DDF992781}" presName="composite" presStyleCnt="0"/>
      <dgm:spPr/>
    </dgm:pt>
    <dgm:pt modelId="{760D7219-37D4-4E8E-8DFD-C863490A1D0B}" type="pres">
      <dgm:prSet presAssocID="{252EB2C9-E505-461E-ADF1-604DDF992781}" presName="background" presStyleLbl="node0" presStyleIdx="0" presStyleCnt="3"/>
      <dgm:spPr/>
    </dgm:pt>
    <dgm:pt modelId="{E7D00396-074F-4604-94C9-C9F206209EFD}" type="pres">
      <dgm:prSet presAssocID="{252EB2C9-E505-461E-ADF1-604DDF992781}" presName="text" presStyleLbl="fgAcc0" presStyleIdx="0" presStyleCnt="3">
        <dgm:presLayoutVars>
          <dgm:chPref val="3"/>
        </dgm:presLayoutVars>
      </dgm:prSet>
      <dgm:spPr/>
    </dgm:pt>
    <dgm:pt modelId="{13FB0702-64D0-49A1-9257-39D96EC29130}" type="pres">
      <dgm:prSet presAssocID="{252EB2C9-E505-461E-ADF1-604DDF992781}" presName="hierChild2" presStyleCnt="0"/>
      <dgm:spPr/>
    </dgm:pt>
    <dgm:pt modelId="{3A3E3663-EDFE-4ECA-BD74-FAA27658C71A}" type="pres">
      <dgm:prSet presAssocID="{56F9D4B4-DB13-483A-8876-C3E4E8469175}" presName="hierRoot1" presStyleCnt="0"/>
      <dgm:spPr/>
    </dgm:pt>
    <dgm:pt modelId="{7363F326-7AAC-4C87-9D92-4D5A1359DA92}" type="pres">
      <dgm:prSet presAssocID="{56F9D4B4-DB13-483A-8876-C3E4E8469175}" presName="composite" presStyleCnt="0"/>
      <dgm:spPr/>
    </dgm:pt>
    <dgm:pt modelId="{A8813CEA-7668-4FD0-B0B5-787594D58A98}" type="pres">
      <dgm:prSet presAssocID="{56F9D4B4-DB13-483A-8876-C3E4E8469175}" presName="background" presStyleLbl="node0" presStyleIdx="1" presStyleCnt="3"/>
      <dgm:spPr/>
    </dgm:pt>
    <dgm:pt modelId="{9F80ADF8-85A9-4E8C-8AEE-4AB5550776BC}" type="pres">
      <dgm:prSet presAssocID="{56F9D4B4-DB13-483A-8876-C3E4E8469175}" presName="text" presStyleLbl="fgAcc0" presStyleIdx="1" presStyleCnt="3">
        <dgm:presLayoutVars>
          <dgm:chPref val="3"/>
        </dgm:presLayoutVars>
      </dgm:prSet>
      <dgm:spPr/>
    </dgm:pt>
    <dgm:pt modelId="{165525E4-58A5-4D4C-BAE0-3F59298C3E18}" type="pres">
      <dgm:prSet presAssocID="{56F9D4B4-DB13-483A-8876-C3E4E8469175}" presName="hierChild2" presStyleCnt="0"/>
      <dgm:spPr/>
    </dgm:pt>
    <dgm:pt modelId="{B6DE90C7-4D88-453F-8357-7AEDD806DE5F}" type="pres">
      <dgm:prSet presAssocID="{A5882A02-6D5D-492E-9AFF-BAD1D96156E9}" presName="hierRoot1" presStyleCnt="0"/>
      <dgm:spPr/>
    </dgm:pt>
    <dgm:pt modelId="{9A88509C-E697-4710-84EF-DDA26C0A320D}" type="pres">
      <dgm:prSet presAssocID="{A5882A02-6D5D-492E-9AFF-BAD1D96156E9}" presName="composite" presStyleCnt="0"/>
      <dgm:spPr/>
    </dgm:pt>
    <dgm:pt modelId="{6BE02570-DA2A-40AE-87CB-80FC50B95D6D}" type="pres">
      <dgm:prSet presAssocID="{A5882A02-6D5D-492E-9AFF-BAD1D96156E9}" presName="background" presStyleLbl="node0" presStyleIdx="2" presStyleCnt="3"/>
      <dgm:spPr/>
    </dgm:pt>
    <dgm:pt modelId="{2EBEE46B-63F0-447D-9904-53D307E5531E}" type="pres">
      <dgm:prSet presAssocID="{A5882A02-6D5D-492E-9AFF-BAD1D96156E9}" presName="text" presStyleLbl="fgAcc0" presStyleIdx="2" presStyleCnt="3">
        <dgm:presLayoutVars>
          <dgm:chPref val="3"/>
        </dgm:presLayoutVars>
      </dgm:prSet>
      <dgm:spPr/>
    </dgm:pt>
    <dgm:pt modelId="{254CF39D-96B8-4CF8-84CE-92CA1031E2B1}" type="pres">
      <dgm:prSet presAssocID="{A5882A02-6D5D-492E-9AFF-BAD1D96156E9}" presName="hierChild2" presStyleCnt="0"/>
      <dgm:spPr/>
    </dgm:pt>
  </dgm:ptLst>
  <dgm:cxnLst>
    <dgm:cxn modelId="{83C07615-8661-49E2-A3C8-5231D5A22F4C}" type="presOf" srcId="{2CD42118-CD82-4D5F-B21C-92A0AC5CF145}" destId="{FF2D5ADB-4921-494B-ABAD-549A104C71B7}" srcOrd="0" destOrd="0" presId="urn:microsoft.com/office/officeart/2005/8/layout/hierarchy1"/>
    <dgm:cxn modelId="{B7F8021F-EB13-4461-8836-239FA41F68ED}" type="presOf" srcId="{A5882A02-6D5D-492E-9AFF-BAD1D96156E9}" destId="{2EBEE46B-63F0-447D-9904-53D307E5531E}" srcOrd="0" destOrd="0" presId="urn:microsoft.com/office/officeart/2005/8/layout/hierarchy1"/>
    <dgm:cxn modelId="{628B8079-19EB-43E5-B710-1DED3BE33273}" srcId="{2CD42118-CD82-4D5F-B21C-92A0AC5CF145}" destId="{252EB2C9-E505-461E-ADF1-604DDF992781}" srcOrd="0" destOrd="0" parTransId="{41682062-5ABC-4F58-8AC2-B21640FCCC39}" sibTransId="{F5C9FE5E-3F27-4BB0-9AF4-3C381BE54FB5}"/>
    <dgm:cxn modelId="{8CD40896-8983-46F2-8694-D0C2B4597612}" type="presOf" srcId="{56F9D4B4-DB13-483A-8876-C3E4E8469175}" destId="{9F80ADF8-85A9-4E8C-8AEE-4AB5550776BC}" srcOrd="0" destOrd="0" presId="urn:microsoft.com/office/officeart/2005/8/layout/hierarchy1"/>
    <dgm:cxn modelId="{484571BE-A7B9-430C-976D-E9F3054C656B}" type="presOf" srcId="{252EB2C9-E505-461E-ADF1-604DDF992781}" destId="{E7D00396-074F-4604-94C9-C9F206209EFD}" srcOrd="0" destOrd="0" presId="urn:microsoft.com/office/officeart/2005/8/layout/hierarchy1"/>
    <dgm:cxn modelId="{31D706E7-581D-4F4E-A741-4079A0B06315}" srcId="{2CD42118-CD82-4D5F-B21C-92A0AC5CF145}" destId="{56F9D4B4-DB13-483A-8876-C3E4E8469175}" srcOrd="1" destOrd="0" parTransId="{5270A097-072B-4359-B106-ECFDB75689AE}" sibTransId="{C984832C-197D-4195-B77F-E7A3E05469D6}"/>
    <dgm:cxn modelId="{24DC03F5-A2BE-4610-9B9C-4B05B19BE73E}" srcId="{2CD42118-CD82-4D5F-B21C-92A0AC5CF145}" destId="{A5882A02-6D5D-492E-9AFF-BAD1D96156E9}" srcOrd="2" destOrd="0" parTransId="{D4B7CFC0-1341-47C4-9365-32F7CD7DEA05}" sibTransId="{E642E142-C5F6-44C7-9228-7F8F7E48C79F}"/>
    <dgm:cxn modelId="{B20F5611-3065-480A-88EE-EB31DAF22B28}" type="presParOf" srcId="{FF2D5ADB-4921-494B-ABAD-549A104C71B7}" destId="{70204763-6A61-48BF-A6A0-A096CED208DF}" srcOrd="0" destOrd="0" presId="urn:microsoft.com/office/officeart/2005/8/layout/hierarchy1"/>
    <dgm:cxn modelId="{B45CE930-381D-4A73-84CF-3BF449B8F767}" type="presParOf" srcId="{70204763-6A61-48BF-A6A0-A096CED208DF}" destId="{A0568F48-24A1-4D1B-9520-5815B1406E25}" srcOrd="0" destOrd="0" presId="urn:microsoft.com/office/officeart/2005/8/layout/hierarchy1"/>
    <dgm:cxn modelId="{865B3F1E-77F3-4990-9CF6-11AF08DC65F3}" type="presParOf" srcId="{A0568F48-24A1-4D1B-9520-5815B1406E25}" destId="{760D7219-37D4-4E8E-8DFD-C863490A1D0B}" srcOrd="0" destOrd="0" presId="urn:microsoft.com/office/officeart/2005/8/layout/hierarchy1"/>
    <dgm:cxn modelId="{0C968CF0-1570-4A90-818F-83563A65289B}" type="presParOf" srcId="{A0568F48-24A1-4D1B-9520-5815B1406E25}" destId="{E7D00396-074F-4604-94C9-C9F206209EFD}" srcOrd="1" destOrd="0" presId="urn:microsoft.com/office/officeart/2005/8/layout/hierarchy1"/>
    <dgm:cxn modelId="{CE825DB7-7846-4DA7-850F-68925A44286E}" type="presParOf" srcId="{70204763-6A61-48BF-A6A0-A096CED208DF}" destId="{13FB0702-64D0-49A1-9257-39D96EC29130}" srcOrd="1" destOrd="0" presId="urn:microsoft.com/office/officeart/2005/8/layout/hierarchy1"/>
    <dgm:cxn modelId="{0A0E4F37-9C04-47D9-8AE6-BC24085C436D}" type="presParOf" srcId="{FF2D5ADB-4921-494B-ABAD-549A104C71B7}" destId="{3A3E3663-EDFE-4ECA-BD74-FAA27658C71A}" srcOrd="1" destOrd="0" presId="urn:microsoft.com/office/officeart/2005/8/layout/hierarchy1"/>
    <dgm:cxn modelId="{A7CD15BD-43CE-479D-B6B0-A4F9049841D4}" type="presParOf" srcId="{3A3E3663-EDFE-4ECA-BD74-FAA27658C71A}" destId="{7363F326-7AAC-4C87-9D92-4D5A1359DA92}" srcOrd="0" destOrd="0" presId="urn:microsoft.com/office/officeart/2005/8/layout/hierarchy1"/>
    <dgm:cxn modelId="{1FE4E976-1174-4C2E-B48F-D3E76C8921F7}" type="presParOf" srcId="{7363F326-7AAC-4C87-9D92-4D5A1359DA92}" destId="{A8813CEA-7668-4FD0-B0B5-787594D58A98}" srcOrd="0" destOrd="0" presId="urn:microsoft.com/office/officeart/2005/8/layout/hierarchy1"/>
    <dgm:cxn modelId="{9116E41D-43E0-48FE-BE74-155DDA87B8E5}" type="presParOf" srcId="{7363F326-7AAC-4C87-9D92-4D5A1359DA92}" destId="{9F80ADF8-85A9-4E8C-8AEE-4AB5550776BC}" srcOrd="1" destOrd="0" presId="urn:microsoft.com/office/officeart/2005/8/layout/hierarchy1"/>
    <dgm:cxn modelId="{CBE77119-B462-43CC-9E0D-478E2B849546}" type="presParOf" srcId="{3A3E3663-EDFE-4ECA-BD74-FAA27658C71A}" destId="{165525E4-58A5-4D4C-BAE0-3F59298C3E18}" srcOrd="1" destOrd="0" presId="urn:microsoft.com/office/officeart/2005/8/layout/hierarchy1"/>
    <dgm:cxn modelId="{68AF7ACD-DD71-4C73-88DE-622FA762EFDB}" type="presParOf" srcId="{FF2D5ADB-4921-494B-ABAD-549A104C71B7}" destId="{B6DE90C7-4D88-453F-8357-7AEDD806DE5F}" srcOrd="2" destOrd="0" presId="urn:microsoft.com/office/officeart/2005/8/layout/hierarchy1"/>
    <dgm:cxn modelId="{CA04161E-122A-4B56-A047-0216C2577A75}" type="presParOf" srcId="{B6DE90C7-4D88-453F-8357-7AEDD806DE5F}" destId="{9A88509C-E697-4710-84EF-DDA26C0A320D}" srcOrd="0" destOrd="0" presId="urn:microsoft.com/office/officeart/2005/8/layout/hierarchy1"/>
    <dgm:cxn modelId="{3F82295A-8905-4566-B74D-D6EA2E8050F6}" type="presParOf" srcId="{9A88509C-E697-4710-84EF-DDA26C0A320D}" destId="{6BE02570-DA2A-40AE-87CB-80FC50B95D6D}" srcOrd="0" destOrd="0" presId="urn:microsoft.com/office/officeart/2005/8/layout/hierarchy1"/>
    <dgm:cxn modelId="{8A475367-530B-424F-A3DB-9EB5F4B47FD6}" type="presParOf" srcId="{9A88509C-E697-4710-84EF-DDA26C0A320D}" destId="{2EBEE46B-63F0-447D-9904-53D307E5531E}" srcOrd="1" destOrd="0" presId="urn:microsoft.com/office/officeart/2005/8/layout/hierarchy1"/>
    <dgm:cxn modelId="{42A01617-AEA2-46C0-B97C-B2045E293DFA}" type="presParOf" srcId="{B6DE90C7-4D88-453F-8357-7AEDD806DE5F}" destId="{254CF39D-96B8-4CF8-84CE-92CA1031E2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D42118-CD82-4D5F-B21C-92A0AC5CF14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2EB2C9-E505-461E-ADF1-604DDF992781}">
      <dgm:prSet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Weekday + forecast =&gt; total daily users:    r2-score= .57  rmse=2437</a:t>
          </a:r>
          <a:endParaRPr lang="en-US" dirty="0"/>
        </a:p>
      </dgm:t>
    </dgm:pt>
    <dgm:pt modelId="{41682062-5ABC-4F58-8AC2-B21640FCCC39}" type="parTrans" cxnId="{628B8079-19EB-43E5-B710-1DED3BE33273}">
      <dgm:prSet/>
      <dgm:spPr/>
      <dgm:t>
        <a:bodyPr/>
        <a:lstStyle/>
        <a:p>
          <a:endParaRPr lang="en-US"/>
        </a:p>
      </dgm:t>
    </dgm:pt>
    <dgm:pt modelId="{F5C9FE5E-3F27-4BB0-9AF4-3C381BE54FB5}" type="sibTrans" cxnId="{628B8079-19EB-43E5-B710-1DED3BE33273}">
      <dgm:prSet/>
      <dgm:spPr/>
      <dgm:t>
        <a:bodyPr/>
        <a:lstStyle/>
        <a:p>
          <a:endParaRPr lang="en-US"/>
        </a:p>
      </dgm:t>
    </dgm:pt>
    <dgm:pt modelId="{56F9D4B4-DB13-483A-8876-C3E4E8469175}">
      <dgm:prSet/>
      <dgm:spPr/>
      <dgm:t>
        <a:bodyPr/>
        <a:lstStyle/>
        <a:p>
          <a:pPr rtl="0"/>
          <a:r>
            <a:rPr lang="en-US">
              <a:latin typeface="Trebuchet MS" panose="020B0603020202020204"/>
            </a:rPr>
            <a:t>Weekday + forecast + hour =&gt; hourly users  r2-score=.69  rmse=190</a:t>
          </a:r>
          <a:endParaRPr lang="en-US"/>
        </a:p>
      </dgm:t>
    </dgm:pt>
    <dgm:pt modelId="{5270A097-072B-4359-B106-ECFDB75689AE}" type="parTrans" cxnId="{31D706E7-581D-4F4E-A741-4079A0B06315}">
      <dgm:prSet/>
      <dgm:spPr/>
      <dgm:t>
        <a:bodyPr/>
        <a:lstStyle/>
        <a:p>
          <a:endParaRPr lang="en-US"/>
        </a:p>
      </dgm:t>
    </dgm:pt>
    <dgm:pt modelId="{C984832C-197D-4195-B77F-E7A3E05469D6}" type="sibTrans" cxnId="{31D706E7-581D-4F4E-A741-4079A0B06315}">
      <dgm:prSet/>
      <dgm:spPr/>
      <dgm:t>
        <a:bodyPr/>
        <a:lstStyle/>
        <a:p>
          <a:endParaRPr lang="en-US"/>
        </a:p>
      </dgm:t>
    </dgm:pt>
    <dgm:pt modelId="{A5882A02-6D5D-492E-9AFF-BAD1D96156E9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Weekday + forecast + hour + station =&gt; hourly users by station r2-score=.21 rmse=2</a:t>
          </a:r>
          <a:endParaRPr lang="en-US" dirty="0"/>
        </a:p>
      </dgm:t>
    </dgm:pt>
    <dgm:pt modelId="{D4B7CFC0-1341-47C4-9365-32F7CD7DEA05}" type="parTrans" cxnId="{24DC03F5-A2BE-4610-9B9C-4B05B19BE73E}">
      <dgm:prSet/>
      <dgm:spPr/>
      <dgm:t>
        <a:bodyPr/>
        <a:lstStyle/>
        <a:p>
          <a:endParaRPr lang="en-US"/>
        </a:p>
      </dgm:t>
    </dgm:pt>
    <dgm:pt modelId="{E642E142-C5F6-44C7-9228-7F8F7E48C79F}" type="sibTrans" cxnId="{24DC03F5-A2BE-4610-9B9C-4B05B19BE73E}">
      <dgm:prSet/>
      <dgm:spPr/>
      <dgm:t>
        <a:bodyPr/>
        <a:lstStyle/>
        <a:p>
          <a:endParaRPr lang="en-US"/>
        </a:p>
      </dgm:t>
    </dgm:pt>
    <dgm:pt modelId="{E0353CA0-293E-4D30-AEBC-45161011BCFD}" type="pres">
      <dgm:prSet presAssocID="{2CD42118-CD82-4D5F-B21C-92A0AC5CF145}" presName="outerComposite" presStyleCnt="0">
        <dgm:presLayoutVars>
          <dgm:chMax val="5"/>
          <dgm:dir/>
          <dgm:resizeHandles val="exact"/>
        </dgm:presLayoutVars>
      </dgm:prSet>
      <dgm:spPr/>
    </dgm:pt>
    <dgm:pt modelId="{DCF6A1E5-9202-4F0C-9B93-E0015BC958E0}" type="pres">
      <dgm:prSet presAssocID="{2CD42118-CD82-4D5F-B21C-92A0AC5CF145}" presName="dummyMaxCanvas" presStyleCnt="0">
        <dgm:presLayoutVars/>
      </dgm:prSet>
      <dgm:spPr/>
    </dgm:pt>
    <dgm:pt modelId="{60160CC4-05CC-47AF-BCA0-B242FC7074A2}" type="pres">
      <dgm:prSet presAssocID="{2CD42118-CD82-4D5F-B21C-92A0AC5CF145}" presName="ThreeNodes_1" presStyleLbl="node1" presStyleIdx="0" presStyleCnt="3">
        <dgm:presLayoutVars>
          <dgm:bulletEnabled val="1"/>
        </dgm:presLayoutVars>
      </dgm:prSet>
      <dgm:spPr/>
    </dgm:pt>
    <dgm:pt modelId="{C857362A-85CF-4441-B3BA-1046373955A3}" type="pres">
      <dgm:prSet presAssocID="{2CD42118-CD82-4D5F-B21C-92A0AC5CF145}" presName="ThreeNodes_2" presStyleLbl="node1" presStyleIdx="1" presStyleCnt="3">
        <dgm:presLayoutVars>
          <dgm:bulletEnabled val="1"/>
        </dgm:presLayoutVars>
      </dgm:prSet>
      <dgm:spPr/>
    </dgm:pt>
    <dgm:pt modelId="{D2232921-28F5-401B-812F-CCDFD5A8B7F6}" type="pres">
      <dgm:prSet presAssocID="{2CD42118-CD82-4D5F-B21C-92A0AC5CF145}" presName="ThreeNodes_3" presStyleLbl="node1" presStyleIdx="2" presStyleCnt="3">
        <dgm:presLayoutVars>
          <dgm:bulletEnabled val="1"/>
        </dgm:presLayoutVars>
      </dgm:prSet>
      <dgm:spPr/>
    </dgm:pt>
    <dgm:pt modelId="{8A98D129-BFA1-453A-94DF-E121E73AF72C}" type="pres">
      <dgm:prSet presAssocID="{2CD42118-CD82-4D5F-B21C-92A0AC5CF145}" presName="ThreeConn_1-2" presStyleLbl="fgAccFollowNode1" presStyleIdx="0" presStyleCnt="2">
        <dgm:presLayoutVars>
          <dgm:bulletEnabled val="1"/>
        </dgm:presLayoutVars>
      </dgm:prSet>
      <dgm:spPr/>
    </dgm:pt>
    <dgm:pt modelId="{F0BD4DD3-B94F-4D41-B814-F29D814C3E6A}" type="pres">
      <dgm:prSet presAssocID="{2CD42118-CD82-4D5F-B21C-92A0AC5CF145}" presName="ThreeConn_2-3" presStyleLbl="fgAccFollowNode1" presStyleIdx="1" presStyleCnt="2">
        <dgm:presLayoutVars>
          <dgm:bulletEnabled val="1"/>
        </dgm:presLayoutVars>
      </dgm:prSet>
      <dgm:spPr/>
    </dgm:pt>
    <dgm:pt modelId="{70FDC6FC-8DDF-4987-98E7-6373DE95C475}" type="pres">
      <dgm:prSet presAssocID="{2CD42118-CD82-4D5F-B21C-92A0AC5CF145}" presName="ThreeNodes_1_text" presStyleLbl="node1" presStyleIdx="2" presStyleCnt="3">
        <dgm:presLayoutVars>
          <dgm:bulletEnabled val="1"/>
        </dgm:presLayoutVars>
      </dgm:prSet>
      <dgm:spPr/>
    </dgm:pt>
    <dgm:pt modelId="{A5F532CE-0C1C-4885-8635-039771278AEC}" type="pres">
      <dgm:prSet presAssocID="{2CD42118-CD82-4D5F-B21C-92A0AC5CF145}" presName="ThreeNodes_2_text" presStyleLbl="node1" presStyleIdx="2" presStyleCnt="3">
        <dgm:presLayoutVars>
          <dgm:bulletEnabled val="1"/>
        </dgm:presLayoutVars>
      </dgm:prSet>
      <dgm:spPr/>
    </dgm:pt>
    <dgm:pt modelId="{81C11B80-7B79-4F90-A313-91E85A54B6BD}" type="pres">
      <dgm:prSet presAssocID="{2CD42118-CD82-4D5F-B21C-92A0AC5CF14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16CEB0C-00F1-425A-A56F-D6CA0115192E}" type="presOf" srcId="{A5882A02-6D5D-492E-9AFF-BAD1D96156E9}" destId="{81C11B80-7B79-4F90-A313-91E85A54B6BD}" srcOrd="1" destOrd="0" presId="urn:microsoft.com/office/officeart/2005/8/layout/vProcess5"/>
    <dgm:cxn modelId="{6B271C2C-7F45-41D2-A9F2-C410CBC55BE2}" type="presOf" srcId="{F5C9FE5E-3F27-4BB0-9AF4-3C381BE54FB5}" destId="{8A98D129-BFA1-453A-94DF-E121E73AF72C}" srcOrd="0" destOrd="0" presId="urn:microsoft.com/office/officeart/2005/8/layout/vProcess5"/>
    <dgm:cxn modelId="{91B4BF3E-EEE7-41B7-9ECB-77F58ED2CCF6}" type="presOf" srcId="{252EB2C9-E505-461E-ADF1-604DDF992781}" destId="{70FDC6FC-8DDF-4987-98E7-6373DE95C475}" srcOrd="1" destOrd="0" presId="urn:microsoft.com/office/officeart/2005/8/layout/vProcess5"/>
    <dgm:cxn modelId="{EFC7366A-1992-4296-B734-416B0BA231AB}" type="presOf" srcId="{A5882A02-6D5D-492E-9AFF-BAD1D96156E9}" destId="{D2232921-28F5-401B-812F-CCDFD5A8B7F6}" srcOrd="0" destOrd="0" presId="urn:microsoft.com/office/officeart/2005/8/layout/vProcess5"/>
    <dgm:cxn modelId="{1132D06A-2062-4E75-8310-216BE6FDC372}" type="presOf" srcId="{2CD42118-CD82-4D5F-B21C-92A0AC5CF145}" destId="{E0353CA0-293E-4D30-AEBC-45161011BCFD}" srcOrd="0" destOrd="0" presId="urn:microsoft.com/office/officeart/2005/8/layout/vProcess5"/>
    <dgm:cxn modelId="{628B8079-19EB-43E5-B710-1DED3BE33273}" srcId="{2CD42118-CD82-4D5F-B21C-92A0AC5CF145}" destId="{252EB2C9-E505-461E-ADF1-604DDF992781}" srcOrd="0" destOrd="0" parTransId="{41682062-5ABC-4F58-8AC2-B21640FCCC39}" sibTransId="{F5C9FE5E-3F27-4BB0-9AF4-3C381BE54FB5}"/>
    <dgm:cxn modelId="{1661D684-8B03-4C1B-B7C7-6988B18F6FB7}" type="presOf" srcId="{C984832C-197D-4195-B77F-E7A3E05469D6}" destId="{F0BD4DD3-B94F-4D41-B814-F29D814C3E6A}" srcOrd="0" destOrd="0" presId="urn:microsoft.com/office/officeart/2005/8/layout/vProcess5"/>
    <dgm:cxn modelId="{898763A5-4757-481B-A525-AA916B3EBB4D}" type="presOf" srcId="{56F9D4B4-DB13-483A-8876-C3E4E8469175}" destId="{C857362A-85CF-4441-B3BA-1046373955A3}" srcOrd="0" destOrd="0" presId="urn:microsoft.com/office/officeart/2005/8/layout/vProcess5"/>
    <dgm:cxn modelId="{299925D2-6C8F-413A-B2FF-9C81A80BE50F}" type="presOf" srcId="{252EB2C9-E505-461E-ADF1-604DDF992781}" destId="{60160CC4-05CC-47AF-BCA0-B242FC7074A2}" srcOrd="0" destOrd="0" presId="urn:microsoft.com/office/officeart/2005/8/layout/vProcess5"/>
    <dgm:cxn modelId="{31D706E7-581D-4F4E-A741-4079A0B06315}" srcId="{2CD42118-CD82-4D5F-B21C-92A0AC5CF145}" destId="{56F9D4B4-DB13-483A-8876-C3E4E8469175}" srcOrd="1" destOrd="0" parTransId="{5270A097-072B-4359-B106-ECFDB75689AE}" sibTransId="{C984832C-197D-4195-B77F-E7A3E05469D6}"/>
    <dgm:cxn modelId="{A15D6AF1-7EB2-44BB-95F2-67B52C49B79A}" type="presOf" srcId="{56F9D4B4-DB13-483A-8876-C3E4E8469175}" destId="{A5F532CE-0C1C-4885-8635-039771278AEC}" srcOrd="1" destOrd="0" presId="urn:microsoft.com/office/officeart/2005/8/layout/vProcess5"/>
    <dgm:cxn modelId="{24DC03F5-A2BE-4610-9B9C-4B05B19BE73E}" srcId="{2CD42118-CD82-4D5F-B21C-92A0AC5CF145}" destId="{A5882A02-6D5D-492E-9AFF-BAD1D96156E9}" srcOrd="2" destOrd="0" parTransId="{D4B7CFC0-1341-47C4-9365-32F7CD7DEA05}" sibTransId="{E642E142-C5F6-44C7-9228-7F8F7E48C79F}"/>
    <dgm:cxn modelId="{794D3628-9885-41A9-BC9A-704675925428}" type="presParOf" srcId="{E0353CA0-293E-4D30-AEBC-45161011BCFD}" destId="{DCF6A1E5-9202-4F0C-9B93-E0015BC958E0}" srcOrd="0" destOrd="0" presId="urn:microsoft.com/office/officeart/2005/8/layout/vProcess5"/>
    <dgm:cxn modelId="{4BD6F990-D52F-45BA-AC2A-1C16F86AA996}" type="presParOf" srcId="{E0353CA0-293E-4D30-AEBC-45161011BCFD}" destId="{60160CC4-05CC-47AF-BCA0-B242FC7074A2}" srcOrd="1" destOrd="0" presId="urn:microsoft.com/office/officeart/2005/8/layout/vProcess5"/>
    <dgm:cxn modelId="{3DC8E4B5-1938-4257-87E7-6348ED5B6F0A}" type="presParOf" srcId="{E0353CA0-293E-4D30-AEBC-45161011BCFD}" destId="{C857362A-85CF-4441-B3BA-1046373955A3}" srcOrd="2" destOrd="0" presId="urn:microsoft.com/office/officeart/2005/8/layout/vProcess5"/>
    <dgm:cxn modelId="{1014C4FD-4423-4C09-9E9B-B5246C882D26}" type="presParOf" srcId="{E0353CA0-293E-4D30-AEBC-45161011BCFD}" destId="{D2232921-28F5-401B-812F-CCDFD5A8B7F6}" srcOrd="3" destOrd="0" presId="urn:microsoft.com/office/officeart/2005/8/layout/vProcess5"/>
    <dgm:cxn modelId="{73EE3958-A677-459D-94F9-DF25A203593B}" type="presParOf" srcId="{E0353CA0-293E-4D30-AEBC-45161011BCFD}" destId="{8A98D129-BFA1-453A-94DF-E121E73AF72C}" srcOrd="4" destOrd="0" presId="urn:microsoft.com/office/officeart/2005/8/layout/vProcess5"/>
    <dgm:cxn modelId="{F1D72625-0334-4426-BBC7-601A919F8A2A}" type="presParOf" srcId="{E0353CA0-293E-4D30-AEBC-45161011BCFD}" destId="{F0BD4DD3-B94F-4D41-B814-F29D814C3E6A}" srcOrd="5" destOrd="0" presId="urn:microsoft.com/office/officeart/2005/8/layout/vProcess5"/>
    <dgm:cxn modelId="{0FA5CCC7-A886-494D-8A17-F9E7F18D6E41}" type="presParOf" srcId="{E0353CA0-293E-4D30-AEBC-45161011BCFD}" destId="{70FDC6FC-8DDF-4987-98E7-6373DE95C475}" srcOrd="6" destOrd="0" presId="urn:microsoft.com/office/officeart/2005/8/layout/vProcess5"/>
    <dgm:cxn modelId="{F79C6F98-68AA-4085-B920-3C561492A3C6}" type="presParOf" srcId="{E0353CA0-293E-4D30-AEBC-45161011BCFD}" destId="{A5F532CE-0C1C-4885-8635-039771278AEC}" srcOrd="7" destOrd="0" presId="urn:microsoft.com/office/officeart/2005/8/layout/vProcess5"/>
    <dgm:cxn modelId="{ADA394CD-75F0-45FA-8CDB-1AF4713258E5}" type="presParOf" srcId="{E0353CA0-293E-4D30-AEBC-45161011BCFD}" destId="{81C11B80-7B79-4F90-A313-91E85A54B6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E5A57A-08F7-437E-80AA-EDDEAB49DB9A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DCEFAA-BC37-4C37-BBE5-999DB9088E32}">
      <dgm:prSet/>
      <dgm:spPr/>
      <dgm:t>
        <a:bodyPr/>
        <a:lstStyle/>
        <a:p>
          <a:pPr rtl="0"/>
          <a:r>
            <a:rPr lang="en-US">
              <a:latin typeface="Trebuchet MS" panose="020B0603020202020204"/>
            </a:rPr>
            <a:t>Socioeconomics differences </a:t>
          </a:r>
          <a:r>
            <a:rPr lang="en-US" dirty="0">
              <a:latin typeface="Trebuchet MS" panose="020B0603020202020204"/>
            </a:rPr>
            <a:t>between areas</a:t>
          </a:r>
          <a:endParaRPr lang="en-US" dirty="0"/>
        </a:p>
      </dgm:t>
    </dgm:pt>
    <dgm:pt modelId="{1AC88749-DDC5-4F1F-A40E-6039E0E355D9}" type="parTrans" cxnId="{576029F7-8FF1-43C7-83D1-AB1334C3C624}">
      <dgm:prSet/>
      <dgm:spPr/>
      <dgm:t>
        <a:bodyPr/>
        <a:lstStyle/>
        <a:p>
          <a:endParaRPr lang="en-US"/>
        </a:p>
      </dgm:t>
    </dgm:pt>
    <dgm:pt modelId="{9838673E-9D8F-4954-9D9C-A62891C85611}" type="sibTrans" cxnId="{576029F7-8FF1-43C7-83D1-AB1334C3C624}">
      <dgm:prSet/>
      <dgm:spPr/>
      <dgm:t>
        <a:bodyPr/>
        <a:lstStyle/>
        <a:p>
          <a:endParaRPr lang="en-US"/>
        </a:p>
      </dgm:t>
    </dgm:pt>
    <dgm:pt modelId="{EED528BD-2591-4489-871C-FB5F82DEE4C9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Connection to other types of transport</a:t>
          </a:r>
          <a:endParaRPr lang="en-US" dirty="0"/>
        </a:p>
      </dgm:t>
    </dgm:pt>
    <dgm:pt modelId="{83FFECD0-2E15-4D72-BCFE-3E5AE6EED1A2}" type="parTrans" cxnId="{BADD446C-4296-4A5A-BC21-D1E3C80D7A14}">
      <dgm:prSet/>
      <dgm:spPr/>
      <dgm:t>
        <a:bodyPr/>
        <a:lstStyle/>
        <a:p>
          <a:endParaRPr lang="en-US"/>
        </a:p>
      </dgm:t>
    </dgm:pt>
    <dgm:pt modelId="{B1FF671B-B60A-4C63-96EF-66C4767C8B3C}" type="sibTrans" cxnId="{BADD446C-4296-4A5A-BC21-D1E3C80D7A14}">
      <dgm:prSet/>
      <dgm:spPr/>
      <dgm:t>
        <a:bodyPr/>
        <a:lstStyle/>
        <a:p>
          <a:endParaRPr lang="en-US"/>
        </a:p>
      </dgm:t>
    </dgm:pt>
    <dgm:pt modelId="{8C2349B9-58D0-4A99-BABF-E7514F55D8BF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"Bikeability" of different areas</a:t>
          </a:r>
        </a:p>
      </dgm:t>
    </dgm:pt>
    <dgm:pt modelId="{32752FFB-0290-4284-8773-0D94D789D064}" type="parTrans" cxnId="{E2EA5E17-5F8E-4FEE-B9D7-DAA70A2F2E84}">
      <dgm:prSet/>
      <dgm:spPr/>
    </dgm:pt>
    <dgm:pt modelId="{9B7A8AAD-1F9F-4AF2-92AA-57E0AE5BE853}" type="sibTrans" cxnId="{E2EA5E17-5F8E-4FEE-B9D7-DAA70A2F2E84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A1AEB424-B4AE-4E2D-95A2-7F0225C3C6C8}" type="pres">
      <dgm:prSet presAssocID="{85E5A57A-08F7-437E-80AA-EDDEAB49DB9A}" presName="Name0" presStyleCnt="0">
        <dgm:presLayoutVars>
          <dgm:chMax/>
          <dgm:chPref/>
          <dgm:dir/>
          <dgm:animLvl val="lvl"/>
        </dgm:presLayoutVars>
      </dgm:prSet>
      <dgm:spPr/>
    </dgm:pt>
    <dgm:pt modelId="{FC3C9B1F-6F72-48B0-A3F6-A27F206CD462}" type="pres">
      <dgm:prSet presAssocID="{2EDCEFAA-BC37-4C37-BBE5-999DB9088E32}" presName="composite" presStyleCnt="0"/>
      <dgm:spPr/>
    </dgm:pt>
    <dgm:pt modelId="{A1FE27EE-5A0B-4597-8F61-77A2B9619EAF}" type="pres">
      <dgm:prSet presAssocID="{2EDCEFAA-BC37-4C37-BBE5-999DB9088E3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CBDE0B3-DDC0-46C3-8E77-EF1A468A2C36}" type="pres">
      <dgm:prSet presAssocID="{2EDCEFAA-BC37-4C37-BBE5-999DB9088E3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BE74DF0-7172-4D50-A839-7293E8B436A1}" type="pres">
      <dgm:prSet presAssocID="{2EDCEFAA-BC37-4C37-BBE5-999DB9088E32}" presName="BalanceSpacing" presStyleCnt="0"/>
      <dgm:spPr/>
    </dgm:pt>
    <dgm:pt modelId="{F2B3ED0B-6C1D-4B31-8E5A-3F123803DD5E}" type="pres">
      <dgm:prSet presAssocID="{2EDCEFAA-BC37-4C37-BBE5-999DB9088E32}" presName="BalanceSpacing1" presStyleCnt="0"/>
      <dgm:spPr/>
    </dgm:pt>
    <dgm:pt modelId="{6158C2C3-4461-4D16-9826-CBD515D387AB}" type="pres">
      <dgm:prSet presAssocID="{9838673E-9D8F-4954-9D9C-A62891C85611}" presName="Accent1Text" presStyleLbl="node1" presStyleIdx="1" presStyleCnt="6"/>
      <dgm:spPr/>
    </dgm:pt>
    <dgm:pt modelId="{697273EE-94D3-41B4-856F-76609E4930F0}" type="pres">
      <dgm:prSet presAssocID="{9838673E-9D8F-4954-9D9C-A62891C85611}" presName="spaceBetweenRectangles" presStyleCnt="0"/>
      <dgm:spPr/>
    </dgm:pt>
    <dgm:pt modelId="{2EF3C396-54F5-44A1-93F4-7EBD217C2B6D}" type="pres">
      <dgm:prSet presAssocID="{EED528BD-2591-4489-871C-FB5F82DEE4C9}" presName="composite" presStyleCnt="0"/>
      <dgm:spPr/>
    </dgm:pt>
    <dgm:pt modelId="{1632C5F0-A181-4B64-AE9A-459F286D2E9F}" type="pres">
      <dgm:prSet presAssocID="{EED528BD-2591-4489-871C-FB5F82DEE4C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22AACC1-2364-496F-AE00-85B66B622090}" type="pres">
      <dgm:prSet presAssocID="{EED528BD-2591-4489-871C-FB5F82DEE4C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7AEA951-DAB8-4FC8-8344-80739152B299}" type="pres">
      <dgm:prSet presAssocID="{EED528BD-2591-4489-871C-FB5F82DEE4C9}" presName="BalanceSpacing" presStyleCnt="0"/>
      <dgm:spPr/>
    </dgm:pt>
    <dgm:pt modelId="{5F416A08-269B-4FC8-9884-46A03D9DD87C}" type="pres">
      <dgm:prSet presAssocID="{EED528BD-2591-4489-871C-FB5F82DEE4C9}" presName="BalanceSpacing1" presStyleCnt="0"/>
      <dgm:spPr/>
    </dgm:pt>
    <dgm:pt modelId="{56D97833-2092-4037-B739-0B6B5BE4D87B}" type="pres">
      <dgm:prSet presAssocID="{B1FF671B-B60A-4C63-96EF-66C4767C8B3C}" presName="Accent1Text" presStyleLbl="node1" presStyleIdx="3" presStyleCnt="6"/>
      <dgm:spPr/>
    </dgm:pt>
    <dgm:pt modelId="{55BF397A-C5D9-4009-AAAA-EBA620D5A3C8}" type="pres">
      <dgm:prSet presAssocID="{B1FF671B-B60A-4C63-96EF-66C4767C8B3C}" presName="spaceBetweenRectangles" presStyleCnt="0"/>
      <dgm:spPr/>
    </dgm:pt>
    <dgm:pt modelId="{FF9D0658-8BCB-4AFD-AB6F-63FAD86703E2}" type="pres">
      <dgm:prSet presAssocID="{8C2349B9-58D0-4A99-BABF-E7514F55D8BF}" presName="composite" presStyleCnt="0"/>
      <dgm:spPr/>
    </dgm:pt>
    <dgm:pt modelId="{87529284-053B-44A5-9728-4AD6F17FD463}" type="pres">
      <dgm:prSet presAssocID="{8C2349B9-58D0-4A99-BABF-E7514F55D8B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7F52E7B-6CE2-44E2-BAF4-A8F5C0EDDC25}" type="pres">
      <dgm:prSet presAssocID="{8C2349B9-58D0-4A99-BABF-E7514F55D8B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CD4F39C-AA5E-43FB-B1D3-C2F9C9FC4E7D}" type="pres">
      <dgm:prSet presAssocID="{8C2349B9-58D0-4A99-BABF-E7514F55D8BF}" presName="BalanceSpacing" presStyleCnt="0"/>
      <dgm:spPr/>
    </dgm:pt>
    <dgm:pt modelId="{29692A0E-47A1-432E-B1F5-D96927AED076}" type="pres">
      <dgm:prSet presAssocID="{8C2349B9-58D0-4A99-BABF-E7514F55D8BF}" presName="BalanceSpacing1" presStyleCnt="0"/>
      <dgm:spPr/>
    </dgm:pt>
    <dgm:pt modelId="{F1B4A127-DD43-4F05-9244-A4DB4F7C0A46}" type="pres">
      <dgm:prSet presAssocID="{9B7A8AAD-1F9F-4AF2-92AA-57E0AE5BE853}" presName="Accent1Text" presStyleLbl="node1" presStyleIdx="5" presStyleCnt="6"/>
      <dgm:spPr/>
    </dgm:pt>
  </dgm:ptLst>
  <dgm:cxnLst>
    <dgm:cxn modelId="{E2EA5E17-5F8E-4FEE-B9D7-DAA70A2F2E84}" srcId="{85E5A57A-08F7-437E-80AA-EDDEAB49DB9A}" destId="{8C2349B9-58D0-4A99-BABF-E7514F55D8BF}" srcOrd="2" destOrd="0" parTransId="{32752FFB-0290-4284-8773-0D94D789D064}" sibTransId="{9B7A8AAD-1F9F-4AF2-92AA-57E0AE5BE853}"/>
    <dgm:cxn modelId="{E1C95661-78E5-4221-845A-E4EC4FC78EE3}" type="presOf" srcId="{B1FF671B-B60A-4C63-96EF-66C4767C8B3C}" destId="{56D97833-2092-4037-B739-0B6B5BE4D87B}" srcOrd="0" destOrd="0" presId="urn:microsoft.com/office/officeart/2008/layout/AlternatingHexagons"/>
    <dgm:cxn modelId="{274FCB46-E259-4510-A82A-998C45E0CAC3}" type="presOf" srcId="{8C2349B9-58D0-4A99-BABF-E7514F55D8BF}" destId="{87529284-053B-44A5-9728-4AD6F17FD463}" srcOrd="0" destOrd="0" presId="urn:microsoft.com/office/officeart/2008/layout/AlternatingHexagons"/>
    <dgm:cxn modelId="{BADD446C-4296-4A5A-BC21-D1E3C80D7A14}" srcId="{85E5A57A-08F7-437E-80AA-EDDEAB49DB9A}" destId="{EED528BD-2591-4489-871C-FB5F82DEE4C9}" srcOrd="1" destOrd="0" parTransId="{83FFECD0-2E15-4D72-BCFE-3E5AE6EED1A2}" sibTransId="{B1FF671B-B60A-4C63-96EF-66C4767C8B3C}"/>
    <dgm:cxn modelId="{C137ED83-1763-4121-88DA-C11D9A9D4D29}" type="presOf" srcId="{85E5A57A-08F7-437E-80AA-EDDEAB49DB9A}" destId="{A1AEB424-B4AE-4E2D-95A2-7F0225C3C6C8}" srcOrd="0" destOrd="0" presId="urn:microsoft.com/office/officeart/2008/layout/AlternatingHexagons"/>
    <dgm:cxn modelId="{1A75BA91-C8CF-42D1-9161-F2EA048A1CF2}" type="presOf" srcId="{2EDCEFAA-BC37-4C37-BBE5-999DB9088E32}" destId="{A1FE27EE-5A0B-4597-8F61-77A2B9619EAF}" srcOrd="0" destOrd="0" presId="urn:microsoft.com/office/officeart/2008/layout/AlternatingHexagons"/>
    <dgm:cxn modelId="{0513A99A-E02E-49B6-B6AE-BDB1E8C0B5F4}" type="presOf" srcId="{9838673E-9D8F-4954-9D9C-A62891C85611}" destId="{6158C2C3-4461-4D16-9826-CBD515D387AB}" srcOrd="0" destOrd="0" presId="urn:microsoft.com/office/officeart/2008/layout/AlternatingHexagons"/>
    <dgm:cxn modelId="{414CEFAE-C319-40A8-8A61-163386802522}" type="presOf" srcId="{9B7A8AAD-1F9F-4AF2-92AA-57E0AE5BE853}" destId="{F1B4A127-DD43-4F05-9244-A4DB4F7C0A46}" srcOrd="0" destOrd="0" presId="urn:microsoft.com/office/officeart/2008/layout/AlternatingHexagons"/>
    <dgm:cxn modelId="{F03AB0C2-E8EB-4A0A-894C-B16A9BF99203}" type="presOf" srcId="{EED528BD-2591-4489-871C-FB5F82DEE4C9}" destId="{1632C5F0-A181-4B64-AE9A-459F286D2E9F}" srcOrd="0" destOrd="0" presId="urn:microsoft.com/office/officeart/2008/layout/AlternatingHexagons"/>
    <dgm:cxn modelId="{576029F7-8FF1-43C7-83D1-AB1334C3C624}" srcId="{85E5A57A-08F7-437E-80AA-EDDEAB49DB9A}" destId="{2EDCEFAA-BC37-4C37-BBE5-999DB9088E32}" srcOrd="0" destOrd="0" parTransId="{1AC88749-DDC5-4F1F-A40E-6039E0E355D9}" sibTransId="{9838673E-9D8F-4954-9D9C-A62891C85611}"/>
    <dgm:cxn modelId="{0D0F5606-617D-4502-AE2E-9B347ECB3C45}" type="presParOf" srcId="{A1AEB424-B4AE-4E2D-95A2-7F0225C3C6C8}" destId="{FC3C9B1F-6F72-48B0-A3F6-A27F206CD462}" srcOrd="0" destOrd="0" presId="urn:microsoft.com/office/officeart/2008/layout/AlternatingHexagons"/>
    <dgm:cxn modelId="{D94963CC-8933-44E8-8B32-D82716147B69}" type="presParOf" srcId="{FC3C9B1F-6F72-48B0-A3F6-A27F206CD462}" destId="{A1FE27EE-5A0B-4597-8F61-77A2B9619EAF}" srcOrd="0" destOrd="0" presId="urn:microsoft.com/office/officeart/2008/layout/AlternatingHexagons"/>
    <dgm:cxn modelId="{350CDEC6-09B6-4373-8CF4-0F36A86ADF72}" type="presParOf" srcId="{FC3C9B1F-6F72-48B0-A3F6-A27F206CD462}" destId="{ACBDE0B3-DDC0-46C3-8E77-EF1A468A2C36}" srcOrd="1" destOrd="0" presId="urn:microsoft.com/office/officeart/2008/layout/AlternatingHexagons"/>
    <dgm:cxn modelId="{42A8A74F-430D-447C-84A5-5C0FB2897C7C}" type="presParOf" srcId="{FC3C9B1F-6F72-48B0-A3F6-A27F206CD462}" destId="{ABE74DF0-7172-4D50-A839-7293E8B436A1}" srcOrd="2" destOrd="0" presId="urn:microsoft.com/office/officeart/2008/layout/AlternatingHexagons"/>
    <dgm:cxn modelId="{DD71B348-7C5B-454E-810F-09CE55783384}" type="presParOf" srcId="{FC3C9B1F-6F72-48B0-A3F6-A27F206CD462}" destId="{F2B3ED0B-6C1D-4B31-8E5A-3F123803DD5E}" srcOrd="3" destOrd="0" presId="urn:microsoft.com/office/officeart/2008/layout/AlternatingHexagons"/>
    <dgm:cxn modelId="{D8B84EA2-6CC5-4F03-8D43-B58FABF9386E}" type="presParOf" srcId="{FC3C9B1F-6F72-48B0-A3F6-A27F206CD462}" destId="{6158C2C3-4461-4D16-9826-CBD515D387AB}" srcOrd="4" destOrd="0" presId="urn:microsoft.com/office/officeart/2008/layout/AlternatingHexagons"/>
    <dgm:cxn modelId="{4B38E620-6BC7-48C8-9DC8-D13F4119ED77}" type="presParOf" srcId="{A1AEB424-B4AE-4E2D-95A2-7F0225C3C6C8}" destId="{697273EE-94D3-41B4-856F-76609E4930F0}" srcOrd="1" destOrd="0" presId="urn:microsoft.com/office/officeart/2008/layout/AlternatingHexagons"/>
    <dgm:cxn modelId="{74DB5D23-5991-4761-8C59-B5BE883C6AD8}" type="presParOf" srcId="{A1AEB424-B4AE-4E2D-95A2-7F0225C3C6C8}" destId="{2EF3C396-54F5-44A1-93F4-7EBD217C2B6D}" srcOrd="2" destOrd="0" presId="urn:microsoft.com/office/officeart/2008/layout/AlternatingHexagons"/>
    <dgm:cxn modelId="{AAFAB061-D0CF-4D39-A5F0-62360C15D338}" type="presParOf" srcId="{2EF3C396-54F5-44A1-93F4-7EBD217C2B6D}" destId="{1632C5F0-A181-4B64-AE9A-459F286D2E9F}" srcOrd="0" destOrd="0" presId="urn:microsoft.com/office/officeart/2008/layout/AlternatingHexagons"/>
    <dgm:cxn modelId="{4CAD09A0-C310-49D9-9519-80B2453E132F}" type="presParOf" srcId="{2EF3C396-54F5-44A1-93F4-7EBD217C2B6D}" destId="{522AACC1-2364-496F-AE00-85B66B622090}" srcOrd="1" destOrd="0" presId="urn:microsoft.com/office/officeart/2008/layout/AlternatingHexagons"/>
    <dgm:cxn modelId="{73C1BF36-84F5-41C5-9C35-C3AD549192B7}" type="presParOf" srcId="{2EF3C396-54F5-44A1-93F4-7EBD217C2B6D}" destId="{27AEA951-DAB8-4FC8-8344-80739152B299}" srcOrd="2" destOrd="0" presId="urn:microsoft.com/office/officeart/2008/layout/AlternatingHexagons"/>
    <dgm:cxn modelId="{7B051573-C63D-44E9-AFC3-4D537A2D0574}" type="presParOf" srcId="{2EF3C396-54F5-44A1-93F4-7EBD217C2B6D}" destId="{5F416A08-269B-4FC8-9884-46A03D9DD87C}" srcOrd="3" destOrd="0" presId="urn:microsoft.com/office/officeart/2008/layout/AlternatingHexagons"/>
    <dgm:cxn modelId="{E7F2C15F-ECFF-4DD2-A618-747AB4D51FB5}" type="presParOf" srcId="{2EF3C396-54F5-44A1-93F4-7EBD217C2B6D}" destId="{56D97833-2092-4037-B739-0B6B5BE4D87B}" srcOrd="4" destOrd="0" presId="urn:microsoft.com/office/officeart/2008/layout/AlternatingHexagons"/>
    <dgm:cxn modelId="{676F4E51-CAAD-44E1-B63E-2806813D3DB1}" type="presParOf" srcId="{A1AEB424-B4AE-4E2D-95A2-7F0225C3C6C8}" destId="{55BF397A-C5D9-4009-AAAA-EBA620D5A3C8}" srcOrd="3" destOrd="0" presId="urn:microsoft.com/office/officeart/2008/layout/AlternatingHexagons"/>
    <dgm:cxn modelId="{CD1BB9B8-637C-4CB2-BE41-20BE20B23094}" type="presParOf" srcId="{A1AEB424-B4AE-4E2D-95A2-7F0225C3C6C8}" destId="{FF9D0658-8BCB-4AFD-AB6F-63FAD86703E2}" srcOrd="4" destOrd="0" presId="urn:microsoft.com/office/officeart/2008/layout/AlternatingHexagons"/>
    <dgm:cxn modelId="{816B3B18-11F4-404B-A7DF-685836C6F124}" type="presParOf" srcId="{FF9D0658-8BCB-4AFD-AB6F-63FAD86703E2}" destId="{87529284-053B-44A5-9728-4AD6F17FD463}" srcOrd="0" destOrd="0" presId="urn:microsoft.com/office/officeart/2008/layout/AlternatingHexagons"/>
    <dgm:cxn modelId="{C903E95A-D1CC-4DBC-9718-509B86B566F4}" type="presParOf" srcId="{FF9D0658-8BCB-4AFD-AB6F-63FAD86703E2}" destId="{77F52E7B-6CE2-44E2-BAF4-A8F5C0EDDC25}" srcOrd="1" destOrd="0" presId="urn:microsoft.com/office/officeart/2008/layout/AlternatingHexagons"/>
    <dgm:cxn modelId="{175F6800-72D8-4FAA-B149-838D0D27E7B4}" type="presParOf" srcId="{FF9D0658-8BCB-4AFD-AB6F-63FAD86703E2}" destId="{DCD4F39C-AA5E-43FB-B1D3-C2F9C9FC4E7D}" srcOrd="2" destOrd="0" presId="urn:microsoft.com/office/officeart/2008/layout/AlternatingHexagons"/>
    <dgm:cxn modelId="{F95D94A1-2BF0-4308-A06D-452E8F19A8CB}" type="presParOf" srcId="{FF9D0658-8BCB-4AFD-AB6F-63FAD86703E2}" destId="{29692A0E-47A1-432E-B1F5-D96927AED076}" srcOrd="3" destOrd="0" presId="urn:microsoft.com/office/officeart/2008/layout/AlternatingHexagons"/>
    <dgm:cxn modelId="{E39AF7A3-1672-46D2-B894-5D6BEFA8A087}" type="presParOf" srcId="{FF9D0658-8BCB-4AFD-AB6F-63FAD86703E2}" destId="{F1B4A127-DD43-4F05-9244-A4DB4F7C0A4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13BDC-CD1D-4547-8E7B-4ACC0EB4EBEA}">
      <dsp:nvSpPr>
        <dsp:cNvPr id="0" name=""/>
        <dsp:cNvSpPr/>
      </dsp:nvSpPr>
      <dsp:spPr>
        <a:xfrm>
          <a:off x="1787499" y="0"/>
          <a:ext cx="5011504" cy="313219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C64A1E-5851-4289-BD8B-670BA919D514}">
      <dsp:nvSpPr>
        <dsp:cNvPr id="0" name=""/>
        <dsp:cNvSpPr/>
      </dsp:nvSpPr>
      <dsp:spPr>
        <a:xfrm>
          <a:off x="2952674" y="1707043"/>
          <a:ext cx="175402" cy="17540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B6FCBE-EA41-4AFF-8B85-756BE8D686B7}">
      <dsp:nvSpPr>
        <dsp:cNvPr id="0" name=""/>
        <dsp:cNvSpPr/>
      </dsp:nvSpPr>
      <dsp:spPr>
        <a:xfrm>
          <a:off x="3040375" y="1794744"/>
          <a:ext cx="1628738" cy="133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42" tIns="0" rIns="0" bIns="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rebuchet MS" panose="020B0603020202020204"/>
            </a:rPr>
            <a:t>March-June 2020 COVID-19 lockdown</a:t>
          </a:r>
          <a:endParaRPr lang="en-US" sz="1700" kern="1200"/>
        </a:p>
      </dsp:txBody>
      <dsp:txXfrm>
        <a:off x="3040375" y="1794744"/>
        <a:ext cx="1628738" cy="1337445"/>
      </dsp:txXfrm>
    </dsp:sp>
    <dsp:sp modelId="{78C84B73-C6BA-4E0A-9F61-13352C2F7F80}">
      <dsp:nvSpPr>
        <dsp:cNvPr id="0" name=""/>
        <dsp:cNvSpPr/>
      </dsp:nvSpPr>
      <dsp:spPr>
        <a:xfrm>
          <a:off x="4568884" y="908335"/>
          <a:ext cx="300690" cy="30069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6DAF30-5E31-4D48-87FE-2462D18D2ECF}">
      <dsp:nvSpPr>
        <dsp:cNvPr id="0" name=""/>
        <dsp:cNvSpPr/>
      </dsp:nvSpPr>
      <dsp:spPr>
        <a:xfrm>
          <a:off x="4719229" y="1058680"/>
          <a:ext cx="1628738" cy="2073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3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NO2 concentrations in Madrid decreased by 62%!!!</a:t>
          </a:r>
        </a:p>
      </dsp:txBody>
      <dsp:txXfrm>
        <a:off x="4719229" y="1058680"/>
        <a:ext cx="1628738" cy="2073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B7225-E801-4C91-8D75-E63A5253B299}">
      <dsp:nvSpPr>
        <dsp:cNvPr id="0" name=""/>
        <dsp:cNvSpPr/>
      </dsp:nvSpPr>
      <dsp:spPr>
        <a:xfrm>
          <a:off x="886271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F00EF5-C84F-44B9-BC8C-16C6A6A8B764}">
      <dsp:nvSpPr>
        <dsp:cNvPr id="0" name=""/>
        <dsp:cNvSpPr/>
      </dsp:nvSpPr>
      <dsp:spPr>
        <a:xfrm>
          <a:off x="216044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 2000 electric bicycles</a:t>
          </a:r>
        </a:p>
      </dsp:txBody>
      <dsp:txXfrm>
        <a:off x="216044" y="2289062"/>
        <a:ext cx="2437187" cy="720000"/>
      </dsp:txXfrm>
    </dsp:sp>
    <dsp:sp modelId="{9B691904-B60F-4E6C-8296-D69F305CAC76}">
      <dsp:nvSpPr>
        <dsp:cNvPr id="0" name=""/>
        <dsp:cNvSpPr/>
      </dsp:nvSpPr>
      <dsp:spPr>
        <a:xfrm>
          <a:off x="3749966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CC95CD-5F09-45BC-BD17-6DE2D51CE006}">
      <dsp:nvSpPr>
        <dsp:cNvPr id="0" name=""/>
        <dsp:cNvSpPr/>
      </dsp:nvSpPr>
      <dsp:spPr>
        <a:xfrm>
          <a:off x="3079740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 260 docking stations</a:t>
          </a:r>
        </a:p>
      </dsp:txBody>
      <dsp:txXfrm>
        <a:off x="3079740" y="2289062"/>
        <a:ext cx="2437187" cy="720000"/>
      </dsp:txXfrm>
    </dsp:sp>
    <dsp:sp modelId="{10BBB675-BCD9-4194-BC79-D56D40A645FB}">
      <dsp:nvSpPr>
        <dsp:cNvPr id="0" name=""/>
        <dsp:cNvSpPr/>
      </dsp:nvSpPr>
      <dsp:spPr>
        <a:xfrm>
          <a:off x="6613662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5AAF2B-C73F-4A32-BA16-60AA5C43691B}">
      <dsp:nvSpPr>
        <dsp:cNvPr id="0" name=""/>
        <dsp:cNvSpPr/>
      </dsp:nvSpPr>
      <dsp:spPr>
        <a:xfrm>
          <a:off x="5943435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rebuchet MS" panose="020B0603020202020204"/>
            </a:rPr>
            <a:t>Stations every 300 meters</a:t>
          </a:r>
        </a:p>
      </dsp:txBody>
      <dsp:txXfrm>
        <a:off x="5943435" y="2289062"/>
        <a:ext cx="243718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D7219-37D4-4E8E-8DFD-C863490A1D0B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D00396-074F-4604-94C9-C9F206209EFD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Predict number of users</a:t>
          </a:r>
          <a:endParaRPr lang="en-US" sz="2700" kern="1200" dirty="0"/>
        </a:p>
      </dsp:txBody>
      <dsp:txXfrm>
        <a:off x="350877" y="1380951"/>
        <a:ext cx="2604477" cy="1617116"/>
      </dsp:txXfrm>
    </dsp:sp>
    <dsp:sp modelId="{A8813CEA-7668-4FD0-B0B5-787594D58A98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80ADF8-85A9-4E8C-8AEE-4AB5550776BC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rebuchet MS" panose="020B0603020202020204"/>
            </a:rPr>
            <a:t>Daily</a:t>
          </a:r>
          <a:r>
            <a:rPr lang="en-US" sz="2700" kern="1200"/>
            <a:t> </a:t>
          </a:r>
          <a:r>
            <a:rPr lang="en-US" sz="2700" kern="1200">
              <a:latin typeface="Trebuchet MS" panose="020B0603020202020204"/>
            </a:rPr>
            <a:t>vs hourly level</a:t>
          </a:r>
          <a:endParaRPr lang="en-US" sz="2700" kern="1200"/>
        </a:p>
      </dsp:txBody>
      <dsp:txXfrm>
        <a:off x="3657110" y="1380951"/>
        <a:ext cx="2604477" cy="1617116"/>
      </dsp:txXfrm>
    </dsp:sp>
    <dsp:sp modelId="{6BE02570-DA2A-40AE-87CB-80FC50B95D6D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BEE46B-63F0-447D-9904-53D307E5531E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Entire BiciMAD system vs station specific</a:t>
          </a:r>
          <a:endParaRPr lang="en-US" sz="2700" kern="1200" dirty="0"/>
        </a:p>
      </dsp:txBody>
      <dsp:txXfrm>
        <a:off x="6963344" y="1380951"/>
        <a:ext cx="2604477" cy="1617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60CC4-05CC-47AF-BCA0-B242FC7074A2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rebuchet MS" panose="020B0603020202020204"/>
            </a:rPr>
            <a:t>Weekday + forecast =&gt; total daily users:    r2-score= .57  rmse=2437</a:t>
          </a:r>
          <a:endParaRPr lang="en-US" sz="2500" kern="1200" dirty="0"/>
        </a:p>
      </dsp:txBody>
      <dsp:txXfrm>
        <a:off x="35968" y="35968"/>
        <a:ext cx="6850257" cy="1156108"/>
      </dsp:txXfrm>
    </dsp:sp>
    <dsp:sp modelId="{C857362A-85CF-4441-B3BA-1046373955A3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rebuchet MS" panose="020B0603020202020204"/>
            </a:rPr>
            <a:t>Weekday + forecast + hour =&gt; hourly users  r2-score=.69  rmse=190</a:t>
          </a:r>
          <a:endParaRPr lang="en-US" sz="2500" kern="1200"/>
        </a:p>
      </dsp:txBody>
      <dsp:txXfrm>
        <a:off x="757327" y="1468686"/>
        <a:ext cx="6583888" cy="1156108"/>
      </dsp:txXfrm>
    </dsp:sp>
    <dsp:sp modelId="{D2232921-28F5-401B-812F-CCDFD5A8B7F6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rebuchet MS" panose="020B0603020202020204"/>
            </a:rPr>
            <a:t>Weekday + forecast + hour + station =&gt; hourly users by station r2-score=.21 rmse=2</a:t>
          </a:r>
          <a:endParaRPr lang="en-US" sz="2500" kern="1200" dirty="0"/>
        </a:p>
      </dsp:txBody>
      <dsp:txXfrm>
        <a:off x="1478687" y="2901405"/>
        <a:ext cx="6583888" cy="1156108"/>
      </dsp:txXfrm>
    </dsp:sp>
    <dsp:sp modelId="{8A98D129-BFA1-453A-94DF-E121E73AF72C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F0BD4DD3-B94F-4D41-B814-F29D814C3E6A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E27EE-5A0B-4597-8F61-77A2B9619EAF}">
      <dsp:nvSpPr>
        <dsp:cNvPr id="0" name=""/>
        <dsp:cNvSpPr/>
      </dsp:nvSpPr>
      <dsp:spPr>
        <a:xfrm rot="5400000">
          <a:off x="3440548" y="161282"/>
          <a:ext cx="2259653" cy="19658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rebuchet MS" panose="020B0603020202020204"/>
            </a:rPr>
            <a:t>Socioeconomics differences </a:t>
          </a:r>
          <a:r>
            <a:rPr lang="en-US" sz="1400" kern="1200" dirty="0">
              <a:latin typeface="Trebuchet MS" panose="020B0603020202020204"/>
            </a:rPr>
            <a:t>between areas</a:t>
          </a:r>
          <a:endParaRPr lang="en-US" sz="1400" kern="1200" dirty="0"/>
        </a:p>
      </dsp:txBody>
      <dsp:txXfrm rot="-5400000">
        <a:off x="3893777" y="366534"/>
        <a:ext cx="1353194" cy="1555395"/>
      </dsp:txXfrm>
    </dsp:sp>
    <dsp:sp modelId="{ACBDE0B3-DDC0-46C3-8E77-EF1A468A2C36}">
      <dsp:nvSpPr>
        <dsp:cNvPr id="0" name=""/>
        <dsp:cNvSpPr/>
      </dsp:nvSpPr>
      <dsp:spPr>
        <a:xfrm>
          <a:off x="5612978" y="466335"/>
          <a:ext cx="2521773" cy="1355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8C2C3-4461-4D16-9826-CBD515D387AB}">
      <dsp:nvSpPr>
        <dsp:cNvPr id="0" name=""/>
        <dsp:cNvSpPr/>
      </dsp:nvSpPr>
      <dsp:spPr>
        <a:xfrm rot="5400000">
          <a:off x="1317377" y="161282"/>
          <a:ext cx="2259653" cy="19658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542490"/>
                <a:satOff val="-331"/>
                <a:lumOff val="1294"/>
                <a:alphaOff val="0"/>
                <a:tint val="96000"/>
                <a:lumMod val="100000"/>
              </a:schemeClr>
            </a:gs>
            <a:gs pos="78000">
              <a:schemeClr val="accent2">
                <a:hueOff val="-542490"/>
                <a:satOff val="-331"/>
                <a:lumOff val="129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770606" y="366534"/>
        <a:ext cx="1353194" cy="1555395"/>
      </dsp:txXfrm>
    </dsp:sp>
    <dsp:sp modelId="{1632C5F0-A181-4B64-AE9A-459F286D2E9F}">
      <dsp:nvSpPr>
        <dsp:cNvPr id="0" name=""/>
        <dsp:cNvSpPr/>
      </dsp:nvSpPr>
      <dsp:spPr>
        <a:xfrm rot="5400000">
          <a:off x="2374895" y="2079275"/>
          <a:ext cx="2259653" cy="19658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084980"/>
                <a:satOff val="-662"/>
                <a:lumOff val="2588"/>
                <a:alphaOff val="0"/>
                <a:tint val="96000"/>
                <a:lumMod val="100000"/>
              </a:schemeClr>
            </a:gs>
            <a:gs pos="78000">
              <a:schemeClr val="accent2">
                <a:hueOff val="-1084980"/>
                <a:satOff val="-662"/>
                <a:lumOff val="258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rebuchet MS" panose="020B0603020202020204"/>
            </a:rPr>
            <a:t>Connection to other types of transport</a:t>
          </a:r>
          <a:endParaRPr lang="en-US" sz="1400" kern="1200" dirty="0"/>
        </a:p>
      </dsp:txBody>
      <dsp:txXfrm rot="-5400000">
        <a:off x="2828124" y="2284527"/>
        <a:ext cx="1353194" cy="1555395"/>
      </dsp:txXfrm>
    </dsp:sp>
    <dsp:sp modelId="{522AACC1-2364-496F-AE00-85B66B622090}">
      <dsp:nvSpPr>
        <dsp:cNvPr id="0" name=""/>
        <dsp:cNvSpPr/>
      </dsp:nvSpPr>
      <dsp:spPr>
        <a:xfrm>
          <a:off x="0" y="2384329"/>
          <a:ext cx="2440425" cy="1355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97833-2092-4037-B739-0B6B5BE4D87B}">
      <dsp:nvSpPr>
        <dsp:cNvPr id="0" name=""/>
        <dsp:cNvSpPr/>
      </dsp:nvSpPr>
      <dsp:spPr>
        <a:xfrm rot="5400000">
          <a:off x="4498065" y="2079275"/>
          <a:ext cx="2259653" cy="19658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627470"/>
                <a:satOff val="-994"/>
                <a:lumOff val="3883"/>
                <a:alphaOff val="0"/>
                <a:tint val="96000"/>
                <a:lumMod val="100000"/>
              </a:schemeClr>
            </a:gs>
            <a:gs pos="78000">
              <a:schemeClr val="accent2">
                <a:hueOff val="-1627470"/>
                <a:satOff val="-994"/>
                <a:lumOff val="38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951294" y="2284527"/>
        <a:ext cx="1353194" cy="1555395"/>
      </dsp:txXfrm>
    </dsp:sp>
    <dsp:sp modelId="{87529284-053B-44A5-9728-4AD6F17FD463}">
      <dsp:nvSpPr>
        <dsp:cNvPr id="0" name=""/>
        <dsp:cNvSpPr/>
      </dsp:nvSpPr>
      <dsp:spPr>
        <a:xfrm rot="5400000">
          <a:off x="3440548" y="3997269"/>
          <a:ext cx="2259653" cy="19658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2169960"/>
                <a:satOff val="-1325"/>
                <a:lumOff val="5177"/>
                <a:alphaOff val="0"/>
                <a:tint val="96000"/>
                <a:lumMod val="100000"/>
              </a:schemeClr>
            </a:gs>
            <a:gs pos="78000">
              <a:schemeClr val="accent2">
                <a:hueOff val="-2169960"/>
                <a:satOff val="-1325"/>
                <a:lumOff val="51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rebuchet MS" panose="020B0603020202020204"/>
            </a:rPr>
            <a:t>"Bikeability" of different areas</a:t>
          </a:r>
        </a:p>
      </dsp:txBody>
      <dsp:txXfrm rot="-5400000">
        <a:off x="3893777" y="4202521"/>
        <a:ext cx="1353194" cy="1555395"/>
      </dsp:txXfrm>
    </dsp:sp>
    <dsp:sp modelId="{77F52E7B-6CE2-44E2-BAF4-A8F5C0EDDC25}">
      <dsp:nvSpPr>
        <dsp:cNvPr id="0" name=""/>
        <dsp:cNvSpPr/>
      </dsp:nvSpPr>
      <dsp:spPr>
        <a:xfrm>
          <a:off x="5612978" y="4302322"/>
          <a:ext cx="2521773" cy="1355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4A127-DD43-4F05-9244-A4DB4F7C0A46}">
      <dsp:nvSpPr>
        <dsp:cNvPr id="0" name=""/>
        <dsp:cNvSpPr/>
      </dsp:nvSpPr>
      <dsp:spPr>
        <a:xfrm rot="5400000">
          <a:off x="1317377" y="3997269"/>
          <a:ext cx="2259653" cy="19658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770606" y="4202521"/>
        <a:ext cx="1353194" cy="1555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6B257-10F8-44CA-B7B0-A8EE579FFC85}" type="datetimeFigureOut">
              <a:rPr lang="en-US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38EB2-ADF6-4888-B0D4-23C1B5FF03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health-topics/air-pollu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68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4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6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8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1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0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44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18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u="sng">
                <a:hlinkClick r:id="rId3"/>
              </a:rPr>
              <a:t>Causes 4.2 million deaths worldwide annually.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u="sng" dirty="0">
                <a:hlinkClick r:id="rId3"/>
              </a:rPr>
              <a:t>Over 90% of the global population live where air pollution levels exceed World Health Organization guidelines.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0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4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9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3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0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38EB2-ADF6-4888-B0D4-23C1B5FF034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66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16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53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26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02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7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6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4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9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3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3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048969720338754" TargetMode="External"/><Relationship Id="rId3" Type="http://schemas.openxmlformats.org/officeDocument/2006/relationships/hyperlink" Target="https://datos.madrid.es/portal/site/egob/menuitem.c05c1f754a33a9fbe4b2e4b284f1a5a0/?vgnextoid=d67921bb86e64610VgnVCM2000001f4a900aRCRD&amp;vgnextchannel=374512b9ace9f310VgnVCM100000171f5a0aRCRD&amp;vgnextfmt=default" TargetMode="External"/><Relationship Id="rId7" Type="http://schemas.openxmlformats.org/officeDocument/2006/relationships/hyperlink" Target="https://publications.jrc.ec.europa.eu/repository/handle/JRC118193" TargetMode="External"/><Relationship Id="rId2" Type="http://schemas.openxmlformats.org/officeDocument/2006/relationships/hyperlink" Target="https://opendata.emtmadrid.es/Datos-estaticos/Datos-generales-(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lancet.com/journals/lanplh/article/PIIS2542-5196(20)30272-2/fulltext" TargetMode="External"/><Relationship Id="rId5" Type="http://schemas.openxmlformats.org/officeDocument/2006/relationships/hyperlink" Target="https://www.who.int/health-topics/air-pollution#tab=tab_1" TargetMode="External"/><Relationship Id="rId4" Type="http://schemas.openxmlformats.org/officeDocument/2006/relationships/hyperlink" Target="https://en.tutiempo.net/climate/07-2020/ws-82210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84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50" name="Picture 149" descr="Graph">
            <a:extLst>
              <a:ext uri="{FF2B5EF4-FFF2-40B4-BE49-F238E27FC236}">
                <a16:creationId xmlns:a16="http://schemas.microsoft.com/office/drawing/2014/main" id="{0AC9012D-C0DB-40BF-AE81-D730356D9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8111" b="100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7B1E8B16-F0E6-422E-A6A6-0422A773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Parallelogram 195">
            <a:extLst>
              <a:ext uri="{FF2B5EF4-FFF2-40B4-BE49-F238E27FC236}">
                <a16:creationId xmlns:a16="http://schemas.microsoft.com/office/drawing/2014/main" id="{30CBBCD0-ED2A-4FC8-AB71-E3C2738F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7C7B311-D760-4C87-BE5E-921FFB4E8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1913202-1810-4FA2-987B-A7B98049C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23">
            <a:extLst>
              <a:ext uri="{FF2B5EF4-FFF2-40B4-BE49-F238E27FC236}">
                <a16:creationId xmlns:a16="http://schemas.microsoft.com/office/drawing/2014/main" id="{95EFBC61-02DC-4AEA-AA2D-A9EABA467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4" name="Rectangle 25">
            <a:extLst>
              <a:ext uri="{FF2B5EF4-FFF2-40B4-BE49-F238E27FC236}">
                <a16:creationId xmlns:a16="http://schemas.microsoft.com/office/drawing/2014/main" id="{5637DFC4-70BC-4CB4-85D2-651A7C6A5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58F1E9F4-66ED-4E73-8C2E-51B11EA77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0333C-8E47-400C-BBFA-0BCE6077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788" y="2299987"/>
            <a:ext cx="4951476" cy="35883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Exploration of the factors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driving use of BiciMAD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.</a:t>
            </a:r>
          </a:p>
          <a:p>
            <a:pPr algn="r">
              <a:lnSpc>
                <a:spcPct val="90000"/>
              </a:lnSpc>
            </a:pPr>
            <a:endParaRPr lang="en-US" sz="5400" dirty="0"/>
          </a:p>
          <a:p>
            <a:pPr algn="r">
              <a:lnSpc>
                <a:spcPct val="90000"/>
              </a:lnSpc>
            </a:pPr>
            <a:endParaRPr lang="en-US" sz="5400"/>
          </a:p>
        </p:txBody>
      </p:sp>
      <p:sp>
        <p:nvSpPr>
          <p:cNvPr id="208" name="Rectangle 27">
            <a:extLst>
              <a:ext uri="{FF2B5EF4-FFF2-40B4-BE49-F238E27FC236}">
                <a16:creationId xmlns:a16="http://schemas.microsoft.com/office/drawing/2014/main" id="{0795E7D3-D974-4307-92D4-E3ECEFDF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0" name="Rectangle 28">
            <a:extLst>
              <a:ext uri="{FF2B5EF4-FFF2-40B4-BE49-F238E27FC236}">
                <a16:creationId xmlns:a16="http://schemas.microsoft.com/office/drawing/2014/main" id="{90443617-0A78-4C2C-9996-D143BCDB9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2" name="Rectangle 29">
            <a:extLst>
              <a:ext uri="{FF2B5EF4-FFF2-40B4-BE49-F238E27FC236}">
                <a16:creationId xmlns:a16="http://schemas.microsoft.com/office/drawing/2014/main" id="{ACFC544A-BD13-4C3C-8C9E-C35DEE8A4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729A9DD4-BE93-4516-8B95-26B91B44B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E976D-BC23-4575-B5CE-F2654C1A16F4}"/>
              </a:ext>
            </a:extLst>
          </p:cNvPr>
          <p:cNvSpPr txBox="1"/>
          <p:nvPr/>
        </p:nvSpPr>
        <p:spPr>
          <a:xfrm>
            <a:off x="7122459" y="6394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Elizabeth Sames</a:t>
            </a:r>
          </a:p>
        </p:txBody>
      </p:sp>
    </p:spTree>
    <p:extLst>
      <p:ext uri="{BB962C8B-B14F-4D97-AF65-F5344CB8AC3E}">
        <p14:creationId xmlns:p14="http://schemas.microsoft.com/office/powerpoint/2010/main" val="75811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0333C-8E47-400C-BBFA-0BCE6077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87" y="35169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Factors that affect travel time</a:t>
            </a:r>
            <a:endParaRPr lang="en-US" dirty="0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BEF00-83A7-482E-91E2-6609AFEE1128}"/>
              </a:ext>
            </a:extLst>
          </p:cNvPr>
          <p:cNvSpPr txBox="1"/>
          <p:nvPr/>
        </p:nvSpPr>
        <p:spPr>
          <a:xfrm>
            <a:off x="2426677" y="2286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55017-8C44-4D1F-9256-7A55E1DBA453}"/>
              </a:ext>
            </a:extLst>
          </p:cNvPr>
          <p:cNvSpPr txBox="1"/>
          <p:nvPr/>
        </p:nvSpPr>
        <p:spPr>
          <a:xfrm>
            <a:off x="4304567" y="1139337"/>
            <a:ext cx="3587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hour vs mean travel time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EF4448B-3F06-4C09-9021-3608551F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22" y="1556600"/>
            <a:ext cx="8445958" cy="52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BEF00-83A7-482E-91E2-6609AFEE1128}"/>
              </a:ext>
            </a:extLst>
          </p:cNvPr>
          <p:cNvSpPr txBox="1"/>
          <p:nvPr/>
        </p:nvSpPr>
        <p:spPr>
          <a:xfrm>
            <a:off x="2426677" y="2286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55017-8C44-4D1F-9256-7A55E1DBA453}"/>
              </a:ext>
            </a:extLst>
          </p:cNvPr>
          <p:cNvSpPr txBox="1"/>
          <p:nvPr/>
        </p:nvSpPr>
        <p:spPr>
          <a:xfrm>
            <a:off x="4304567" y="6133368"/>
            <a:ext cx="3587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weekday vs mean travel time</a:t>
            </a: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D1035AC-52BE-4FA7-B9E4-0F3C79068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38" y="913030"/>
            <a:ext cx="6954197" cy="488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1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78" name="Picture 177" descr="Low Angle View Of Clouds In Sky">
            <a:extLst>
              <a:ext uri="{FF2B5EF4-FFF2-40B4-BE49-F238E27FC236}">
                <a16:creationId xmlns:a16="http://schemas.microsoft.com/office/drawing/2014/main" id="{EB798B00-34B2-4358-BA8A-A51C5BE66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03" r="8559" b="3721"/>
          <a:stretch/>
        </p:blipFill>
        <p:spPr>
          <a:xfrm>
            <a:off x="5782130" y="11722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20333C-8E47-400C-BBFA-0BCE6077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574" y="2452389"/>
            <a:ext cx="4088190" cy="23690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/>
              <a:t>Is weather a factor in usage of BiciMAD?</a:t>
            </a:r>
          </a:p>
          <a:p>
            <a:pPr algn="r"/>
            <a:endParaRPr lang="en-US" sz="480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3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9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1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3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68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BEF00-83A7-482E-91E2-6609AFEE1128}"/>
              </a:ext>
            </a:extLst>
          </p:cNvPr>
          <p:cNvSpPr txBox="1"/>
          <p:nvPr/>
        </p:nvSpPr>
        <p:spPr>
          <a:xfrm>
            <a:off x="2426677" y="2286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4EBC58F-F508-43E8-B594-1E847C09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23" y="230493"/>
            <a:ext cx="2044239" cy="6518030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24A53CF-693B-4782-82A2-A0C15BEC3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857" y="93786"/>
            <a:ext cx="2092809" cy="6658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55017-8C44-4D1F-9256-7A55E1DBA453}"/>
              </a:ext>
            </a:extLst>
          </p:cNvPr>
          <p:cNvSpPr txBox="1"/>
          <p:nvPr/>
        </p:nvSpPr>
        <p:spPr>
          <a:xfrm>
            <a:off x="4949337" y="940045"/>
            <a:ext cx="35872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Negative correlation between </a:t>
            </a:r>
            <a:r>
              <a:rPr lang="en-US"/>
              <a:t>rain and mean daily users.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EEE60-BDD0-481D-BFA1-0A63B42FC869}"/>
              </a:ext>
            </a:extLst>
          </p:cNvPr>
          <p:cNvSpPr txBox="1"/>
          <p:nvPr/>
        </p:nvSpPr>
        <p:spPr>
          <a:xfrm>
            <a:off x="6975231" y="53340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Rain does not seem to </a:t>
            </a:r>
            <a:r>
              <a:rPr lang="en-US"/>
              <a:t>have a strong affect on travel time.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5603B3-A3B7-470C-947A-45D6C567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8949" y="189835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Rain as a factor:</a:t>
            </a:r>
          </a:p>
          <a:p>
            <a:pPr algn="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0452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BEF00-83A7-482E-91E2-6609AFEE1128}"/>
              </a:ext>
            </a:extLst>
          </p:cNvPr>
          <p:cNvSpPr txBox="1"/>
          <p:nvPr/>
        </p:nvSpPr>
        <p:spPr>
          <a:xfrm>
            <a:off x="2426677" y="2286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5603B3-A3B7-470C-947A-45D6C567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97" y="400850"/>
            <a:ext cx="4111636" cy="1888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Temperature as a factor:</a:t>
            </a:r>
          </a:p>
          <a:p>
            <a:pPr algn="r"/>
            <a:endParaRPr lang="en-US" sz="4800"/>
          </a:p>
        </p:txBody>
      </p:sp>
      <p:pic>
        <p:nvPicPr>
          <p:cNvPr id="5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2696B52-AC20-46B0-957C-7F005EF4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1" y="1716360"/>
            <a:ext cx="7948244" cy="4820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C8926-DCF0-4FE0-B2A4-918A4BB5FEDE}"/>
              </a:ext>
            </a:extLst>
          </p:cNvPr>
          <p:cNvSpPr txBox="1"/>
          <p:nvPr/>
        </p:nvSpPr>
        <p:spPr>
          <a:xfrm>
            <a:off x="8557846" y="355209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Positive correlation between high temp and number of users.</a:t>
            </a:r>
          </a:p>
        </p:txBody>
      </p:sp>
    </p:spTree>
    <p:extLst>
      <p:ext uri="{BB962C8B-B14F-4D97-AF65-F5344CB8AC3E}">
        <p14:creationId xmlns:p14="http://schemas.microsoft.com/office/powerpoint/2010/main" val="104643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6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0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2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3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4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5" name="Isosceles Triangle 294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50" name="Picture 149" descr="Graph">
            <a:extLst>
              <a:ext uri="{FF2B5EF4-FFF2-40B4-BE49-F238E27FC236}">
                <a16:creationId xmlns:a16="http://schemas.microsoft.com/office/drawing/2014/main" id="{0AC9012D-C0DB-40BF-AE81-D730356D9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8526" b="965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7" name="Isosceles Triangle 296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9" name="Parallelogram 298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" name="Isosceles Triangle 308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0333C-8E47-400C-BBFA-0BCE6077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Building the regression models</a:t>
            </a:r>
          </a:p>
          <a:p>
            <a:pPr algn="r">
              <a:lnSpc>
                <a:spcPct val="90000"/>
              </a:lnSpc>
            </a:pPr>
            <a:endParaRPr lang="en-US" sz="5400"/>
          </a:p>
        </p:txBody>
      </p:sp>
      <p:sp>
        <p:nvSpPr>
          <p:cNvPr id="311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3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5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7" name="Isosceles Triangle 316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9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E1512BD-64D3-421F-B193-AE9576855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225348"/>
              </p:ext>
            </p:extLst>
          </p:nvPr>
        </p:nvGraphicFramePr>
        <p:xfrm>
          <a:off x="1427610" y="13389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282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D213BE-AC71-40B9-93BD-4453014DC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35471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80" name="Title 1">
            <a:extLst>
              <a:ext uri="{FF2B5EF4-FFF2-40B4-BE49-F238E27FC236}">
                <a16:creationId xmlns:a16="http://schemas.microsoft.com/office/drawing/2014/main" id="{5231D4BF-A08A-4F36-AC09-EFE88E38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97" y="400850"/>
            <a:ext cx="4111636" cy="1888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Results:</a:t>
            </a:r>
          </a:p>
          <a:p>
            <a:pPr algn="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4765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0333C-8E47-400C-BBFA-0BCE6077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42" y="656491"/>
            <a:ext cx="4089559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What do the results mean?</a:t>
            </a: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E47E3-32ED-4A7A-AB87-0A2AA8E13331}"/>
              </a:ext>
            </a:extLst>
          </p:cNvPr>
          <p:cNvSpPr txBox="1"/>
          <p:nvPr/>
        </p:nvSpPr>
        <p:spPr>
          <a:xfrm>
            <a:off x="6104361" y="785446"/>
            <a:ext cx="5511296" cy="55456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FFFFFF"/>
                </a:solidFill>
              </a:rPr>
              <a:t>Day of the week, time of day, temperature, and precipitation are all factors driving use of the BiciMAD bikesharing service. 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FFFFFF"/>
                </a:solidFill>
              </a:rPr>
              <a:t>Other factors involved. 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1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20333C-8E47-400C-BBFA-0BCE6077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6" y="1605225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Further exploration requiring additional data</a:t>
            </a:r>
          </a:p>
          <a:p>
            <a:endParaRPr lang="en-US" sz="4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TextBox 6">
            <a:extLst>
              <a:ext uri="{FF2B5EF4-FFF2-40B4-BE49-F238E27FC236}">
                <a16:creationId xmlns:a16="http://schemas.microsoft.com/office/drawing/2014/main" id="{5C31B6EC-75CA-40CA-A35B-8B3366042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814291"/>
              </p:ext>
            </p:extLst>
          </p:nvPr>
        </p:nvGraphicFramePr>
        <p:xfrm>
          <a:off x="4582913" y="194288"/>
          <a:ext cx="8134752" cy="612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449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6E28607-CEEE-4A7C-8B1F-A413A039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657" y="433754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Air pollution</a:t>
            </a:r>
            <a:endParaRPr lang="en-US" sz="5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03458-1370-4876-9D0D-246C76CB8452}"/>
              </a:ext>
            </a:extLst>
          </p:cNvPr>
          <p:cNvSpPr txBox="1"/>
          <p:nvPr/>
        </p:nvSpPr>
        <p:spPr>
          <a:xfrm>
            <a:off x="1301261" y="2555630"/>
            <a:ext cx="5568461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4.2 million deaths yearly</a:t>
            </a: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9 out of every 10 people breathe polluted air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EF7EB5-FA46-4D22-AB82-9AB8D75D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3A4F-4BA4-48C9-B48F-6D4FC6C7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80" y="1562712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BiciMAD data: </a:t>
            </a:r>
            <a:r>
              <a:rPr lang="en-US">
                <a:ea typeface="+mn-lt"/>
                <a:cs typeface="+mn-lt"/>
              </a:rPr>
              <a:t>Madrid EMT </a:t>
            </a:r>
            <a:r>
              <a:rPr lang="en-US" dirty="0">
                <a:ea typeface="+mn-lt"/>
                <a:cs typeface="+mn-lt"/>
                <a:hlinkClick r:id="rId2"/>
              </a:rPr>
              <a:t>https://opendata.emtmadrid.es/Datos-estaticos/Datos-generales-(1</a:t>
            </a:r>
            <a:r>
              <a:rPr lang="en-US" dirty="0">
                <a:ea typeface="+mn-lt"/>
                <a:cs typeface="+mn-lt"/>
              </a:rPr>
              <a:t>) </a:t>
            </a:r>
            <a:endParaRPr lang="en-US">
              <a:ea typeface="+mn-lt"/>
              <a:cs typeface="+mn-lt"/>
              <a:hlinkClick r:id="rId3"/>
            </a:endParaRPr>
          </a:p>
          <a:p>
            <a:pPr>
              <a:lnSpc>
                <a:spcPct val="90000"/>
              </a:lnSpc>
            </a:pPr>
            <a:r>
              <a:rPr lang="en-US"/>
              <a:t>Weather data: Tutiempo  </a:t>
            </a:r>
            <a:r>
              <a:rPr lang="en-US" dirty="0">
                <a:ea typeface="+mn-lt"/>
                <a:cs typeface="+mn-lt"/>
                <a:hlinkClick r:id="rId4"/>
              </a:rPr>
              <a:t>https://en.tutiempo.net/climate/07-2020/ws-82210.html</a:t>
            </a:r>
            <a:endParaRPr lang="en-US">
              <a:ea typeface="+mn-lt"/>
              <a:cs typeface="+mn-lt"/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/>
              <a:t>Air pollution facts: </a:t>
            </a:r>
          </a:p>
          <a:p>
            <a:pPr lvl="1">
              <a:lnSpc>
                <a:spcPct val="90000"/>
              </a:lnSpc>
            </a:pPr>
            <a:r>
              <a:rPr lang="en-US"/>
              <a:t>World Health Organization </a:t>
            </a:r>
            <a:r>
              <a:rPr lang="en-US" dirty="0">
                <a:ea typeface="+mn-lt"/>
                <a:cs typeface="+mn-lt"/>
                <a:hlinkClick r:id="rId5"/>
              </a:rPr>
              <a:t>https://www.who.int/health-topics/air-pollution#tab=tab_1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The Lancet </a:t>
            </a:r>
            <a:r>
              <a:rPr lang="en-US" dirty="0">
                <a:ea typeface="+mn-lt"/>
                <a:cs typeface="+mn-lt"/>
                <a:hlinkClick r:id="rId6"/>
              </a:rPr>
              <a:t>https://www.thelancet.com/journals/lanplh/article/PIIS2542-5196(20)30272-2/fulltext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European Commission Urban NO2 Atlas </a:t>
            </a:r>
            <a:r>
              <a:rPr lang="en-US" dirty="0">
                <a:ea typeface="+mn-lt"/>
                <a:cs typeface="+mn-lt"/>
                <a:hlinkClick r:id="rId7"/>
              </a:rPr>
              <a:t>https://publications.jrc.ec.europa.eu/repository/handle/JRC118193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Science Direct </a:t>
            </a:r>
            <a:r>
              <a:rPr lang="en-US" dirty="0">
                <a:ea typeface="+mn-lt"/>
                <a:cs typeface="+mn-lt"/>
                <a:hlinkClick r:id="rId8"/>
              </a:rPr>
              <a:t>https://www.sciencedirect.com/science/article/pii/S0048969720338754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02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E28607-CEEE-4A7C-8B1F-A413A039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Air pollution in Madrid</a:t>
            </a:r>
            <a:endParaRPr lang="en-US"/>
          </a:p>
        </p:txBody>
      </p:sp>
      <p:pic>
        <p:nvPicPr>
          <p:cNvPr id="49" name="Picture 49" descr="A picture containing sky, outdoor, city, line&#10;&#10;Description automatically generated">
            <a:extLst>
              <a:ext uri="{FF2B5EF4-FFF2-40B4-BE49-F238E27FC236}">
                <a16:creationId xmlns:a16="http://schemas.microsoft.com/office/drawing/2014/main" id="{FA700606-DBA2-4F12-8B81-5B2AD1DD3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79" r="2201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11FC3-5D86-4F91-A8CE-BF33E647DB14}"/>
              </a:ext>
            </a:extLst>
          </p:cNvPr>
          <p:cNvSpPr txBox="1"/>
          <p:nvPr/>
        </p:nvSpPr>
        <p:spPr>
          <a:xfrm>
            <a:off x="5205046" y="2473570"/>
            <a:ext cx="453683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u="sng">
                <a:ea typeface="+mn-lt"/>
                <a:cs typeface="+mn-lt"/>
              </a:rPr>
              <a:t>Madrid has the highest premature mortality linked to nitrogen-dioxide pollution within Europe.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u="sng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u="sng">
                <a:ea typeface="+mn-lt"/>
                <a:cs typeface="+mn-lt"/>
              </a:rPr>
              <a:t>In urban areas, the main contributor to NO2 pollution is traffic.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u="sng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u="sng">
                <a:ea typeface="+mn-lt"/>
                <a:cs typeface="+mn-lt"/>
              </a:rPr>
              <a:t>Urban NO2 concentrations could be reduced up to 40% through the implementation of traffic policies.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0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C40C0-B337-4B05-9C04-D6A4B714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856" y="691662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We can change this!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2E504DA-CCD9-4E83-9102-E912CA6C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83859"/>
              </p:ext>
            </p:extLst>
          </p:nvPr>
        </p:nvGraphicFramePr>
        <p:xfrm>
          <a:off x="-155008" y="1538237"/>
          <a:ext cx="8586503" cy="3132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" name="Picture 30" descr="A picture containing sky, outdoor, city, nature&#10;&#10;Description automatically generated">
            <a:extLst>
              <a:ext uri="{FF2B5EF4-FFF2-40B4-BE49-F238E27FC236}">
                <a16:creationId xmlns:a16="http://schemas.microsoft.com/office/drawing/2014/main" id="{FE508B9C-1960-4BE8-96E7-14ED531481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1973" y="1312282"/>
            <a:ext cx="5240215" cy="1718490"/>
          </a:xfrm>
          <a:prstGeom prst="rect">
            <a:avLst/>
          </a:prstGeom>
        </p:spPr>
      </p:pic>
      <p:pic>
        <p:nvPicPr>
          <p:cNvPr id="25" name="Picture 25" descr="A picture containing outdoor, sunset, sky, light&#10;&#10;Description automatically generated">
            <a:extLst>
              <a:ext uri="{FF2B5EF4-FFF2-40B4-BE49-F238E27FC236}">
                <a16:creationId xmlns:a16="http://schemas.microsoft.com/office/drawing/2014/main" id="{5B005361-9FE0-43AB-8A94-66FBCCC720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015" y="4895254"/>
            <a:ext cx="5568461" cy="16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parked, bicycle&#10;&#10;Description automatically generated">
            <a:extLst>
              <a:ext uri="{FF2B5EF4-FFF2-40B4-BE49-F238E27FC236}">
                <a16:creationId xmlns:a16="http://schemas.microsoft.com/office/drawing/2014/main" id="{C2C2F8B6-5F65-4E57-A184-1234A8B8B5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r="18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20333C-8E47-400C-BBFA-0BCE6077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80" y="386862"/>
            <a:ext cx="85966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/>
              <a:t>BiciMAD</a:t>
            </a:r>
          </a:p>
          <a:p>
            <a:endParaRPr lang="en-US"/>
          </a:p>
        </p:txBody>
      </p:sp>
      <p:graphicFrame>
        <p:nvGraphicFramePr>
          <p:cNvPr id="99" name="TextBox 6">
            <a:extLst>
              <a:ext uri="{FF2B5EF4-FFF2-40B4-BE49-F238E27FC236}">
                <a16:creationId xmlns:a16="http://schemas.microsoft.com/office/drawing/2014/main" id="{5C31B6EC-75CA-40CA-A35B-8B3366042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257161"/>
              </p:ext>
            </p:extLst>
          </p:nvPr>
        </p:nvGraphicFramePr>
        <p:xfrm>
          <a:off x="1451057" y="1937851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1E14DA3-3378-4B2E-B76D-16D4DBEBDA09}"/>
              </a:ext>
            </a:extLst>
          </p:cNvPr>
          <p:cNvSpPr txBox="1"/>
          <p:nvPr/>
        </p:nvSpPr>
        <p:spPr>
          <a:xfrm>
            <a:off x="85165" y="6315635"/>
            <a:ext cx="7976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source: open </a:t>
            </a:r>
            <a:r>
              <a:rPr lang="en-US"/>
              <a:t>data from EMT Madrid for July 2020-June2021</a:t>
            </a:r>
          </a:p>
        </p:txBody>
      </p:sp>
    </p:spTree>
    <p:extLst>
      <p:ext uri="{BB962C8B-B14F-4D97-AF65-F5344CB8AC3E}">
        <p14:creationId xmlns:p14="http://schemas.microsoft.com/office/powerpoint/2010/main" val="322845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67D2E5-92EC-4495-BB1A-BB83E107D43C}"/>
              </a:ext>
            </a:extLst>
          </p:cNvPr>
          <p:cNvSpPr txBox="1">
            <a:spLocks/>
          </p:cNvSpPr>
          <p:nvPr/>
        </p:nvSpPr>
        <p:spPr>
          <a:xfrm>
            <a:off x="1490061" y="8961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/>
              <a:t>Who are the users?</a:t>
            </a:r>
          </a:p>
          <a:p>
            <a:pPr algn="ctr"/>
            <a:endParaRPr lang="en-US" sz="4800"/>
          </a:p>
        </p:txBody>
      </p:sp>
      <p:pic>
        <p:nvPicPr>
          <p:cNvPr id="6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736CF83-5B7E-4BD6-9D5D-B0D5E8B3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14" y="1996174"/>
            <a:ext cx="10152002" cy="30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0333C-8E47-400C-BBFA-0BCE6077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56" y="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User age as a factor</a:t>
            </a:r>
            <a:endParaRPr lang="en-US" dirty="0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7B4BC-DAB0-4F33-958F-472F4076B17A}"/>
              </a:ext>
            </a:extLst>
          </p:cNvPr>
          <p:cNvSpPr txBox="1"/>
          <p:nvPr/>
        </p:nvSpPr>
        <p:spPr>
          <a:xfrm>
            <a:off x="6295292" y="6342185"/>
            <a:ext cx="52519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Age and hour are not </a:t>
            </a:r>
            <a:r>
              <a:rPr lang="en-US"/>
              <a:t>independent variables.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93679-AA28-4DAE-8EC9-A58A2A94526C}"/>
              </a:ext>
            </a:extLst>
          </p:cNvPr>
          <p:cNvSpPr txBox="1"/>
          <p:nvPr/>
        </p:nvSpPr>
        <p:spPr>
          <a:xfrm>
            <a:off x="2198" y="6344383"/>
            <a:ext cx="52519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Age and weekday are </a:t>
            </a:r>
            <a:r>
              <a:rPr lang="en-US"/>
              <a:t>not independent variables.</a:t>
            </a:r>
          </a:p>
        </p:txBody>
      </p:sp>
      <p:pic>
        <p:nvPicPr>
          <p:cNvPr id="13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DB15BB80-0E76-450F-8D72-3737678C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3" y="1015904"/>
            <a:ext cx="3833445" cy="5236499"/>
          </a:xfrm>
          <a:prstGeom prst="rect">
            <a:avLst/>
          </a:prstGeom>
        </p:spPr>
      </p:pic>
      <p:pic>
        <p:nvPicPr>
          <p:cNvPr id="14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A723BA16-D7DA-43D2-8134-020CB9D05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70" y="1456672"/>
            <a:ext cx="7666889" cy="4882502"/>
          </a:xfrm>
          <a:prstGeom prst="rect">
            <a:avLst/>
          </a:prstGeom>
        </p:spPr>
      </p:pic>
      <p:pic>
        <p:nvPicPr>
          <p:cNvPr id="12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8E570AB-6D47-4F6B-9062-834939616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338" y="194164"/>
            <a:ext cx="1457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7516C-10F0-4A79-9CD8-775F1D5BAD95}"/>
              </a:ext>
            </a:extLst>
          </p:cNvPr>
          <p:cNvSpPr txBox="1"/>
          <p:nvPr/>
        </p:nvSpPr>
        <p:spPr>
          <a:xfrm>
            <a:off x="1019907" y="855784"/>
            <a:ext cx="5498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Age and station are not independent variables.</a:t>
            </a:r>
            <a:endParaRPr lang="en-US" dirty="0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8A21681-A272-4D0B-AC21-972717032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6" y="1821816"/>
            <a:ext cx="11148645" cy="4890771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EC3D08FE-B370-492C-97AE-9506EFE4A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769" y="334840"/>
            <a:ext cx="1457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0333C-8E47-400C-BBFA-0BCE6077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87" y="35169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Factors that affect travel time</a:t>
            </a:r>
            <a:endParaRPr lang="en-US" dirty="0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F77172B-A6C1-4FE9-836F-1748809D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5" y="1873266"/>
            <a:ext cx="6670430" cy="4717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1BEF00-83A7-482E-91E2-6609AFEE1128}"/>
              </a:ext>
            </a:extLst>
          </p:cNvPr>
          <p:cNvSpPr txBox="1"/>
          <p:nvPr/>
        </p:nvSpPr>
        <p:spPr>
          <a:xfrm>
            <a:off x="2426677" y="2286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FC1A5FE-AA59-4196-8C46-7ACCD1D1E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170" y="1140868"/>
            <a:ext cx="3716215" cy="5408601"/>
          </a:xfrm>
          <a:prstGeom prst="rect">
            <a:avLst/>
          </a:prstGeom>
        </p:spPr>
      </p:pic>
      <p:pic>
        <p:nvPicPr>
          <p:cNvPr id="7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70F9744-0F6C-4DC3-8202-A4163D9BE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738" y="2011240"/>
            <a:ext cx="1457325" cy="1428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55017-8C44-4D1F-9256-7A55E1DBA453}"/>
              </a:ext>
            </a:extLst>
          </p:cNvPr>
          <p:cNvSpPr txBox="1"/>
          <p:nvPr/>
        </p:nvSpPr>
        <p:spPr>
          <a:xfrm>
            <a:off x="4410075" y="10103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Age and travel time</a:t>
            </a:r>
          </a:p>
        </p:txBody>
      </p:sp>
    </p:spTree>
    <p:extLst>
      <p:ext uri="{BB962C8B-B14F-4D97-AF65-F5344CB8AC3E}">
        <p14:creationId xmlns:p14="http://schemas.microsoft.com/office/powerpoint/2010/main" val="2944840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Exploration of the factors driving use of BiciMAD.  </vt:lpstr>
      <vt:lpstr>Air pollution</vt:lpstr>
      <vt:lpstr>Air pollution in Madrid</vt:lpstr>
      <vt:lpstr>We can change this!</vt:lpstr>
      <vt:lpstr>BiciMAD </vt:lpstr>
      <vt:lpstr>PowerPoint Presentation</vt:lpstr>
      <vt:lpstr>User age as a factor</vt:lpstr>
      <vt:lpstr>PowerPoint Presentation</vt:lpstr>
      <vt:lpstr>Factors that affect travel time</vt:lpstr>
      <vt:lpstr>Factors that affect travel time</vt:lpstr>
      <vt:lpstr>PowerPoint Presentation</vt:lpstr>
      <vt:lpstr>Is weather a factor in usage of BiciMAD? </vt:lpstr>
      <vt:lpstr>Rain as a factor: </vt:lpstr>
      <vt:lpstr>Temperature as a factor: </vt:lpstr>
      <vt:lpstr>Building the regression models </vt:lpstr>
      <vt:lpstr>PowerPoint Presentation</vt:lpstr>
      <vt:lpstr>Results: </vt:lpstr>
      <vt:lpstr>What do the results mean? </vt:lpstr>
      <vt:lpstr>Further exploration requiring additional data 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1379</cp:revision>
  <dcterms:created xsi:type="dcterms:W3CDTF">2021-09-09T14:11:51Z</dcterms:created>
  <dcterms:modified xsi:type="dcterms:W3CDTF">2021-09-12T09:54:07Z</dcterms:modified>
</cp:coreProperties>
</file>