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31"/>
  </p:notesMasterIdLst>
  <p:sldIdLst>
    <p:sldId id="256" r:id="rId2"/>
    <p:sldId id="275" r:id="rId3"/>
    <p:sldId id="274" r:id="rId4"/>
    <p:sldId id="263" r:id="rId5"/>
    <p:sldId id="265" r:id="rId6"/>
    <p:sldId id="276" r:id="rId7"/>
    <p:sldId id="270" r:id="rId8"/>
    <p:sldId id="266" r:id="rId9"/>
    <p:sldId id="278" r:id="rId10"/>
    <p:sldId id="300" r:id="rId11"/>
    <p:sldId id="282" r:id="rId12"/>
    <p:sldId id="298" r:id="rId13"/>
    <p:sldId id="288" r:id="rId14"/>
    <p:sldId id="289" r:id="rId15"/>
    <p:sldId id="290" r:id="rId16"/>
    <p:sldId id="291" r:id="rId17"/>
    <p:sldId id="292" r:id="rId18"/>
    <p:sldId id="283" r:id="rId19"/>
    <p:sldId id="293" r:id="rId20"/>
    <p:sldId id="294" r:id="rId21"/>
    <p:sldId id="295" r:id="rId22"/>
    <p:sldId id="296" r:id="rId23"/>
    <p:sldId id="297" r:id="rId24"/>
    <p:sldId id="286" r:id="rId25"/>
    <p:sldId id="284" r:id="rId26"/>
    <p:sldId id="285" r:id="rId27"/>
    <p:sldId id="258" r:id="rId28"/>
    <p:sldId id="272" r:id="rId29"/>
    <p:sldId id="287" r:id="rId30"/>
  </p:sldIdLst>
  <p:sldSz cx="12188825" cy="6858000"/>
  <p:notesSz cx="6858000" cy="9144000"/>
  <p:embeddedFontLst>
    <p:embeddedFont>
      <p:font typeface="Aptos Narrow" panose="020B000402020202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3AE"/>
    <a:srgbClr val="01AAEF"/>
    <a:srgbClr val="FA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7669e55c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7669e55c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27669e55c1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539a09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539a09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7a539a096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a80a6652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a80a6652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7a80a6652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7a80a6652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7a80a6652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27a80a6652_2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EEDD5177-5C6D-8CC1-24CA-F5ADE4DD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a80a6652_2_24:notes">
            <a:extLst>
              <a:ext uri="{FF2B5EF4-FFF2-40B4-BE49-F238E27FC236}">
                <a16:creationId xmlns:a16="http://schemas.microsoft.com/office/drawing/2014/main" id="{9CCE02E4-D70E-5094-15D8-7AB3E767B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27a80a6652_2_24:notes">
            <a:extLst>
              <a:ext uri="{FF2B5EF4-FFF2-40B4-BE49-F238E27FC236}">
                <a16:creationId xmlns:a16="http://schemas.microsoft.com/office/drawing/2014/main" id="{185D1655-BE28-2749-B792-982B0861E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127a80a6652_2_24:notes">
            <a:extLst>
              <a:ext uri="{FF2B5EF4-FFF2-40B4-BE49-F238E27FC236}">
                <a16:creationId xmlns:a16="http://schemas.microsoft.com/office/drawing/2014/main" id="{E72A5E9F-B5C5-3CAA-388C-5D3F1D3B7F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668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669e55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669e55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27669e55c1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7669e55c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7669e55c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127669e55c1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A2C9-9C77-E175-954F-BD7A9411C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06FCE-7D35-7ECC-122F-766A4380C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4E89-D3FD-4923-99C8-699FF609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6DC10-1C4A-B919-3D37-59EB47F5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DD4B5-26F2-B317-7CBD-5F57A4F3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524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E7CD-F742-99E4-D733-B6896FE1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FFED3-D723-3ACB-314B-A1E3BC64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467B2-C79E-F171-1E04-22CB45D7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FE45-E18B-7F9D-B681-802E91B3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D054A-A580-3E4D-7C25-EB8DE379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219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2A2A2-5DCD-EE8E-86B6-1BFC0081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0947C-EA5A-CCAD-261D-776240E9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9300D-3A51-5176-ABBE-EB377A07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CBD23-1649-EEC9-E6D0-BF3A62A9A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BEED-BDA0-C086-754E-87F628B5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672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1 - Photo of campus and city skyline at dusk">
  <p:cSld name="1 - Title Slide 1 - Photo of campus and city skyline at dus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8525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- Content 1 image">
  <p:cSld name="2 - Content 1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>
            <a:spLocks noGrp="1"/>
          </p:cNvSpPr>
          <p:nvPr>
            <p:ph type="pic" idx="2"/>
          </p:nvPr>
        </p:nvSpPr>
        <p:spPr>
          <a:xfrm>
            <a:off x="7212725" y="1481250"/>
            <a:ext cx="4976100" cy="53769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58697" y="392415"/>
            <a:ext cx="11256900" cy="10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58697" y="1472184"/>
            <a:ext cx="11256900" cy="42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735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 i="0" u="none" strike="noStrike" cap="none">
                <a:solidFill>
                  <a:schemeClr val="dk1"/>
                </a:solidFill>
              </a:defRPr>
            </a:lvl1pPr>
            <a:lvl2pPr marL="914400" marR="0" lvl="1" indent="-36195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 i="0" u="none" strike="noStrike" cap="none">
                <a:solidFill>
                  <a:schemeClr val="dk1"/>
                </a:solidFill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 i="0" u="none" strike="noStrike" cap="none">
                <a:solidFill>
                  <a:schemeClr val="dk1"/>
                </a:solidFill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4pPr>
            <a:lvl5pPr marL="2286000" marR="0" lvl="4" indent="-32385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  <a:defRPr i="0" u="none" strike="noStrike" cap="none"/>
            </a:lvl5pPr>
            <a:lvl6pPr marL="2743200" marR="0" lvl="5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6pPr>
            <a:lvl7pPr marL="3200400" marR="0" lvl="6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7pPr>
            <a:lvl8pPr marL="3657600" marR="0" lvl="7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8pPr>
            <a:lvl9pPr marL="4114800" marR="0" lvl="8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32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- Title Slide Colour 1">
  <p:cSld name="2 - Title Slide Colou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0124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8">
  <p:cSld name="1 - Title Slide 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59366" y="475050"/>
            <a:ext cx="85605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259366" y="3607697"/>
            <a:ext cx="85605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3246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2">
  <p:cSld name="3 - Title Slide Colou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4206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1">
  <p:cSld name="3 - Title Slide Colou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dt" idx="10"/>
          </p:nvPr>
        </p:nvSpPr>
        <p:spPr>
          <a:xfrm>
            <a:off x="7646232" y="6231468"/>
            <a:ext cx="35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1162270" y="6231468"/>
            <a:ext cx="44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240534" y="1241225"/>
            <a:ext cx="6998400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5366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3 - Photo of campus Student Learning Centre at dusk with students walking.">
  <p:cSld name="1 - Title Slide 3 - Photo of campus Student Learning Centre at dusk with students walking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25910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59384" y="3607699"/>
            <a:ext cx="425910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7335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7916-9789-AFE3-F1A9-8F872B0E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8320-F1D4-F679-1114-6AD83055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79919-BE65-EDC1-9124-66CF7D79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9706-9D24-DE57-AA2A-E2060D2D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A9F2-157D-F928-BAAA-0E6C0C28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465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6F0E-3F7B-4B46-6BB0-D67CF620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FCA4-EE37-40DB-D20B-160226EC2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82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82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11BC-5E25-1C70-FB93-7431B9B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8CF6-3814-F24B-91B9-D250F286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1CE85-407D-67C8-483C-34BE3BA4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339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FFD6-235F-B25D-4244-1163CB80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6F31-61BE-961D-A2E9-DDF8F22AE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0162-D8D2-4BB9-FDAB-D68A4683C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0C59C-BD64-09AD-1FBC-F4D345DF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AEFA7-D800-61A3-9DE1-8DCA42E9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C08D-D349-4D91-F05C-E1E45883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49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A38B-FD28-A73D-FAA4-DE178B83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74930-C604-30D0-1176-83A99A88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BA2A-0707-EDB2-F562-1433AB09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65820A-35C5-5D60-918F-8AEF5B69E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735606-EFBD-2AC6-F042-E575EFB76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22B1-98B3-2ECF-4898-E6CB3ECF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084B2-0875-654B-3E42-D8AF73525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0481C-DDFE-9A58-88FF-36200687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55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2B47-FA2D-F313-2E05-B61AEE91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6B229-FFC0-48AE-5FDA-BB8B159E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C1A4A-37F2-16C4-4A29-0C4E2CA7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217AE-BDDD-76BC-ED8E-D44ACB5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35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4E9C-C90B-506B-6B00-FB92FCB5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15996-CE35-856E-3CA9-D34FD873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8356-6820-C11C-BFA9-7B81E0F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771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F065-D1F1-F97E-46E6-7942AB46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0AACF-D95D-21F2-4F1F-528E201E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80580-8011-1112-EC14-F21D97E7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50A94-6AC6-3C17-A792-B3608F49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33886-8898-926A-210F-1BD0CA0B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FD90-4FA1-B2A6-155F-76443ADB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81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A112-5BA7-5089-4DDC-8BAA7E16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73E1E-27F2-FB2B-91EF-4E5801681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1928-C23B-698F-908E-92082525C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A2377-C6FB-9E44-DCB4-3F095013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BF44D-4CBD-4802-ED1A-9EA20C0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3536-B474-9CA9-8B24-DF3A17C8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929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85B93-0447-3F0B-D3EE-5D66542F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A9AEA-1B2C-0BE1-2533-9D7BB8598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8354-C630-F097-0013-581B6E1D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1644-8DA4-C2AB-CF73-749469F53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AF17-E53E-CC9A-08AE-80AF4A63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6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6" r:id="rId18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lightgbm.readthedocs.io/en/latest/Feature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ctrTitle"/>
          </p:nvPr>
        </p:nvSpPr>
        <p:spPr>
          <a:xfrm>
            <a:off x="259384" y="475061"/>
            <a:ext cx="460653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Default Classification of Buy Now, Pay Later Clients</a:t>
            </a:r>
            <a:endParaRPr dirty="0"/>
          </a:p>
        </p:txBody>
      </p:sp>
      <p:sp>
        <p:nvSpPr>
          <p:cNvPr id="85" name="Google Shape;85;p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Elizabeth Esnard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549E19-09FA-F420-A141-02D4A8ACF1C4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587773-1723-914B-044B-84D060504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Model Results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0CD44F-D5E1-C000-5AB4-D2B78B9C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365" y="3607697"/>
            <a:ext cx="9548663" cy="1072200"/>
          </a:xfrm>
        </p:spPr>
        <p:txBody>
          <a:bodyPr/>
          <a:lstStyle/>
          <a:p>
            <a:r>
              <a:rPr lang="en-US" dirty="0"/>
              <a:t>Visualizing Evaluation Metrics and Comparison of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716AB-6ABD-F577-1C75-99EF660ED6F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747500" y="6230938"/>
            <a:ext cx="441325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957E9E-40E7-2CA0-3DED-6E061529D4A5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0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3DA4-969E-5D64-EB3D-E064C1298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82616A8-9A60-773F-660C-D748048FF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99" y="1749247"/>
            <a:ext cx="11258605" cy="48629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C79CE0-1F1A-E1D8-040F-219EE564C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105" y="306300"/>
            <a:ext cx="11820837" cy="2740200"/>
          </a:xfrm>
        </p:spPr>
        <p:txBody>
          <a:bodyPr/>
          <a:lstStyle/>
          <a:p>
            <a:r>
              <a:rPr lang="en-US" sz="4000" dirty="0"/>
              <a:t>Evaluation Metrics Across Models and Sampling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6F124-C92B-89A1-DC27-006BF27AD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9CA05-743F-1327-7C17-1BAA838F9B71}"/>
              </a:ext>
            </a:extLst>
          </p:cNvPr>
          <p:cNvSpPr/>
          <p:nvPr/>
        </p:nvSpPr>
        <p:spPr>
          <a:xfrm>
            <a:off x="298421" y="5900057"/>
            <a:ext cx="996979" cy="712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DA94-7A3D-9834-2939-2F532A63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FFFCF-0B70-FDE8-D351-C2EFE6D0F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21C19-0187-4F3C-A09C-F5ABBB474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9891" y="644874"/>
            <a:ext cx="3177580" cy="506215"/>
          </a:xfrm>
        </p:spPr>
        <p:txBody>
          <a:bodyPr/>
          <a:lstStyle/>
          <a:p>
            <a:r>
              <a:rPr lang="en-US" sz="2000" dirty="0"/>
              <a:t>Logistic Regression: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96DD5A-38BA-0C4A-F128-A85B82BCABE2}"/>
              </a:ext>
            </a:extLst>
          </p:cNvPr>
          <p:cNvSpPr txBox="1">
            <a:spLocks/>
          </p:cNvSpPr>
          <p:nvPr/>
        </p:nvSpPr>
        <p:spPr>
          <a:xfrm>
            <a:off x="4559891" y="1791782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Random Forest: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A1C52B1-BE61-DAF6-C276-4100265E8BD8}"/>
              </a:ext>
            </a:extLst>
          </p:cNvPr>
          <p:cNvSpPr txBox="1">
            <a:spLocks/>
          </p:cNvSpPr>
          <p:nvPr/>
        </p:nvSpPr>
        <p:spPr>
          <a:xfrm>
            <a:off x="4451354" y="3080784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Support Vector Machine: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423AD8-4778-3122-A6A5-F4B489215847}"/>
              </a:ext>
            </a:extLst>
          </p:cNvPr>
          <p:cNvSpPr txBox="1">
            <a:spLocks/>
          </p:cNvSpPr>
          <p:nvPr/>
        </p:nvSpPr>
        <p:spPr>
          <a:xfrm>
            <a:off x="4451354" y="4265925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 err="1"/>
              <a:t>LightGBM</a:t>
            </a:r>
            <a:r>
              <a:rPr lang="en-US" sz="2000" dirty="0"/>
              <a:t>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F2EEE9-B11C-4C90-E5BC-EE555888F322}"/>
              </a:ext>
            </a:extLst>
          </p:cNvPr>
          <p:cNvSpPr txBox="1">
            <a:spLocks/>
          </p:cNvSpPr>
          <p:nvPr/>
        </p:nvSpPr>
        <p:spPr>
          <a:xfrm>
            <a:off x="4451354" y="5699772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Neural Network:</a:t>
            </a:r>
          </a:p>
        </p:txBody>
      </p:sp>
      <p:pic>
        <p:nvPicPr>
          <p:cNvPr id="10" name="Picture 9" descr="A screenshot of a chart&#10;&#10;AI-generated content may be incorrect.">
            <a:extLst>
              <a:ext uri="{FF2B5EF4-FFF2-40B4-BE49-F238E27FC236}">
                <a16:creationId xmlns:a16="http://schemas.microsoft.com/office/drawing/2014/main" id="{BC6BFE42-8C80-10A9-31BF-D5F0907CD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798"/>
          <a:stretch>
            <a:fillRect/>
          </a:stretch>
        </p:blipFill>
        <p:spPr bwMode="auto">
          <a:xfrm>
            <a:off x="7628934" y="147335"/>
            <a:ext cx="4261471" cy="6464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5D67B8-163C-574E-57E9-C2FC35866B8B}"/>
              </a:ext>
            </a:extLst>
          </p:cNvPr>
          <p:cNvSpPr txBox="1"/>
          <p:nvPr/>
        </p:nvSpPr>
        <p:spPr>
          <a:xfrm>
            <a:off x="298420" y="283751"/>
            <a:ext cx="4774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Arial"/>
                <a:cs typeface="Arial"/>
              </a:rPr>
              <a:t>Confusion </a:t>
            </a:r>
            <a:r>
              <a:rPr lang="en-US" sz="4800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Matrix</a:t>
            </a:r>
            <a:r>
              <a:rPr lang="en-US" sz="4800" b="1" dirty="0">
                <a:solidFill>
                  <a:schemeClr val="dk1"/>
                </a:solidFill>
                <a:latin typeface="Arial"/>
                <a:cs typeface="Arial"/>
              </a:rPr>
              <a:t> Comparisons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F9A467-15D4-D1D8-A05D-6764C463C256}"/>
              </a:ext>
            </a:extLst>
          </p:cNvPr>
          <p:cNvSpPr/>
          <p:nvPr/>
        </p:nvSpPr>
        <p:spPr>
          <a:xfrm>
            <a:off x="298420" y="5834743"/>
            <a:ext cx="1255063" cy="777424"/>
          </a:xfrm>
          <a:prstGeom prst="rect">
            <a:avLst/>
          </a:prstGeom>
          <a:solidFill>
            <a:srgbClr val="01A3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5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A26BB-B0A2-9867-EB2C-BCD0AC813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5119-D2B0-D7B6-6A92-1DEA11BDB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446210" cy="696432"/>
          </a:xfrm>
        </p:spPr>
        <p:txBody>
          <a:bodyPr/>
          <a:lstStyle/>
          <a:p>
            <a:r>
              <a:rPr lang="en-US" sz="4400" dirty="0"/>
              <a:t>Logistic Regression 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E0201-1843-4D1D-E50F-735FF9D779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2F5876D6-7CE3-3103-E7F2-5DE762C4E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01"/>
          <a:stretch>
            <a:fillRect/>
          </a:stretch>
        </p:blipFill>
        <p:spPr bwMode="auto">
          <a:xfrm>
            <a:off x="170323" y="2279458"/>
            <a:ext cx="11518953" cy="34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F8190A-9146-A035-3612-95FAEF359BAA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5FB1A-2F05-D025-3236-7444CA52E9D9}"/>
              </a:ext>
            </a:extLst>
          </p:cNvPr>
          <p:cNvSpPr txBox="1"/>
          <p:nvPr/>
        </p:nvSpPr>
        <p:spPr>
          <a:xfrm>
            <a:off x="1863710" y="5951703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B2DF79-ABE4-E2B5-5AED-A514DA12590B}"/>
              </a:ext>
            </a:extLst>
          </p:cNvPr>
          <p:cNvSpPr txBox="1"/>
          <p:nvPr/>
        </p:nvSpPr>
        <p:spPr>
          <a:xfrm>
            <a:off x="7151915" y="5951703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</p:spTree>
    <p:extLst>
      <p:ext uri="{BB962C8B-B14F-4D97-AF65-F5344CB8AC3E}">
        <p14:creationId xmlns:p14="http://schemas.microsoft.com/office/powerpoint/2010/main" val="253696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47A9-CC3B-B3CA-F304-DA78D34A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D2DA-EF57-8605-0D3B-C88696279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446210" cy="696432"/>
          </a:xfrm>
        </p:spPr>
        <p:txBody>
          <a:bodyPr/>
          <a:lstStyle/>
          <a:p>
            <a:r>
              <a:rPr lang="en-US" sz="4400" dirty="0"/>
              <a:t>Random Forest 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EB195-D891-9D3F-4ABC-18648D03F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B1CF08C4-7139-4394-771D-1BC0C98B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" t="19402" r="94" b="60499"/>
          <a:stretch>
            <a:fillRect/>
          </a:stretch>
        </p:blipFill>
        <p:spPr bwMode="auto">
          <a:xfrm>
            <a:off x="170323" y="2279458"/>
            <a:ext cx="11518953" cy="34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7B68DB-0F26-CBB4-6E33-01C76A0F4FD5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77346B-A9BB-66B0-A08F-ABDE5C70B70F}"/>
              </a:ext>
            </a:extLst>
          </p:cNvPr>
          <p:cNvSpPr txBox="1"/>
          <p:nvPr/>
        </p:nvSpPr>
        <p:spPr>
          <a:xfrm>
            <a:off x="1863710" y="5951703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754CB-B0A3-B92D-9499-22E9A3A82A16}"/>
              </a:ext>
            </a:extLst>
          </p:cNvPr>
          <p:cNvSpPr txBox="1"/>
          <p:nvPr/>
        </p:nvSpPr>
        <p:spPr>
          <a:xfrm>
            <a:off x="7151915" y="5951703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</p:spTree>
    <p:extLst>
      <p:ext uri="{BB962C8B-B14F-4D97-AF65-F5344CB8AC3E}">
        <p14:creationId xmlns:p14="http://schemas.microsoft.com/office/powerpoint/2010/main" val="38964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B6B20-A9FD-882B-48B4-3B31FCFFA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461F-4D90-AF5E-0707-BF158905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703348" cy="696432"/>
          </a:xfrm>
        </p:spPr>
        <p:txBody>
          <a:bodyPr/>
          <a:lstStyle/>
          <a:p>
            <a:r>
              <a:rPr lang="en-US" sz="4400" dirty="0"/>
              <a:t>Support Vector Machine 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36F91-11F7-B121-D66B-AA79C472F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9EBC5D79-9DE8-AD83-B1EA-CCCA8B9D3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" t="39244" r="378" b="40657"/>
          <a:stretch>
            <a:fillRect/>
          </a:stretch>
        </p:blipFill>
        <p:spPr bwMode="auto">
          <a:xfrm>
            <a:off x="170323" y="2279458"/>
            <a:ext cx="11518953" cy="34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B7F255-6931-0A84-B69C-650511EF620D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71212-D052-197C-0A36-FB861D5DA66B}"/>
              </a:ext>
            </a:extLst>
          </p:cNvPr>
          <p:cNvSpPr txBox="1"/>
          <p:nvPr/>
        </p:nvSpPr>
        <p:spPr>
          <a:xfrm>
            <a:off x="1863710" y="5951703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20DB9-10C6-0A49-B06C-BFBA7B415E4D}"/>
              </a:ext>
            </a:extLst>
          </p:cNvPr>
          <p:cNvSpPr txBox="1"/>
          <p:nvPr/>
        </p:nvSpPr>
        <p:spPr>
          <a:xfrm>
            <a:off x="7151915" y="5951703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</p:spTree>
    <p:extLst>
      <p:ext uri="{BB962C8B-B14F-4D97-AF65-F5344CB8AC3E}">
        <p14:creationId xmlns:p14="http://schemas.microsoft.com/office/powerpoint/2010/main" val="706321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AB42A-0476-F62A-636A-3E1D1D40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658-6D61-D14F-4C4C-759393CC8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703348" cy="696432"/>
          </a:xfrm>
        </p:spPr>
        <p:txBody>
          <a:bodyPr/>
          <a:lstStyle/>
          <a:p>
            <a:r>
              <a:rPr lang="en-US" sz="4400" dirty="0"/>
              <a:t>Light GBM </a:t>
            </a:r>
            <a:br>
              <a:rPr lang="en-US" sz="4400" dirty="0"/>
            </a:br>
            <a:r>
              <a:rPr lang="en-US" sz="4400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72E6D5-51B7-D9B8-DFBA-058189AB03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63F4796A-15C1-F150-3996-EEB4824FA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" t="59212" r="94" b="20689"/>
          <a:stretch>
            <a:fillRect/>
          </a:stretch>
        </p:blipFill>
        <p:spPr bwMode="auto">
          <a:xfrm>
            <a:off x="170323" y="2279458"/>
            <a:ext cx="11518953" cy="34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533D18-4646-1FD4-6992-C99357D2AAD8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71CE4-0BD8-02DD-768F-D5AE5E488AC3}"/>
              </a:ext>
            </a:extLst>
          </p:cNvPr>
          <p:cNvSpPr txBox="1"/>
          <p:nvPr/>
        </p:nvSpPr>
        <p:spPr>
          <a:xfrm>
            <a:off x="1863710" y="5951703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D4AA-9045-ECF2-B7C4-2FFBC5446903}"/>
              </a:ext>
            </a:extLst>
          </p:cNvPr>
          <p:cNvSpPr txBox="1"/>
          <p:nvPr/>
        </p:nvSpPr>
        <p:spPr>
          <a:xfrm>
            <a:off x="7151915" y="5951703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</p:spTree>
    <p:extLst>
      <p:ext uri="{BB962C8B-B14F-4D97-AF65-F5344CB8AC3E}">
        <p14:creationId xmlns:p14="http://schemas.microsoft.com/office/powerpoint/2010/main" val="10455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7DF86-628D-BC53-6674-8A4A82779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91C9-ACD9-A19B-094F-606B45B5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703348" cy="696432"/>
          </a:xfrm>
        </p:spPr>
        <p:txBody>
          <a:bodyPr/>
          <a:lstStyle/>
          <a:p>
            <a:r>
              <a:rPr lang="en-US" sz="4400" dirty="0"/>
              <a:t>Neural Network</a:t>
            </a:r>
            <a:br>
              <a:rPr lang="en-US" sz="4400" dirty="0"/>
            </a:br>
            <a:r>
              <a:rPr lang="en-US" sz="4400" dirty="0"/>
              <a:t>Confusion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AE7E0-8525-5BC0-72D4-97D0131AAE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screenshot of a chart&#10;&#10;AI-generated content may be incorrect.">
            <a:extLst>
              <a:ext uri="{FF2B5EF4-FFF2-40B4-BE49-F238E27FC236}">
                <a16:creationId xmlns:a16="http://schemas.microsoft.com/office/drawing/2014/main" id="{7CABBABC-A8B5-7C9C-1AD7-CF41728D9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2" t="79180" r="1112" b="721"/>
          <a:stretch>
            <a:fillRect/>
          </a:stretch>
        </p:blipFill>
        <p:spPr bwMode="auto">
          <a:xfrm>
            <a:off x="170323" y="2279458"/>
            <a:ext cx="11518953" cy="34844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174804-180D-6949-30F2-123661921EB1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7DC3C-E4FB-D2F2-07FB-2AA6B1CDF568}"/>
              </a:ext>
            </a:extLst>
          </p:cNvPr>
          <p:cNvSpPr txBox="1"/>
          <p:nvPr/>
        </p:nvSpPr>
        <p:spPr>
          <a:xfrm>
            <a:off x="1863710" y="5951703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70DA6-C4B7-1720-B03F-10A125E4EF78}"/>
              </a:ext>
            </a:extLst>
          </p:cNvPr>
          <p:cNvSpPr txBox="1"/>
          <p:nvPr/>
        </p:nvSpPr>
        <p:spPr>
          <a:xfrm>
            <a:off x="7151915" y="5951703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</p:spTree>
    <p:extLst>
      <p:ext uri="{BB962C8B-B14F-4D97-AF65-F5344CB8AC3E}">
        <p14:creationId xmlns:p14="http://schemas.microsoft.com/office/powerpoint/2010/main" val="417219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3EEA-1C4D-A07D-40B8-CC36A465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C2E2D-B6E4-C645-4611-2D1D2BDB8D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B48A6E33-4FC5-D0B5-74D3-FC00519B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599" y="116567"/>
            <a:ext cx="3267806" cy="650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FD2CC1-6BAE-F362-8131-3A42E66D33DB}"/>
              </a:ext>
            </a:extLst>
          </p:cNvPr>
          <p:cNvSpPr/>
          <p:nvPr/>
        </p:nvSpPr>
        <p:spPr>
          <a:xfrm>
            <a:off x="298420" y="5834743"/>
            <a:ext cx="1255063" cy="777424"/>
          </a:xfrm>
          <a:prstGeom prst="rect">
            <a:avLst/>
          </a:prstGeom>
          <a:solidFill>
            <a:srgbClr val="01A3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C7854-A197-57DD-8FED-92EB15D2A75B}"/>
              </a:ext>
            </a:extLst>
          </p:cNvPr>
          <p:cNvSpPr txBox="1"/>
          <p:nvPr/>
        </p:nvSpPr>
        <p:spPr>
          <a:xfrm>
            <a:off x="157778" y="245833"/>
            <a:ext cx="47746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dk1"/>
                </a:solidFill>
                <a:latin typeface="Arial"/>
                <a:cs typeface="Arial"/>
              </a:rPr>
              <a:t>AUC Curve Comparisons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68EE2C-8FA4-65D0-16E6-70E494F1DBF0}"/>
              </a:ext>
            </a:extLst>
          </p:cNvPr>
          <p:cNvSpPr txBox="1">
            <a:spLocks/>
          </p:cNvSpPr>
          <p:nvPr/>
        </p:nvSpPr>
        <p:spPr>
          <a:xfrm>
            <a:off x="4559891" y="644874"/>
            <a:ext cx="3177580" cy="50621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/>
              <a:t>Logistic Regression: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6D5F7E7-7ADD-A42E-D2E5-8C8366176FEE}"/>
              </a:ext>
            </a:extLst>
          </p:cNvPr>
          <p:cNvSpPr txBox="1">
            <a:spLocks/>
          </p:cNvSpPr>
          <p:nvPr/>
        </p:nvSpPr>
        <p:spPr>
          <a:xfrm>
            <a:off x="4559891" y="1791782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Random Forest: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D7DF361-CBB5-D526-5BA7-EAF57C589231}"/>
              </a:ext>
            </a:extLst>
          </p:cNvPr>
          <p:cNvSpPr txBox="1">
            <a:spLocks/>
          </p:cNvSpPr>
          <p:nvPr/>
        </p:nvSpPr>
        <p:spPr>
          <a:xfrm>
            <a:off x="4451354" y="3080784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Support Vector Machine: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19845F-C45C-AE82-DC22-F3295CE1DF7A}"/>
              </a:ext>
            </a:extLst>
          </p:cNvPr>
          <p:cNvSpPr txBox="1">
            <a:spLocks/>
          </p:cNvSpPr>
          <p:nvPr/>
        </p:nvSpPr>
        <p:spPr>
          <a:xfrm>
            <a:off x="4451354" y="4265925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 err="1"/>
              <a:t>LightGBM</a:t>
            </a:r>
            <a:r>
              <a:rPr lang="en-US" sz="2000" dirty="0"/>
              <a:t>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FB39DE-E171-C2BC-E137-2BC079D89A0A}"/>
              </a:ext>
            </a:extLst>
          </p:cNvPr>
          <p:cNvSpPr txBox="1">
            <a:spLocks/>
          </p:cNvSpPr>
          <p:nvPr/>
        </p:nvSpPr>
        <p:spPr>
          <a:xfrm>
            <a:off x="4451354" y="5699772"/>
            <a:ext cx="3732752" cy="6964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2000" dirty="0"/>
              <a:t>Neural Network:</a:t>
            </a:r>
          </a:p>
        </p:txBody>
      </p:sp>
    </p:spTree>
    <p:extLst>
      <p:ext uri="{BB962C8B-B14F-4D97-AF65-F5344CB8AC3E}">
        <p14:creationId xmlns:p14="http://schemas.microsoft.com/office/powerpoint/2010/main" val="241591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1D127-9765-CDFF-E8C2-C5E2BB28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45AD-EA8A-4F95-6D13-AE662B3FA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446210" cy="696432"/>
          </a:xfrm>
        </p:spPr>
        <p:txBody>
          <a:bodyPr/>
          <a:lstStyle/>
          <a:p>
            <a:r>
              <a:rPr lang="en-US" sz="4400" dirty="0"/>
              <a:t>Logistic Regression AUC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DAC64-AEC8-C943-0DCB-42B4D1A0B2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2B9F8-3276-CF17-0D1A-590AAD2C9A98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F57A4-F6C5-63DA-F71F-AEC82CF5D6C6}"/>
              </a:ext>
            </a:extLst>
          </p:cNvPr>
          <p:cNvSpPr txBox="1"/>
          <p:nvPr/>
        </p:nvSpPr>
        <p:spPr>
          <a:xfrm>
            <a:off x="1874596" y="6046802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98BD2-7662-DA83-A5C5-B7FFAD1D83F1}"/>
              </a:ext>
            </a:extLst>
          </p:cNvPr>
          <p:cNvSpPr txBox="1"/>
          <p:nvPr/>
        </p:nvSpPr>
        <p:spPr>
          <a:xfrm>
            <a:off x="7151915" y="609267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812EBD1B-C724-59F0-70E2-4FA5D1F1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21"/>
          <a:stretch>
            <a:fillRect/>
          </a:stretch>
        </p:blipFill>
        <p:spPr bwMode="auto">
          <a:xfrm>
            <a:off x="1360253" y="2211560"/>
            <a:ext cx="9449263" cy="374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07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F3C5E6-72FE-E1E4-1E60-4C5ADF09E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A63D3-8DE1-2ADF-13B6-43A72C7A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BNPL is an emerging debt service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58F281-37C5-E21A-10EE-A669B0DEA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5" y="1462215"/>
            <a:ext cx="4067048" cy="226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ffirm Holdings, Inc. - Wikipedia">
            <a:extLst>
              <a:ext uri="{FF2B5EF4-FFF2-40B4-BE49-F238E27FC236}">
                <a16:creationId xmlns:a16="http://schemas.microsoft.com/office/drawing/2014/main" id="{5080F71D-C10A-A45B-C31A-8B349E48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65" y="1285354"/>
            <a:ext cx="5247405" cy="209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ex Pay | WestJet official site">
            <a:extLst>
              <a:ext uri="{FF2B5EF4-FFF2-40B4-BE49-F238E27FC236}">
                <a16:creationId xmlns:a16="http://schemas.microsoft.com/office/drawing/2014/main" id="{772BDA2F-B2F1-D70D-4145-AD94B435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65" y="4054582"/>
            <a:ext cx="5416702" cy="205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F388A-2228-A0DE-4588-39ED823D2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35" y="4536996"/>
            <a:ext cx="4478296" cy="1297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8391E7-A8EB-0689-92D0-325CDE0EA9CD}"/>
              </a:ext>
            </a:extLst>
          </p:cNvPr>
          <p:cNvSpPr/>
          <p:nvPr/>
        </p:nvSpPr>
        <p:spPr>
          <a:xfrm>
            <a:off x="258697" y="5660359"/>
            <a:ext cx="1796143" cy="1142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70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37CED-551C-93DA-CDF7-3EAD04C8A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67C7-54CA-1A11-B474-C4CA80EB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446210" cy="696432"/>
          </a:xfrm>
        </p:spPr>
        <p:txBody>
          <a:bodyPr/>
          <a:lstStyle/>
          <a:p>
            <a:r>
              <a:rPr lang="en-US" sz="4400" dirty="0"/>
              <a:t>Random Forest </a:t>
            </a:r>
            <a:br>
              <a:rPr lang="en-US" sz="4400" dirty="0"/>
            </a:br>
            <a:r>
              <a:rPr lang="en-US" sz="4400" dirty="0"/>
              <a:t>AUC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47325-22D6-8F8A-7BCC-37CB2D062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1FABF-4A24-93D7-F3EF-5D91118EA7EB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C06AC-C6E8-4803-CB3C-EA4C9E66C307}"/>
              </a:ext>
            </a:extLst>
          </p:cNvPr>
          <p:cNvSpPr txBox="1"/>
          <p:nvPr/>
        </p:nvSpPr>
        <p:spPr>
          <a:xfrm>
            <a:off x="1874596" y="6046802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9A4DD0-6D2B-098C-910F-DFD5CCDAA591}"/>
              </a:ext>
            </a:extLst>
          </p:cNvPr>
          <p:cNvSpPr txBox="1"/>
          <p:nvPr/>
        </p:nvSpPr>
        <p:spPr>
          <a:xfrm>
            <a:off x="7151915" y="609267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34F196A9-A3D4-4057-EF2B-4FC6E4AD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5" b="60416"/>
          <a:stretch>
            <a:fillRect/>
          </a:stretch>
        </p:blipFill>
        <p:spPr bwMode="auto">
          <a:xfrm>
            <a:off x="1360253" y="2211560"/>
            <a:ext cx="9449263" cy="374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9846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E614D-3E1C-632F-E5F2-DE9774612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732E0-B170-5DCB-DF92-DBF138802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844862" cy="696432"/>
          </a:xfrm>
        </p:spPr>
        <p:txBody>
          <a:bodyPr/>
          <a:lstStyle/>
          <a:p>
            <a:r>
              <a:rPr lang="en-US" sz="4400" dirty="0"/>
              <a:t>Support Vector Machine</a:t>
            </a:r>
            <a:br>
              <a:rPr lang="en-US" sz="4400" dirty="0"/>
            </a:br>
            <a:r>
              <a:rPr lang="en-US" sz="4400" dirty="0"/>
              <a:t>AUC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2EE64-E11A-545A-5D87-8B67B870D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761B4-9D8C-AC27-F113-1FFB4AD2178A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2191B-A12E-B6CF-94B8-E71A4D00B0A3}"/>
              </a:ext>
            </a:extLst>
          </p:cNvPr>
          <p:cNvSpPr txBox="1"/>
          <p:nvPr/>
        </p:nvSpPr>
        <p:spPr>
          <a:xfrm>
            <a:off x="1874596" y="6046802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81F78-0850-6195-D5E2-85721B54E4D5}"/>
              </a:ext>
            </a:extLst>
          </p:cNvPr>
          <p:cNvSpPr txBox="1"/>
          <p:nvPr/>
        </p:nvSpPr>
        <p:spPr>
          <a:xfrm>
            <a:off x="7151915" y="609267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378396BA-8D8D-8AE8-7D59-7781150C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" t="39203" r="202" b="40918"/>
          <a:stretch>
            <a:fillRect/>
          </a:stretch>
        </p:blipFill>
        <p:spPr bwMode="auto">
          <a:xfrm>
            <a:off x="1360253" y="2211560"/>
            <a:ext cx="9449263" cy="374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A145C-8B35-DD56-6879-A500EBE3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0AD4-0B12-63A4-4A6F-9D69BC29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844862" cy="696432"/>
          </a:xfrm>
        </p:spPr>
        <p:txBody>
          <a:bodyPr/>
          <a:lstStyle/>
          <a:p>
            <a:r>
              <a:rPr lang="en-US" sz="4400" dirty="0" err="1"/>
              <a:t>LightGBM</a:t>
            </a:r>
            <a:br>
              <a:rPr lang="en-US" sz="4400" dirty="0"/>
            </a:br>
            <a:r>
              <a:rPr lang="en-US" sz="4400" dirty="0"/>
              <a:t>AUC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14AC75-5E4C-9344-E2E8-26F1C2768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6DD698-B230-C37F-A8D2-168E2264F8FD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0C3AF-BBE9-E93E-FFED-1EC9C32D6D20}"/>
              </a:ext>
            </a:extLst>
          </p:cNvPr>
          <p:cNvSpPr txBox="1"/>
          <p:nvPr/>
        </p:nvSpPr>
        <p:spPr>
          <a:xfrm>
            <a:off x="1874596" y="6046802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5207D-2AFB-418A-3621-275636574DE2}"/>
              </a:ext>
            </a:extLst>
          </p:cNvPr>
          <p:cNvSpPr txBox="1"/>
          <p:nvPr/>
        </p:nvSpPr>
        <p:spPr>
          <a:xfrm>
            <a:off x="7151915" y="609267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41C330B1-D423-F40E-337B-8CFB25331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50" b="20971"/>
          <a:stretch>
            <a:fillRect/>
          </a:stretch>
        </p:blipFill>
        <p:spPr bwMode="auto">
          <a:xfrm>
            <a:off x="1360253" y="2211560"/>
            <a:ext cx="9449263" cy="3740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6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3C0E-C441-9D9F-0E99-8B867E88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3BB9-E534-3A68-F6ED-90D4E6E8C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681" y="490111"/>
            <a:ext cx="6844862" cy="696432"/>
          </a:xfrm>
        </p:spPr>
        <p:txBody>
          <a:bodyPr/>
          <a:lstStyle/>
          <a:p>
            <a:r>
              <a:rPr lang="en-US" sz="4400" dirty="0"/>
              <a:t>Neural Network</a:t>
            </a:r>
            <a:br>
              <a:rPr lang="en-US" sz="4400" dirty="0"/>
            </a:br>
            <a:r>
              <a:rPr lang="en-US" sz="4400" dirty="0"/>
              <a:t>AUC Curve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C3DC5-FB78-903B-5BA6-4610A25AB9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7C6922-3EC5-47CA-C6B2-44B51AACF047}"/>
              </a:ext>
            </a:extLst>
          </p:cNvPr>
          <p:cNvSpPr/>
          <p:nvPr/>
        </p:nvSpPr>
        <p:spPr>
          <a:xfrm>
            <a:off x="298420" y="5660571"/>
            <a:ext cx="1345323" cy="9515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03DA8-E1E6-FFD7-6C91-9020FFA1B651}"/>
              </a:ext>
            </a:extLst>
          </p:cNvPr>
          <p:cNvSpPr txBox="1"/>
          <p:nvPr/>
        </p:nvSpPr>
        <p:spPr>
          <a:xfrm>
            <a:off x="1874596" y="6046802"/>
            <a:ext cx="283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SMOTE Resampled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E9AD8-9778-2DB8-FA39-064EA4CD5178}"/>
              </a:ext>
            </a:extLst>
          </p:cNvPr>
          <p:cNvSpPr txBox="1"/>
          <p:nvPr/>
        </p:nvSpPr>
        <p:spPr>
          <a:xfrm>
            <a:off x="7151915" y="6092677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KMeans</a:t>
            </a:r>
            <a:r>
              <a:rPr lang="en-US" dirty="0"/>
              <a:t> SMOTE Resampled Data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667D5A4D-112D-3F8D-9B41-7D020D238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34"/>
          <a:stretch>
            <a:fillRect/>
          </a:stretch>
        </p:blipFill>
        <p:spPr bwMode="auto">
          <a:xfrm>
            <a:off x="1273167" y="2026894"/>
            <a:ext cx="9449263" cy="4019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82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74E1FA-04E3-4DB9-1D2C-D6328A1AC91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Arial"/>
            </a:pPr>
            <a:r>
              <a:rPr lang="en-US" sz="4400" b="1" dirty="0">
                <a:solidFill>
                  <a:schemeClr val="dk2"/>
                </a:solidFill>
                <a:latin typeface="Arial"/>
                <a:cs typeface="Arial"/>
                <a:sym typeface="Arial"/>
              </a:rPr>
              <a:t>Comparison to Past Research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68C5C7-0FAF-0ADC-6A9C-8EE7B7B9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395" y="1517118"/>
            <a:ext cx="5156444" cy="823912"/>
          </a:xfrm>
        </p:spPr>
        <p:txBody>
          <a:bodyPr>
            <a:normAutofit lnSpcReduction="10000"/>
          </a:bodyPr>
          <a:lstStyle/>
          <a:p>
            <a:r>
              <a:rPr lang="en-CA" sz="2400" u="sng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AUC Values from </a:t>
            </a:r>
          </a:p>
          <a:p>
            <a:r>
              <a:rPr lang="en-CA" sz="2400" u="sng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Yang, S., &amp; Zhang, H. (2018) </a:t>
            </a:r>
            <a:endParaRPr lang="en-US" sz="2400" u="sng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E6AAC36-573A-CF43-4E80-640EA2B4D2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50000"/>
          <a:stretch>
            <a:fillRect/>
          </a:stretch>
        </p:blipFill>
        <p:spPr>
          <a:xfrm>
            <a:off x="836394" y="2464733"/>
            <a:ext cx="7436343" cy="105489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7AD6F-04D0-759E-8B21-82DFF0D7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394" y="3881466"/>
            <a:ext cx="5181838" cy="823912"/>
          </a:xfrm>
        </p:spPr>
        <p:txBody>
          <a:bodyPr>
            <a:normAutofit lnSpcReduction="10000"/>
          </a:bodyPr>
          <a:lstStyle/>
          <a:p>
            <a:r>
              <a:rPr lang="en-CA" sz="2400" u="sng" dirty="0"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AUC Values of this project</a:t>
            </a:r>
            <a:endParaRPr lang="en-US" u="sng" dirty="0"/>
          </a:p>
          <a:p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44A212AA-F0DE-5927-59A9-3E75074AE9B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96143233"/>
              </p:ext>
            </p:extLst>
          </p:nvPr>
        </p:nvGraphicFramePr>
        <p:xfrm>
          <a:off x="922111" y="4473922"/>
          <a:ext cx="9590312" cy="18824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4380">
                  <a:extLst>
                    <a:ext uri="{9D8B030D-6E8A-4147-A177-3AD203B41FA5}">
                      <a16:colId xmlns:a16="http://schemas.microsoft.com/office/drawing/2014/main" val="1640853848"/>
                    </a:ext>
                  </a:extLst>
                </a:gridCol>
                <a:gridCol w="1329930">
                  <a:extLst>
                    <a:ext uri="{9D8B030D-6E8A-4147-A177-3AD203B41FA5}">
                      <a16:colId xmlns:a16="http://schemas.microsoft.com/office/drawing/2014/main" val="2033170723"/>
                    </a:ext>
                  </a:extLst>
                </a:gridCol>
                <a:gridCol w="1484366">
                  <a:extLst>
                    <a:ext uri="{9D8B030D-6E8A-4147-A177-3AD203B41FA5}">
                      <a16:colId xmlns:a16="http://schemas.microsoft.com/office/drawing/2014/main" val="2466834668"/>
                    </a:ext>
                  </a:extLst>
                </a:gridCol>
                <a:gridCol w="1607383">
                  <a:extLst>
                    <a:ext uri="{9D8B030D-6E8A-4147-A177-3AD203B41FA5}">
                      <a16:colId xmlns:a16="http://schemas.microsoft.com/office/drawing/2014/main" val="3925577276"/>
                    </a:ext>
                  </a:extLst>
                </a:gridCol>
                <a:gridCol w="1683022">
                  <a:extLst>
                    <a:ext uri="{9D8B030D-6E8A-4147-A177-3AD203B41FA5}">
                      <a16:colId xmlns:a16="http://schemas.microsoft.com/office/drawing/2014/main" val="4165503046"/>
                    </a:ext>
                  </a:extLst>
                </a:gridCol>
                <a:gridCol w="2061231">
                  <a:extLst>
                    <a:ext uri="{9D8B030D-6E8A-4147-A177-3AD203B41FA5}">
                      <a16:colId xmlns:a16="http://schemas.microsoft.com/office/drawing/2014/main" val="1864837214"/>
                    </a:ext>
                  </a:extLst>
                </a:gridCol>
              </a:tblGrid>
              <a:tr h="3469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Methods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LogReg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Random Forest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Support Vector Machine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 err="1">
                          <a:effectLst/>
                        </a:rPr>
                        <a:t>LightGBM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Neural Network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ctr"/>
                </a:tc>
                <a:extLst>
                  <a:ext uri="{0D108BD9-81ED-4DB2-BD59-A6C34878D82A}">
                    <a16:rowId xmlns:a16="http://schemas.microsoft.com/office/drawing/2014/main" val="423079820"/>
                  </a:ext>
                </a:extLst>
              </a:tr>
              <a:tr h="34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SMOTE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0.7644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0.7386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1773098951"/>
                  </a:ext>
                </a:extLst>
              </a:tr>
              <a:tr h="3469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 err="1">
                          <a:effectLst/>
                        </a:rPr>
                        <a:t>KMeans</a:t>
                      </a:r>
                      <a:r>
                        <a:rPr lang="en-US" sz="2000" b="1" u="none" strike="noStrike" dirty="0">
                          <a:effectLst/>
                        </a:rPr>
                        <a:t> SMOTE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0.7650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0.6952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0.7664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0.762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0.5072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56" marR="5756" marT="5756" marB="0" anchor="b"/>
                </a:tc>
                <a:extLst>
                  <a:ext uri="{0D108BD9-81ED-4DB2-BD59-A6C34878D82A}">
                    <a16:rowId xmlns:a16="http://schemas.microsoft.com/office/drawing/2014/main" val="40672272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36E31-1F62-E7F9-0EB2-C2191794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2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09210-58D5-9175-D644-651826B83CC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buClr>
                <a:schemeClr val="dk2"/>
              </a:buClr>
              <a:buSzPts val="3600"/>
              <a:buFont typeface="Arial"/>
            </a:pPr>
            <a:r>
              <a:rPr lang="en-US" sz="4400" b="1" dirty="0">
                <a:solidFill>
                  <a:schemeClr val="dk2"/>
                </a:solidFill>
                <a:latin typeface="Arial"/>
                <a:cs typeface="Arial"/>
              </a:rPr>
              <a:t>Model Evaluation Summary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F1D1EF-FA43-1574-B500-6183524D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Regression, SVM, and </a:t>
            </a:r>
            <a:r>
              <a:rPr lang="en-US" dirty="0" err="1"/>
              <a:t>LightGBM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strong accuracy ~90% </a:t>
            </a:r>
          </a:p>
          <a:p>
            <a:pPr lvl="1"/>
            <a:r>
              <a:rPr lang="en-US" dirty="0"/>
              <a:t>Fair AUC Curve Value ~0.76</a:t>
            </a:r>
          </a:p>
          <a:p>
            <a:pPr lvl="1"/>
            <a:r>
              <a:rPr lang="en-US" dirty="0"/>
              <a:t>Poor recall on default ~13.5%</a:t>
            </a:r>
          </a:p>
          <a:p>
            <a:r>
              <a:rPr lang="en-US" dirty="0"/>
              <a:t>Random Forest:</a:t>
            </a:r>
          </a:p>
          <a:p>
            <a:pPr lvl="1"/>
            <a:r>
              <a:rPr lang="en-US" dirty="0"/>
              <a:t>SMOTE, KM SMOTE accuracy: 82% and 89%</a:t>
            </a:r>
          </a:p>
          <a:p>
            <a:pPr lvl="1"/>
            <a:r>
              <a:rPr lang="en-US" dirty="0"/>
              <a:t>SMOTE, KM SMOTE AUC: 0.76 and 0.69</a:t>
            </a:r>
          </a:p>
          <a:p>
            <a:r>
              <a:rPr lang="en-US" dirty="0"/>
              <a:t>Neural Network SMOTE was worst performing model</a:t>
            </a:r>
          </a:p>
          <a:p>
            <a:pPr lvl="1"/>
            <a:r>
              <a:rPr lang="en-US" dirty="0"/>
              <a:t>30% accuracy</a:t>
            </a:r>
          </a:p>
          <a:p>
            <a:r>
              <a:rPr lang="en-US" dirty="0"/>
              <a:t>Neural Network had best recall value for default observations</a:t>
            </a:r>
          </a:p>
          <a:p>
            <a:pPr lvl="1"/>
            <a:r>
              <a:rPr lang="en-US" dirty="0"/>
              <a:t>90%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80AD1-3D1D-CC56-F85B-F4131FC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AA7AB-A280-9621-ADB4-477D69BFFA5E}"/>
              </a:ext>
            </a:extLst>
          </p:cNvPr>
          <p:cNvSpPr/>
          <p:nvPr/>
        </p:nvSpPr>
        <p:spPr>
          <a:xfrm>
            <a:off x="298421" y="5921829"/>
            <a:ext cx="1519494" cy="690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7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EBA09-2BCF-0AFB-F090-23139D4428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815FD-DEDC-86CB-0F36-975DD309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696" y="1472184"/>
            <a:ext cx="10903573" cy="4212600"/>
          </a:xfrm>
        </p:spPr>
        <p:txBody>
          <a:bodyPr/>
          <a:lstStyle/>
          <a:p>
            <a:r>
              <a:rPr lang="en-US" dirty="0"/>
              <a:t>Machine learning models used to predict credit card default </a:t>
            </a:r>
            <a:r>
              <a:rPr lang="en-US" b="1" u="sng" dirty="0"/>
              <a:t>can</a:t>
            </a:r>
            <a:r>
              <a:rPr lang="en-US" dirty="0"/>
              <a:t> be translated onto BNPL transactions and yield good accuracy.</a:t>
            </a:r>
          </a:p>
          <a:p>
            <a:endParaRPr lang="en-US" dirty="0"/>
          </a:p>
          <a:p>
            <a:r>
              <a:rPr lang="en-US" dirty="0"/>
              <a:t>The models developed need more training on default observations.</a:t>
            </a:r>
          </a:p>
          <a:p>
            <a:r>
              <a:rPr lang="en-US" dirty="0"/>
              <a:t>Neural networks need more fine-tuning to reproduce evaluation metrics.</a:t>
            </a:r>
          </a:p>
          <a:p>
            <a:r>
              <a:rPr lang="en-US" dirty="0"/>
              <a:t>The dataset used has limitations:</a:t>
            </a:r>
          </a:p>
          <a:p>
            <a:pPr lvl="1"/>
            <a:r>
              <a:rPr lang="en-US" dirty="0"/>
              <a:t>Further research must partner with private fintech companies.</a:t>
            </a:r>
          </a:p>
          <a:p>
            <a:pPr lvl="1"/>
            <a:r>
              <a:rPr lang="en-US" dirty="0"/>
              <a:t>Additional resampling methods should be tested to expand default target variable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20CB-F68B-ECCB-3D8A-CA2A26441AE1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88981E1-0B67-226B-E737-94B05157C5A4}"/>
              </a:ext>
            </a:extLst>
          </p:cNvPr>
          <p:cNvSpPr txBox="1">
            <a:spLocks/>
          </p:cNvSpPr>
          <p:nvPr/>
        </p:nvSpPr>
        <p:spPr>
          <a:xfrm>
            <a:off x="837982" y="365126"/>
            <a:ext cx="105128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R="0" lvl="0" algn="l" defTabSz="914126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kern="12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sz="4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7945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804597-CDCC-94EA-73A1-2F8D4387A0F1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198" name="Google Shape;198;p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Slide 2: </a:t>
            </a:r>
            <a:r>
              <a:rPr lang="en-US" i="1" dirty="0"/>
              <a:t>Buy now, pay later downloads Canada 2015-2025: Biggest buy now, pay later (BNPL) apps in Canada from 1st quarter of 2015 to 1st quarter of 2025, by number of downloads</a:t>
            </a:r>
            <a:r>
              <a:rPr lang="en-US" dirty="0"/>
              <a:t>. (2025). [Dataset]. Statista Ltd.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/>
              <a:t>Slide 13: Yang, S., &amp; Zhang, H. (2018</a:t>
            </a:r>
            <a:r>
              <a:rPr lang="en-US" i="1" dirty="0"/>
              <a:t>). Comparison of several data mining methods in credit card default prediction.</a:t>
            </a:r>
            <a:r>
              <a:rPr lang="en-US" dirty="0"/>
              <a:t> Intelligent Information Management, 10(05), 115.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A3BC-D89D-1AB6-0F78-295A2BB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494E8-6113-D2D3-B724-7F09E4C8A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Slide 5: Eckroth, J. (2018). </a:t>
            </a:r>
            <a:r>
              <a:rPr lang="en-US" i="1" dirty="0"/>
              <a:t>Python artificial intelligence projects for beginners : get up and running with artificial intelligence using 8 smart and exciting AI applications</a:t>
            </a:r>
            <a:r>
              <a:rPr lang="en-US" dirty="0"/>
              <a:t> (1st edition). </a:t>
            </a:r>
            <a:r>
              <a:rPr lang="en-US" dirty="0" err="1"/>
              <a:t>Packt</a:t>
            </a:r>
            <a:r>
              <a:rPr lang="en-US" dirty="0"/>
              <a:t>. </a:t>
            </a:r>
          </a:p>
          <a:p>
            <a:r>
              <a:rPr lang="en-US" dirty="0"/>
              <a:t>Slide 5: Géron, A. (2022). </a:t>
            </a:r>
            <a:r>
              <a:rPr lang="en-US" i="1" dirty="0"/>
              <a:t>Hands-on machine learning with Scikit-Learn, </a:t>
            </a:r>
            <a:r>
              <a:rPr lang="en-US" i="1" dirty="0" err="1"/>
              <a:t>Keras</a:t>
            </a:r>
            <a:r>
              <a:rPr lang="en-US" i="1" dirty="0"/>
              <a:t> and TensorFlow : concepts, tools, and techniques to build intelligent systems</a:t>
            </a:r>
            <a:r>
              <a:rPr lang="en-US" dirty="0"/>
              <a:t> (Third edition.). O’Reilly Media, Inc. </a:t>
            </a:r>
          </a:p>
          <a:p>
            <a:r>
              <a:rPr lang="en-US" dirty="0"/>
              <a:t>Slide 5: Microsoft and </a:t>
            </a:r>
            <a:r>
              <a:rPr lang="en-US" dirty="0" err="1"/>
              <a:t>LightGBM</a:t>
            </a:r>
            <a:r>
              <a:rPr lang="en-US" dirty="0"/>
              <a:t> contributors. (n.d.). </a:t>
            </a:r>
            <a:r>
              <a:rPr lang="en-US" i="1" dirty="0"/>
              <a:t>Features</a:t>
            </a:r>
            <a:r>
              <a:rPr lang="en-US" dirty="0"/>
              <a:t> [Software documentation]. </a:t>
            </a:r>
            <a:r>
              <a:rPr lang="en-US" dirty="0" err="1"/>
              <a:t>LightGBM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https://lightgbm.readthedocs.io/en/latest/Features.html</a:t>
            </a:r>
            <a:r>
              <a:rPr lang="en-US" dirty="0"/>
              <a:t> </a:t>
            </a:r>
          </a:p>
          <a:p>
            <a:r>
              <a:rPr lang="en-US" dirty="0"/>
              <a:t>Slide 5: </a:t>
            </a:r>
            <a:r>
              <a:rPr lang="en-US" dirty="0" err="1"/>
              <a:t>Moocarme</a:t>
            </a:r>
            <a:r>
              <a:rPr lang="en-US" dirty="0"/>
              <a:t>, M., So, A. V., &amp; Maddalone, A. (2021). </a:t>
            </a:r>
            <a:r>
              <a:rPr lang="en-US" i="1" dirty="0"/>
              <a:t>The </a:t>
            </a:r>
            <a:r>
              <a:rPr lang="en-US" i="1" dirty="0" err="1"/>
              <a:t>tensorflow</a:t>
            </a:r>
            <a:r>
              <a:rPr lang="en-US" i="1" dirty="0"/>
              <a:t> workshop : a hands-on guide to building deep learning models from scratch using real-world datasets</a:t>
            </a:r>
            <a:r>
              <a:rPr lang="en-US" dirty="0"/>
              <a:t> (1st edition.). </a:t>
            </a:r>
            <a:r>
              <a:rPr lang="en-US" dirty="0" err="1"/>
              <a:t>Packt</a:t>
            </a:r>
            <a:r>
              <a:rPr lang="en-US" dirty="0"/>
              <a:t>. </a:t>
            </a:r>
          </a:p>
          <a:p>
            <a:r>
              <a:rPr lang="en-US" dirty="0"/>
              <a:t>Slide 5: Wikipedia contributors (n.d.) describe logistic regression as a model that predicts binary outcomes via the log‑odds of independent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D1C9C-989B-316F-0FEB-7923EFF5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7D7D-03D0-F56A-59FF-C7219C31D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08" y="688800"/>
            <a:ext cx="2807466" cy="2740200"/>
          </a:xfrm>
        </p:spPr>
        <p:txBody>
          <a:bodyPr/>
          <a:lstStyle/>
          <a:p>
            <a:r>
              <a:rPr lang="en-CA" sz="2800" dirty="0"/>
              <a:t>Over 389,000 active BNPL monthly users in Canada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3941B-983A-6FD2-6B75-689C5BC690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graph of a number of apps&#10;&#10;AI-generated content may be incorrect.">
            <a:extLst>
              <a:ext uri="{FF2B5EF4-FFF2-40B4-BE49-F238E27FC236}">
                <a16:creationId xmlns:a16="http://schemas.microsoft.com/office/drawing/2014/main" id="{517B7068-6B65-D6D9-A153-81021DEA5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27" y="336389"/>
            <a:ext cx="8425543" cy="62601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AECF5F-8A86-2069-D814-57B9A16544B9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Will credit card default prediction models translate to BNPL default prediction?</a:t>
            </a:r>
            <a:endParaRPr dirty="0"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0BBC4-5DE7-2A73-BB62-24ADC3CCCF63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88660" y="567456"/>
            <a:ext cx="9721613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 Models: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A6359-3E94-459D-D5E3-B62205872E52}"/>
              </a:ext>
            </a:extLst>
          </p:cNvPr>
          <p:cNvSpPr txBox="1"/>
          <p:nvPr/>
        </p:nvSpPr>
        <p:spPr>
          <a:xfrm>
            <a:off x="805543" y="1573924"/>
            <a:ext cx="5114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LightGBM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Neural Network</a:t>
            </a:r>
          </a:p>
        </p:txBody>
      </p:sp>
      <p:pic>
        <p:nvPicPr>
          <p:cNvPr id="4098" name="Picture 2" descr="Logistic regression - Wikipedia">
            <a:extLst>
              <a:ext uri="{FF2B5EF4-FFF2-40B4-BE49-F238E27FC236}">
                <a16:creationId xmlns:a16="http://schemas.microsoft.com/office/drawing/2014/main" id="{C5BBAB10-53FD-FE12-6747-E2BCB5E75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769" y="1376138"/>
            <a:ext cx="4671387" cy="32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61217663-2FE5-0AB8-32F6-187EF16B0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245" y="1307892"/>
            <a:ext cx="4948433" cy="3341316"/>
          </a:xfrm>
          <a:prstGeom prst="rect">
            <a:avLst/>
          </a:prstGeom>
        </p:spPr>
      </p:pic>
      <p:pic>
        <p:nvPicPr>
          <p:cNvPr id="4" name="Picture 3" descr="A diagram of petal length&#10;&#10;AI-generated content may be incorrect.">
            <a:extLst>
              <a:ext uri="{FF2B5EF4-FFF2-40B4-BE49-F238E27FC236}">
                <a16:creationId xmlns:a16="http://schemas.microsoft.com/office/drawing/2014/main" id="{E7BD49FC-9D56-DDB8-1C79-43B8527FE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245" y="1267422"/>
            <a:ext cx="5833408" cy="2869149"/>
          </a:xfrm>
          <a:prstGeom prst="rect">
            <a:avLst/>
          </a:prstGeom>
        </p:spPr>
      </p:pic>
      <p:pic>
        <p:nvPicPr>
          <p:cNvPr id="4100" name="Picture 4" descr="What is LightGBM, How to implement it? How to fine tune the parameters? |  by Pushkar Mandot | Medium">
            <a:extLst>
              <a:ext uri="{FF2B5EF4-FFF2-40B4-BE49-F238E27FC236}">
                <a16:creationId xmlns:a16="http://schemas.microsoft.com/office/drawing/2014/main" id="{345D5E8A-9327-C8B0-26B2-D750A9D4C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698" y="1575736"/>
            <a:ext cx="6231972" cy="23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76A43BC5-8809-8C22-B7FF-729961CBCA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32" y="1108828"/>
            <a:ext cx="6926065" cy="352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A8CA7-D984-2DF2-06E8-144BDCE8137D}"/>
              </a:ext>
            </a:extLst>
          </p:cNvPr>
          <p:cNvSpPr txBox="1"/>
          <p:nvPr/>
        </p:nvSpPr>
        <p:spPr>
          <a:xfrm>
            <a:off x="1553483" y="6340604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Eckroth, J. (2018).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83E53-F7A5-07CE-0AD2-5AD662B12EBE}"/>
              </a:ext>
            </a:extLst>
          </p:cNvPr>
          <p:cNvSpPr txBox="1"/>
          <p:nvPr/>
        </p:nvSpPr>
        <p:spPr>
          <a:xfrm>
            <a:off x="4702629" y="5977620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Géron, A. (2022)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8E516-A739-839E-5B3A-06162E880BE1}"/>
              </a:ext>
            </a:extLst>
          </p:cNvPr>
          <p:cNvSpPr txBox="1"/>
          <p:nvPr/>
        </p:nvSpPr>
        <p:spPr>
          <a:xfrm>
            <a:off x="4702629" y="6323026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and </a:t>
            </a:r>
            <a:r>
              <a:rPr lang="en-US" dirty="0" err="1"/>
              <a:t>LightGBM</a:t>
            </a:r>
            <a:r>
              <a:rPr lang="en-US" dirty="0"/>
              <a:t> contributors. (n.d.)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E8EAB1-9569-0F19-5B2E-07BDC85B65E1}"/>
              </a:ext>
            </a:extLst>
          </p:cNvPr>
          <p:cNvSpPr txBox="1"/>
          <p:nvPr/>
        </p:nvSpPr>
        <p:spPr>
          <a:xfrm>
            <a:off x="7268483" y="5964924"/>
            <a:ext cx="611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Moocarme</a:t>
            </a:r>
            <a:r>
              <a:rPr lang="en-US" dirty="0"/>
              <a:t>, M., So, A. V., &amp; Maddalone, A. (2021)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38B6C-412F-FF8C-1597-D6E816BA249C}"/>
              </a:ext>
            </a:extLst>
          </p:cNvPr>
          <p:cNvSpPr txBox="1"/>
          <p:nvPr/>
        </p:nvSpPr>
        <p:spPr>
          <a:xfrm>
            <a:off x="1553483" y="5983968"/>
            <a:ext cx="3366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Wikipedia contributors (n.d.)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CCAD2-FEE7-30A9-C6A6-08EEA657431D}"/>
              </a:ext>
            </a:extLst>
          </p:cNvPr>
          <p:cNvSpPr/>
          <p:nvPr/>
        </p:nvSpPr>
        <p:spPr>
          <a:xfrm>
            <a:off x="298420" y="5834743"/>
            <a:ext cx="1255063" cy="777424"/>
          </a:xfrm>
          <a:prstGeom prst="rect">
            <a:avLst/>
          </a:prstGeom>
          <a:solidFill>
            <a:srgbClr val="01A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10393-D90A-6CAD-E60F-1AE9CFC79D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40FF3B-8FF0-C686-FE63-F1D1C9907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D3DF3-7B89-82C6-F92F-8CA8627C17A2}"/>
              </a:ext>
            </a:extLst>
          </p:cNvPr>
          <p:cNvSpPr txBox="1"/>
          <p:nvPr/>
        </p:nvSpPr>
        <p:spPr>
          <a:xfrm>
            <a:off x="903514" y="2329543"/>
            <a:ext cx="4702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AUC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Precision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F1 Score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401A5A-B2A7-63A1-7B3A-0506667D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66" y="3429000"/>
            <a:ext cx="3207502" cy="3107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2E8EF-0E86-2494-D631-F2FB62444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81" y="64806"/>
            <a:ext cx="4152672" cy="32777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05A59F-F58E-27FE-12FD-ABB2349DD0C4}"/>
              </a:ext>
            </a:extLst>
          </p:cNvPr>
          <p:cNvSpPr/>
          <p:nvPr/>
        </p:nvSpPr>
        <p:spPr>
          <a:xfrm>
            <a:off x="298420" y="5834743"/>
            <a:ext cx="1255063" cy="777424"/>
          </a:xfrm>
          <a:prstGeom prst="rect">
            <a:avLst/>
          </a:prstGeom>
          <a:solidFill>
            <a:srgbClr val="01AA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F9DCD0-9A4D-9D43-832E-C613F3E0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836" y="1575245"/>
            <a:ext cx="8420830" cy="4656223"/>
          </a:xfrm>
          <a:prstGeom prst="rect">
            <a:avLst/>
          </a:prstGeom>
        </p:spPr>
      </p:pic>
      <p:sp>
        <p:nvSpPr>
          <p:cNvPr id="181" name="Google Shape;181;p34"/>
          <p:cNvSpPr txBox="1">
            <a:spLocks noGrp="1"/>
          </p:cNvSpPr>
          <p:nvPr>
            <p:ph type="ctrTitle"/>
          </p:nvPr>
        </p:nvSpPr>
        <p:spPr>
          <a:xfrm>
            <a:off x="251420" y="468339"/>
            <a:ext cx="69984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Methodology Visualization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ACDA45-33C8-71D2-996B-9285A1E6434B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>
            <a:off x="196991" y="642511"/>
            <a:ext cx="69984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Preprocessing and Resampling</a:t>
            </a:r>
            <a:endParaRPr dirty="0"/>
          </a:p>
        </p:txBody>
      </p:sp>
      <p:pic>
        <p:nvPicPr>
          <p:cNvPr id="2" name="Picture 1" descr="A comparison of a comparison of a smote and a smote&#10;&#10;AI-generated content may be incorrect.">
            <a:extLst>
              <a:ext uri="{FF2B5EF4-FFF2-40B4-BE49-F238E27FC236}">
                <a16:creationId xmlns:a16="http://schemas.microsoft.com/office/drawing/2014/main" id="{43E7C744-5D11-9DC6-D3D3-0838FDDCDC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405" y="406090"/>
            <a:ext cx="3951605" cy="2885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FA5D25-7068-42F1-0637-D13517686820}"/>
              </a:ext>
            </a:extLst>
          </p:cNvPr>
          <p:cNvSpPr txBox="1"/>
          <p:nvPr/>
        </p:nvSpPr>
        <p:spPr>
          <a:xfrm>
            <a:off x="965815" y="2605845"/>
            <a:ext cx="54567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Filtered to &lt;=$3500 loan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Target variable recategorized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Annual income capped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values removed or replaced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One-hot encoding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Resampling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SMOTE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KMeans</a:t>
            </a:r>
            <a:r>
              <a:rPr lang="en-US" sz="2400" dirty="0"/>
              <a:t> SMOTE</a:t>
            </a:r>
          </a:p>
        </p:txBody>
      </p:sp>
      <p:pic>
        <p:nvPicPr>
          <p:cNvPr id="4" name="Picture 3" descr="A comparison of a comparison of a number of data&#10;&#10;AI-generated content may be incorrect.">
            <a:extLst>
              <a:ext uri="{FF2B5EF4-FFF2-40B4-BE49-F238E27FC236}">
                <a16:creationId xmlns:a16="http://schemas.microsoft.com/office/drawing/2014/main" id="{C57B63E6-D5F3-F269-A207-60251C689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657" y="3696810"/>
            <a:ext cx="3721099" cy="2717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E45305-E5EA-0819-CC37-614BC9DB8F2F}"/>
              </a:ext>
            </a:extLst>
          </p:cNvPr>
          <p:cNvSpPr/>
          <p:nvPr/>
        </p:nvSpPr>
        <p:spPr>
          <a:xfrm>
            <a:off x="298420" y="5834743"/>
            <a:ext cx="1255063" cy="777424"/>
          </a:xfrm>
          <a:prstGeom prst="rect">
            <a:avLst/>
          </a:prstGeom>
          <a:solidFill>
            <a:srgbClr val="01A3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>
          <a:extLst>
            <a:ext uri="{FF2B5EF4-FFF2-40B4-BE49-F238E27FC236}">
              <a16:creationId xmlns:a16="http://schemas.microsoft.com/office/drawing/2014/main" id="{03B86BCB-B26F-DBCA-FD2A-4664BD33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>
            <a:extLst>
              <a:ext uri="{FF2B5EF4-FFF2-40B4-BE49-F238E27FC236}">
                <a16:creationId xmlns:a16="http://schemas.microsoft.com/office/drawing/2014/main" id="{610B82DD-D731-908D-21B6-7C4840DE9B2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Methodology Visualization</a:t>
            </a:r>
            <a:endParaRPr dirty="0"/>
          </a:p>
        </p:txBody>
      </p:sp>
      <p:sp>
        <p:nvSpPr>
          <p:cNvPr id="180" name="Google Shape;180;p34">
            <a:extLst>
              <a:ext uri="{FF2B5EF4-FFF2-40B4-BE49-F238E27FC236}">
                <a16:creationId xmlns:a16="http://schemas.microsoft.com/office/drawing/2014/main" id="{9CB42440-8F94-0475-685A-CA2EC14066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" name="Picture 1" descr="A diagram of a model&#10;&#10;AI-generated content may be incorrect.">
            <a:extLst>
              <a:ext uri="{FF2B5EF4-FFF2-40B4-BE49-F238E27FC236}">
                <a16:creationId xmlns:a16="http://schemas.microsoft.com/office/drawing/2014/main" id="{EEDA857E-FB5C-2567-6E1E-B07BF12C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513" y="670265"/>
            <a:ext cx="7278778" cy="5517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93ABCD-45E5-B544-8395-95A536041815}"/>
              </a:ext>
            </a:extLst>
          </p:cNvPr>
          <p:cNvSpPr/>
          <p:nvPr/>
        </p:nvSpPr>
        <p:spPr>
          <a:xfrm>
            <a:off x="298420" y="5142596"/>
            <a:ext cx="2264229" cy="1469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4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</TotalTime>
  <Words>800</Words>
  <Application>Microsoft Office PowerPoint</Application>
  <PresentationFormat>Custom</PresentationFormat>
  <Paragraphs>165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Times New Roman</vt:lpstr>
      <vt:lpstr>Calibri</vt:lpstr>
      <vt:lpstr>Arial</vt:lpstr>
      <vt:lpstr>Aptos Display</vt:lpstr>
      <vt:lpstr>Aptos Narrow</vt:lpstr>
      <vt:lpstr>Aptos</vt:lpstr>
      <vt:lpstr>Office Theme</vt:lpstr>
      <vt:lpstr>Default Classification of Buy Now, Pay Later Clients</vt:lpstr>
      <vt:lpstr>BNPL is an emerging debt service</vt:lpstr>
      <vt:lpstr>Over 389,000 active BNPL monthly users in Canada</vt:lpstr>
      <vt:lpstr>Will credit card default prediction models translate to BNPL default prediction?</vt:lpstr>
      <vt:lpstr>5 Models:</vt:lpstr>
      <vt:lpstr>Evaluation Metrics</vt:lpstr>
      <vt:lpstr>Methodology Visualization</vt:lpstr>
      <vt:lpstr>Preprocessing and Resampling</vt:lpstr>
      <vt:lpstr>Methodology Visualization</vt:lpstr>
      <vt:lpstr>Model Results</vt:lpstr>
      <vt:lpstr>Evaluation Metrics Across Models and Sampling Methods</vt:lpstr>
      <vt:lpstr>Logistic Regression:</vt:lpstr>
      <vt:lpstr>Logistic Regression Confusion Matrix</vt:lpstr>
      <vt:lpstr>Random Forest Confusion Matrix</vt:lpstr>
      <vt:lpstr>Support Vector Machine Confusion Matrix</vt:lpstr>
      <vt:lpstr>Light GBM  Confusion Matrix</vt:lpstr>
      <vt:lpstr>Neural Network Confusion Matrix</vt:lpstr>
      <vt:lpstr>PowerPoint Presentation</vt:lpstr>
      <vt:lpstr>Logistic Regression AUC Curve</vt:lpstr>
      <vt:lpstr>Random Forest  AUC Curve</vt:lpstr>
      <vt:lpstr>Support Vector Machine AUC Curve</vt:lpstr>
      <vt:lpstr>LightGBM AUC Curve</vt:lpstr>
      <vt:lpstr>Neural Network AUC Curve</vt:lpstr>
      <vt:lpstr>Comparison to Past Research</vt:lpstr>
      <vt:lpstr>Model Evaluation Summary</vt:lpstr>
      <vt:lpstr>PowerPoint Presentation</vt:lpstr>
      <vt:lpstr>Thank you.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Liz Esnard</dc:creator>
  <cp:lastModifiedBy>Liz Esnard</cp:lastModifiedBy>
  <cp:revision>11</cp:revision>
  <dcterms:modified xsi:type="dcterms:W3CDTF">2025-10-04T16:18:40Z</dcterms:modified>
</cp:coreProperties>
</file>