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44"/>
  </p:notesMasterIdLst>
  <p:sldIdLst>
    <p:sldId id="256" r:id="rId2"/>
    <p:sldId id="257" r:id="rId3"/>
    <p:sldId id="322" r:id="rId4"/>
    <p:sldId id="340" r:id="rId5"/>
    <p:sldId id="318" r:id="rId6"/>
    <p:sldId id="319" r:id="rId7"/>
    <p:sldId id="325" r:id="rId8"/>
    <p:sldId id="264" r:id="rId9"/>
    <p:sldId id="323" r:id="rId10"/>
    <p:sldId id="266" r:id="rId11"/>
    <p:sldId id="281" r:id="rId12"/>
    <p:sldId id="282" r:id="rId13"/>
    <p:sldId id="283" r:id="rId14"/>
    <p:sldId id="284" r:id="rId15"/>
    <p:sldId id="285" r:id="rId16"/>
    <p:sldId id="286" r:id="rId17"/>
    <p:sldId id="287" r:id="rId18"/>
    <p:sldId id="289" r:id="rId19"/>
    <p:sldId id="302" r:id="rId20"/>
    <p:sldId id="303" r:id="rId21"/>
    <p:sldId id="304" r:id="rId22"/>
    <p:sldId id="305" r:id="rId23"/>
    <p:sldId id="288" r:id="rId24"/>
    <p:sldId id="290" r:id="rId25"/>
    <p:sldId id="291" r:id="rId26"/>
    <p:sldId id="338" r:id="rId27"/>
    <p:sldId id="307" r:id="rId28"/>
    <p:sldId id="309" r:id="rId29"/>
    <p:sldId id="310" r:id="rId30"/>
    <p:sldId id="315" r:id="rId31"/>
    <p:sldId id="313" r:id="rId32"/>
    <p:sldId id="293" r:id="rId33"/>
    <p:sldId id="324" r:id="rId34"/>
    <p:sldId id="294" r:id="rId35"/>
    <p:sldId id="335" r:id="rId36"/>
    <p:sldId id="337" r:id="rId37"/>
    <p:sldId id="298" r:id="rId38"/>
    <p:sldId id="299" r:id="rId39"/>
    <p:sldId id="339" r:id="rId40"/>
    <p:sldId id="332" r:id="rId41"/>
    <p:sldId id="333" r:id="rId42"/>
    <p:sldId id="33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79" d="100"/>
          <a:sy n="79"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D6A67-37CD-4F28-AB48-461801BE5377}"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33198-B95F-4957-8BA3-46A7488819B9}" type="slidenum">
              <a:rPr lang="en-US" smtClean="0"/>
              <a:t>‹#›</a:t>
            </a:fld>
            <a:endParaRPr lang="en-US"/>
          </a:p>
        </p:txBody>
      </p:sp>
    </p:spTree>
    <p:extLst>
      <p:ext uri="{BB962C8B-B14F-4D97-AF65-F5344CB8AC3E}">
        <p14:creationId xmlns:p14="http://schemas.microsoft.com/office/powerpoint/2010/main" val="311389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AAA69EB6-5EC7-4382-874A-6AE20D20B60F}" type="datetime1">
              <a:rPr lang="en-US" smtClean="0"/>
              <a:t>5/18/2023</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27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9196CE10-E7C3-4661-A242-E32E5348237B}" type="datetime1">
              <a:rPr lang="en-US" smtClean="0"/>
              <a:t>5/18/2023</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96333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C2038E8-8F69-4EFC-BB60-2C56CC55F7CE}" type="datetime1">
              <a:rPr lang="en-US" smtClean="0"/>
              <a:t>5/18/2023</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5229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85911149-3917-44E9-A4C9-5C5755529970}" type="datetime1">
              <a:rPr lang="en-US" smtClean="0"/>
              <a:t>5/18/2023</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lvl1pPr>
              <a:defRPr sz="1600"/>
            </a:lvl1pPr>
          </a:lstStyle>
          <a:p>
            <a:fld id="{19590046-DA73-4BBF-84B5-C08E6F75191A}" type="slidenum">
              <a:rPr lang="en-US" smtClean="0"/>
              <a:pPr/>
              <a:t>‹#›</a:t>
            </a:fld>
            <a:endParaRPr lang="en-US" dirty="0"/>
          </a:p>
        </p:txBody>
      </p:sp>
    </p:spTree>
    <p:extLst>
      <p:ext uri="{BB962C8B-B14F-4D97-AF65-F5344CB8AC3E}">
        <p14:creationId xmlns:p14="http://schemas.microsoft.com/office/powerpoint/2010/main" val="288794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8B975E0E-CC10-47FC-B917-A3CE826ACE0F}" type="datetime1">
              <a:rPr lang="en-US" smtClean="0"/>
              <a:t>5/18/2023</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47392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89A0AD54-93B2-4601-9811-CA7D78FBA5DC}" type="datetime1">
              <a:rPr lang="en-US" smtClean="0"/>
              <a:t>5/18/2023</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136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39539EA8-9EF0-439D-88D9-58F71A23EC27}" type="datetime1">
              <a:rPr lang="en-US" smtClean="0"/>
              <a:t>5/18/2023</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5445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C287FE-8CC1-462C-B8EA-6952425A4FD7}" type="datetime1">
              <a:rPr lang="en-US" smtClean="0"/>
              <a:t>5/18/2023</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91060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F197C92C-3F17-4753-80ED-554AED8F59AD}" type="datetime1">
              <a:rPr lang="en-US" smtClean="0"/>
              <a:t>5/18/2023</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69917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D1D883A2-7F8D-4BB3-8B03-967B4556205D}" type="datetime1">
              <a:rPr lang="en-US" smtClean="0"/>
              <a:t>5/18/2023</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865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71B54F52-900B-4E6C-9184-94A4549429EB}" type="datetime1">
              <a:rPr lang="en-US" smtClean="0"/>
              <a:t>5/18/2023</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574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0BE27B89-963A-49E4-8CBF-A46648A1FA1F}" type="datetime1">
              <a:rPr lang="en-US" smtClean="0"/>
              <a:t>5/18/2023</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75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elizabethwood@utexa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3E232-D114-C857-BC15-3096B60385CE}"/>
              </a:ext>
            </a:extLst>
          </p:cNvPr>
          <p:cNvSpPr>
            <a:spLocks noGrp="1"/>
          </p:cNvSpPr>
          <p:nvPr>
            <p:ph type="ctrTitle"/>
          </p:nvPr>
        </p:nvSpPr>
        <p:spPr>
          <a:xfrm>
            <a:off x="6759295" y="1066801"/>
            <a:ext cx="4612277" cy="2077328"/>
          </a:xfrm>
        </p:spPr>
        <p:txBody>
          <a:bodyPr>
            <a:normAutofit/>
          </a:bodyPr>
          <a:lstStyle/>
          <a:p>
            <a:pPr>
              <a:lnSpc>
                <a:spcPct val="100000"/>
              </a:lnSpc>
            </a:pPr>
            <a:r>
              <a:rPr lang="en-US" sz="2000" b="0" i="0">
                <a:effectLst/>
                <a:latin typeface="Arial" panose="020B0604020202020204" pitchFamily="34" charset="0"/>
              </a:rPr>
              <a:t>Status suffixes at the syntax-prosody interface: a corpus study of Chichicastenango K'iche'</a:t>
            </a:r>
            <a:endParaRPr lang="en-US" sz="2000"/>
          </a:p>
        </p:txBody>
      </p:sp>
      <p:sp>
        <p:nvSpPr>
          <p:cNvPr id="3" name="Subtitle 2">
            <a:extLst>
              <a:ext uri="{FF2B5EF4-FFF2-40B4-BE49-F238E27FC236}">
                <a16:creationId xmlns:a16="http://schemas.microsoft.com/office/drawing/2014/main" id="{F5D10B55-4E45-A948-31C7-207840176B86}"/>
              </a:ext>
            </a:extLst>
          </p:cNvPr>
          <p:cNvSpPr>
            <a:spLocks noGrp="1"/>
          </p:cNvSpPr>
          <p:nvPr>
            <p:ph type="subTitle" idx="1"/>
          </p:nvPr>
        </p:nvSpPr>
        <p:spPr>
          <a:xfrm>
            <a:off x="6944896" y="4876803"/>
            <a:ext cx="4241074" cy="1233323"/>
          </a:xfrm>
        </p:spPr>
        <p:txBody>
          <a:bodyPr anchor="t">
            <a:normAutofit/>
          </a:bodyPr>
          <a:lstStyle/>
          <a:p>
            <a:pPr>
              <a:lnSpc>
                <a:spcPct val="90000"/>
              </a:lnSpc>
            </a:pPr>
            <a:r>
              <a:rPr lang="es-ES" dirty="0"/>
              <a:t>Elizabeth Wood</a:t>
            </a:r>
            <a:endParaRPr lang="es-ES"/>
          </a:p>
          <a:p>
            <a:pPr>
              <a:lnSpc>
                <a:spcPct val="90000"/>
              </a:lnSpc>
            </a:pPr>
            <a:r>
              <a:rPr lang="es-ES" dirty="0">
                <a:hlinkClick r:id="rId2"/>
              </a:rPr>
              <a:t>elizabethwood@utexas.edu</a:t>
            </a:r>
            <a:endParaRPr lang="es-ES"/>
          </a:p>
          <a:p>
            <a:pPr>
              <a:lnSpc>
                <a:spcPct val="90000"/>
              </a:lnSpc>
            </a:pPr>
            <a:r>
              <a:rPr lang="es-ES" dirty="0"/>
              <a:t>CLS 59, 4/30/2023</a:t>
            </a:r>
            <a:endParaRPr lang="en-US"/>
          </a:p>
        </p:txBody>
      </p:sp>
      <p:pic>
        <p:nvPicPr>
          <p:cNvPr id="1026" name="Picture 2">
            <a:extLst>
              <a:ext uri="{FF2B5EF4-FFF2-40B4-BE49-F238E27FC236}">
                <a16:creationId xmlns:a16="http://schemas.microsoft.com/office/drawing/2014/main" id="{DF69B77F-4D57-9CC3-D1DE-6D25513D05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88" r="17664"/>
          <a:stretch/>
        </p:blipFill>
        <p:spPr bwMode="auto">
          <a:xfrm>
            <a:off x="20" y="10"/>
            <a:ext cx="5938847"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1036" name="Rectangle 1035">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037" name="Straight Connector 1036">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526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Goals</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normAutofit/>
          </a:bodyPr>
          <a:lstStyle/>
          <a:p>
            <a:pPr marL="342900" indent="-342900">
              <a:buFont typeface="Arial" panose="020B0604020202020204" pitchFamily="34" charset="0"/>
              <a:buChar char="•"/>
            </a:pPr>
            <a:r>
              <a:rPr lang="en-US" sz="2400" dirty="0"/>
              <a:t>Exploration of overall distribution of phrase-final and phrase-medial status suffixes in all environments present in the corpus, not restricted to contexts already identified as relevant</a:t>
            </a:r>
          </a:p>
          <a:p>
            <a:pPr marL="342900" indent="-342900">
              <a:buFont typeface="Arial" panose="020B0604020202020204" pitchFamily="34" charset="0"/>
              <a:buChar char="•"/>
            </a:pPr>
            <a:r>
              <a:rPr lang="en-US" sz="2400" dirty="0"/>
              <a:t>Test of whether clause position or IP position better predicts the alternation</a:t>
            </a:r>
          </a:p>
          <a:p>
            <a:pPr marL="342900" indent="-342900">
              <a:buFont typeface="Arial" panose="020B0604020202020204" pitchFamily="34" charset="0"/>
              <a:buChar char="•"/>
            </a:pPr>
            <a:r>
              <a:rPr lang="en-US" sz="2400" dirty="0"/>
              <a:t>(Effect of consonant clusters: stems ending in clusters do not alternate based on position)</a:t>
            </a:r>
          </a:p>
          <a:p>
            <a:endParaRPr lang="en-US" sz="2400" dirty="0"/>
          </a:p>
        </p:txBody>
      </p:sp>
      <p:sp>
        <p:nvSpPr>
          <p:cNvPr id="4" name="Slide Number Placeholder 3">
            <a:extLst>
              <a:ext uri="{FF2B5EF4-FFF2-40B4-BE49-F238E27FC236}">
                <a16:creationId xmlns:a16="http://schemas.microsoft.com/office/drawing/2014/main" id="{F58DC9D3-A930-4DAB-C8EF-6877E62EA8CB}"/>
              </a:ext>
            </a:extLst>
          </p:cNvPr>
          <p:cNvSpPr>
            <a:spLocks noGrp="1"/>
          </p:cNvSpPr>
          <p:nvPr>
            <p:ph type="sldNum" sz="quarter" idx="12"/>
          </p:nvPr>
        </p:nvSpPr>
        <p:spPr/>
        <p:txBody>
          <a:bodyPr/>
          <a:lstStyle/>
          <a:p>
            <a:fld id="{19590046-DA73-4BBF-84B5-C08E6F75191A}" type="slidenum">
              <a:rPr lang="en-US" smtClean="0"/>
              <a:t>10</a:t>
            </a:fld>
            <a:endParaRPr lang="en-US"/>
          </a:p>
        </p:txBody>
      </p:sp>
    </p:spTree>
    <p:extLst>
      <p:ext uri="{BB962C8B-B14F-4D97-AF65-F5344CB8AC3E}">
        <p14:creationId xmlns:p14="http://schemas.microsoft.com/office/powerpoint/2010/main" val="87650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18D7-C951-487C-83DB-24A71FE01039}"/>
              </a:ext>
            </a:extLst>
          </p:cNvPr>
          <p:cNvSpPr>
            <a:spLocks noGrp="1"/>
          </p:cNvSpPr>
          <p:nvPr>
            <p:ph type="title"/>
          </p:nvPr>
        </p:nvSpPr>
        <p:spPr>
          <a:xfrm>
            <a:off x="1028700" y="723900"/>
            <a:ext cx="5401283" cy="1288489"/>
          </a:xfrm>
        </p:spPr>
        <p:txBody>
          <a:bodyPr/>
          <a:lstStyle/>
          <a:p>
            <a:r>
              <a:rPr lang="en-US"/>
              <a:t>A corpus of Chichicastenango K’iche’</a:t>
            </a:r>
          </a:p>
        </p:txBody>
      </p:sp>
      <p:sp>
        <p:nvSpPr>
          <p:cNvPr id="3" name="Content Placeholder 2">
            <a:extLst>
              <a:ext uri="{FF2B5EF4-FFF2-40B4-BE49-F238E27FC236}">
                <a16:creationId xmlns:a16="http://schemas.microsoft.com/office/drawing/2014/main" id="{6A7FF5E6-B9EE-494E-BFE3-EC6CECE8379A}"/>
              </a:ext>
            </a:extLst>
          </p:cNvPr>
          <p:cNvSpPr>
            <a:spLocks noGrp="1"/>
          </p:cNvSpPr>
          <p:nvPr>
            <p:ph idx="1"/>
          </p:nvPr>
        </p:nvSpPr>
        <p:spPr>
          <a:xfrm>
            <a:off x="838200" y="2175822"/>
            <a:ext cx="4577179" cy="4351338"/>
          </a:xfrm>
        </p:spPr>
        <p:txBody>
          <a:bodyPr>
            <a:normAutofit fontScale="92500" lnSpcReduction="10000"/>
          </a:bodyPr>
          <a:lstStyle/>
          <a:p>
            <a:pPr marL="342900" indent="-342900">
              <a:buFont typeface="Arial" panose="020B0604020202020204" pitchFamily="34" charset="0"/>
              <a:buChar char="•"/>
            </a:pPr>
            <a:r>
              <a:rPr lang="en-US" dirty="0"/>
              <a:t>Spontaneous narrations (stories, history, recipes, discussion of local traditions)</a:t>
            </a:r>
          </a:p>
          <a:p>
            <a:pPr marL="342900" indent="-342900">
              <a:buFont typeface="Arial" panose="020B0604020202020204" pitchFamily="34" charset="0"/>
              <a:buChar char="•"/>
            </a:pPr>
            <a:r>
              <a:rPr lang="en-US" dirty="0"/>
              <a:t>Speakers of variety of ages, genders, and locations within Chichicastenango</a:t>
            </a:r>
          </a:p>
          <a:p>
            <a:pPr marL="342900" indent="-342900">
              <a:buFont typeface="Arial" panose="020B0604020202020204" pitchFamily="34" charset="0"/>
              <a:buChar char="•"/>
            </a:pPr>
            <a:r>
              <a:rPr lang="en-US" dirty="0"/>
              <a:t>Recorded 2018-2019</a:t>
            </a:r>
          </a:p>
          <a:p>
            <a:pPr marL="342900" indent="-342900">
              <a:buFont typeface="Arial" panose="020B0604020202020204" pitchFamily="34" charset="0"/>
              <a:buChar char="•"/>
            </a:pPr>
            <a:r>
              <a:rPr lang="en-US" dirty="0"/>
              <a:t>2 h 40 min total time</a:t>
            </a:r>
          </a:p>
          <a:p>
            <a:pPr marL="342900" indent="-342900">
              <a:buFont typeface="Arial" panose="020B0604020202020204" pitchFamily="34" charset="0"/>
              <a:buChar char="•"/>
            </a:pPr>
            <a:r>
              <a:rPr lang="en-US" dirty="0"/>
              <a:t>Transcribed in orthography with English and Spanish translations</a:t>
            </a:r>
          </a:p>
          <a:p>
            <a:pPr marL="342900" indent="-342900">
              <a:buFont typeface="Arial" panose="020B0604020202020204" pitchFamily="34" charset="0"/>
              <a:buChar char="•"/>
            </a:pPr>
            <a:r>
              <a:rPr lang="en-US" dirty="0"/>
              <a:t>If speaker gave permission, archived (audio and transcription) in AILLA (The K’iche’ collection of Elizabeth Wood, ailla.utexas.org)</a:t>
            </a:r>
            <a:endParaRPr lang="es-ES" dirty="0"/>
          </a:p>
        </p:txBody>
      </p:sp>
      <p:pic>
        <p:nvPicPr>
          <p:cNvPr id="5" name="Picture 4" descr="A picture containing text, person, computer, indoor&#10;&#10;Description automatically generated">
            <a:extLst>
              <a:ext uri="{FF2B5EF4-FFF2-40B4-BE49-F238E27FC236}">
                <a16:creationId xmlns:a16="http://schemas.microsoft.com/office/drawing/2014/main" id="{BEBE83C1-B079-41A6-A1B1-854556010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196" y="9616"/>
            <a:ext cx="5136288" cy="6848384"/>
          </a:xfrm>
          <a:prstGeom prst="rect">
            <a:avLst/>
          </a:prstGeom>
        </p:spPr>
      </p:pic>
      <p:sp>
        <p:nvSpPr>
          <p:cNvPr id="4" name="Slide Number Placeholder 3">
            <a:extLst>
              <a:ext uri="{FF2B5EF4-FFF2-40B4-BE49-F238E27FC236}">
                <a16:creationId xmlns:a16="http://schemas.microsoft.com/office/drawing/2014/main" id="{EF09B2D8-FDD5-1C62-FD62-2D34D0D68455}"/>
              </a:ext>
            </a:extLst>
          </p:cNvPr>
          <p:cNvSpPr>
            <a:spLocks noGrp="1"/>
          </p:cNvSpPr>
          <p:nvPr>
            <p:ph type="sldNum" sz="quarter" idx="12"/>
          </p:nvPr>
        </p:nvSpPr>
        <p:spPr/>
        <p:txBody>
          <a:bodyPr/>
          <a:lstStyle/>
          <a:p>
            <a:fld id="{19590046-DA73-4BBF-84B5-C08E6F75191A}" type="slidenum">
              <a:rPr lang="en-US" smtClean="0"/>
              <a:t>11</a:t>
            </a:fld>
            <a:endParaRPr lang="en-US"/>
          </a:p>
        </p:txBody>
      </p:sp>
    </p:spTree>
    <p:extLst>
      <p:ext uri="{BB962C8B-B14F-4D97-AF65-F5344CB8AC3E}">
        <p14:creationId xmlns:p14="http://schemas.microsoft.com/office/powerpoint/2010/main" val="172863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Verbs in the corpus</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lstStyle/>
          <a:p>
            <a:pPr marL="342900" indent="-342900">
              <a:buFont typeface="Arial" panose="020B0604020202020204" pitchFamily="34" charset="0"/>
              <a:buChar char="•"/>
            </a:pPr>
            <a:r>
              <a:rPr lang="en-US" dirty="0"/>
              <a:t>Included all verbs with status suffixes that vary in form in medial and final contexts:</a:t>
            </a:r>
          </a:p>
          <a:p>
            <a:pPr marL="342900" indent="-342900">
              <a:buFont typeface="Arial" panose="020B0604020202020204" pitchFamily="34" charset="0"/>
              <a:buChar char="•"/>
            </a:pPr>
            <a:r>
              <a:rPr lang="en-US" dirty="0"/>
              <a:t>Excluded if restart/hesitation/unfinished</a:t>
            </a:r>
          </a:p>
          <a:p>
            <a:pPr marL="342900" indent="-342900">
              <a:buFont typeface="Arial" panose="020B0604020202020204" pitchFamily="34" charset="0"/>
              <a:buChar char="•"/>
            </a:pPr>
            <a:r>
              <a:rPr lang="en-US" dirty="0"/>
              <a:t>Also for the data discussed here, excluded all verbs ending in consonant clusters</a:t>
            </a:r>
          </a:p>
          <a:p>
            <a:pPr marL="342900" indent="-342900">
              <a:buFont typeface="Arial" panose="020B0604020202020204" pitchFamily="34" charset="0"/>
              <a:buChar char="•"/>
            </a:pPr>
            <a:r>
              <a:rPr lang="en-US" dirty="0"/>
              <a:t>Total of 2630 tokens </a:t>
            </a:r>
          </a:p>
          <a:p>
            <a:endParaRPr lang="en-US" dirty="0"/>
          </a:p>
        </p:txBody>
      </p:sp>
      <p:sp>
        <p:nvSpPr>
          <p:cNvPr id="4" name="Slide Number Placeholder 3">
            <a:extLst>
              <a:ext uri="{FF2B5EF4-FFF2-40B4-BE49-F238E27FC236}">
                <a16:creationId xmlns:a16="http://schemas.microsoft.com/office/drawing/2014/main" id="{401184C1-CB06-73D8-D730-F98BB9213B7E}"/>
              </a:ext>
            </a:extLst>
          </p:cNvPr>
          <p:cNvSpPr>
            <a:spLocks noGrp="1"/>
          </p:cNvSpPr>
          <p:nvPr>
            <p:ph type="sldNum" sz="quarter" idx="12"/>
          </p:nvPr>
        </p:nvSpPr>
        <p:spPr/>
        <p:txBody>
          <a:bodyPr/>
          <a:lstStyle/>
          <a:p>
            <a:fld id="{19590046-DA73-4BBF-84B5-C08E6F75191A}" type="slidenum">
              <a:rPr lang="en-US" smtClean="0"/>
              <a:t>12</a:t>
            </a:fld>
            <a:endParaRPr lang="en-US"/>
          </a:p>
        </p:txBody>
      </p:sp>
    </p:spTree>
    <p:extLst>
      <p:ext uri="{BB962C8B-B14F-4D97-AF65-F5344CB8AC3E}">
        <p14:creationId xmlns:p14="http://schemas.microsoft.com/office/powerpoint/2010/main" val="99663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Categorization</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lstStyle/>
          <a:p>
            <a:pPr marL="342900" indent="-342900">
              <a:buFont typeface="Arial" panose="020B0604020202020204" pitchFamily="34" charset="0"/>
              <a:buChar char="•"/>
            </a:pPr>
            <a:r>
              <a:rPr lang="en-US" dirty="0"/>
              <a:t>Type of status suffix:</a:t>
            </a:r>
          </a:p>
          <a:p>
            <a:pPr marL="617220" lvl="1" indent="-342900"/>
            <a:r>
              <a:rPr lang="en-US" dirty="0"/>
              <a:t>phrase-final: -</a:t>
            </a:r>
            <a:r>
              <a:rPr lang="en-US" dirty="0" err="1"/>
              <a:t>ɪk</a:t>
            </a:r>
            <a:r>
              <a:rPr lang="en-US" dirty="0"/>
              <a:t>, -</a:t>
            </a:r>
            <a:r>
              <a:rPr lang="en-US" dirty="0" err="1"/>
              <a:t>ɔq</a:t>
            </a:r>
            <a:r>
              <a:rPr lang="en-US" dirty="0"/>
              <a:t>, -ɔ/ʊ -</a:t>
            </a:r>
            <a:r>
              <a:rPr lang="en-US" dirty="0" err="1"/>
              <a:t>aʔ</a:t>
            </a:r>
            <a:r>
              <a:rPr lang="en-US" dirty="0"/>
              <a:t>/</a:t>
            </a:r>
            <a:r>
              <a:rPr lang="en-US" dirty="0" err="1"/>
              <a:t>oʔ</a:t>
            </a:r>
            <a:r>
              <a:rPr lang="en-US" dirty="0"/>
              <a:t>/</a:t>
            </a:r>
            <a:r>
              <a:rPr lang="en-US" dirty="0" err="1"/>
              <a:t>uʔ</a:t>
            </a:r>
            <a:endParaRPr lang="en-US" dirty="0"/>
          </a:p>
          <a:p>
            <a:pPr marL="617220" lvl="1" indent="-342900"/>
            <a:r>
              <a:rPr lang="en-US" dirty="0"/>
              <a:t>phrase-medial: </a:t>
            </a:r>
            <a:r>
              <a:rPr lang="en-US" b="1" i="0" dirty="0">
                <a:solidFill>
                  <a:srgbClr val="000000"/>
                </a:solidFill>
                <a:effectLst/>
                <a:latin typeface="Charis SIL" panose="02000500060000020004" pitchFamily="2" charset="0"/>
              </a:rPr>
              <a:t>∅</a:t>
            </a:r>
            <a:r>
              <a:rPr lang="en-US" dirty="0"/>
              <a:t>, -a/o/u</a:t>
            </a:r>
          </a:p>
          <a:p>
            <a:endParaRPr lang="en-US" dirty="0"/>
          </a:p>
          <a:p>
            <a:endParaRPr lang="en-US" dirty="0"/>
          </a:p>
        </p:txBody>
      </p:sp>
      <p:sp>
        <p:nvSpPr>
          <p:cNvPr id="4" name="Slide Number Placeholder 3">
            <a:extLst>
              <a:ext uri="{FF2B5EF4-FFF2-40B4-BE49-F238E27FC236}">
                <a16:creationId xmlns:a16="http://schemas.microsoft.com/office/drawing/2014/main" id="{2F5436E2-D014-CD59-4330-051503DD000A}"/>
              </a:ext>
            </a:extLst>
          </p:cNvPr>
          <p:cNvSpPr>
            <a:spLocks noGrp="1"/>
          </p:cNvSpPr>
          <p:nvPr>
            <p:ph type="sldNum" sz="quarter" idx="12"/>
          </p:nvPr>
        </p:nvSpPr>
        <p:spPr/>
        <p:txBody>
          <a:bodyPr/>
          <a:lstStyle/>
          <a:p>
            <a:fld id="{19590046-DA73-4BBF-84B5-C08E6F75191A}" type="slidenum">
              <a:rPr lang="en-US" smtClean="0"/>
              <a:t>13</a:t>
            </a:fld>
            <a:endParaRPr lang="en-US"/>
          </a:p>
        </p:txBody>
      </p:sp>
    </p:spTree>
    <p:extLst>
      <p:ext uri="{BB962C8B-B14F-4D97-AF65-F5344CB8AC3E}">
        <p14:creationId xmlns:p14="http://schemas.microsoft.com/office/powerpoint/2010/main" val="510794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ar-JO"/>
              <a:t>Categorization: syntactic position</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normAutofit/>
          </a:bodyPr>
          <a:lstStyle/>
          <a:p>
            <a:pPr marL="342900" indent="-342900">
              <a:buFont typeface="Arial" panose="020B0604020202020204" pitchFamily="34" charset="0"/>
              <a:buChar char="•"/>
            </a:pPr>
            <a:r>
              <a:rPr lang="en-US" dirty="0"/>
              <a:t>Syntactic position: clause-final or clause-medial</a:t>
            </a:r>
          </a:p>
          <a:p>
            <a:pPr marL="617220" lvl="1" indent="-342900"/>
            <a:r>
              <a:rPr lang="es-ES" dirty="0" err="1"/>
              <a:t>Clause</a:t>
            </a:r>
            <a:r>
              <a:rPr lang="es-ES" dirty="0"/>
              <a:t>: finite </a:t>
            </a:r>
            <a:r>
              <a:rPr lang="es-ES" dirty="0" err="1"/>
              <a:t>verb</a:t>
            </a:r>
            <a:r>
              <a:rPr lang="es-ES" dirty="0"/>
              <a:t>/non-verbal </a:t>
            </a:r>
            <a:r>
              <a:rPr lang="es-ES" dirty="0" err="1"/>
              <a:t>predicate</a:t>
            </a:r>
            <a:r>
              <a:rPr lang="es-ES" dirty="0"/>
              <a:t> + </a:t>
            </a:r>
            <a:r>
              <a:rPr lang="es-ES" dirty="0" err="1"/>
              <a:t>all</a:t>
            </a:r>
            <a:r>
              <a:rPr lang="es-ES" dirty="0"/>
              <a:t> </a:t>
            </a:r>
            <a:r>
              <a:rPr lang="es-ES" dirty="0" err="1"/>
              <a:t>dependent</a:t>
            </a:r>
            <a:r>
              <a:rPr lang="es-ES" dirty="0"/>
              <a:t> </a:t>
            </a:r>
            <a:r>
              <a:rPr lang="es-ES" dirty="0" err="1"/>
              <a:t>arguments</a:t>
            </a:r>
            <a:r>
              <a:rPr lang="es-ES" dirty="0"/>
              <a:t> and </a:t>
            </a:r>
            <a:r>
              <a:rPr lang="es-ES" dirty="0" err="1"/>
              <a:t>modifiers</a:t>
            </a:r>
            <a:endParaRPr lang="en-US" dirty="0"/>
          </a:p>
          <a:p>
            <a:pPr marL="617220" lvl="1" indent="-342900"/>
            <a:r>
              <a:rPr lang="en-US" dirty="0"/>
              <a:t>Clause-final: last element of clause and/or precedes a new clause</a:t>
            </a:r>
          </a:p>
          <a:p>
            <a:pPr marL="617220" lvl="1" indent="-342900"/>
            <a:r>
              <a:rPr lang="en-US" dirty="0"/>
              <a:t>Clause-medial: all other verbs</a:t>
            </a:r>
          </a:p>
          <a:p>
            <a:pPr marL="342900" indent="-342900">
              <a:buFont typeface="Arial" panose="020B0604020202020204" pitchFamily="34" charset="0"/>
              <a:buChar char="•"/>
            </a:pPr>
            <a:r>
              <a:rPr lang="en-US" dirty="0"/>
              <a:t>Some questionable (but very infrequent) cases: ideophones, quotatives, vocatives, relational nouns</a:t>
            </a:r>
          </a:p>
          <a:p>
            <a:endParaRPr lang="en-US" dirty="0"/>
          </a:p>
        </p:txBody>
      </p:sp>
      <p:sp>
        <p:nvSpPr>
          <p:cNvPr id="4" name="Slide Number Placeholder 3">
            <a:extLst>
              <a:ext uri="{FF2B5EF4-FFF2-40B4-BE49-F238E27FC236}">
                <a16:creationId xmlns:a16="http://schemas.microsoft.com/office/drawing/2014/main" id="{330219D1-17ED-14B6-E4A2-670031C45A02}"/>
              </a:ext>
            </a:extLst>
          </p:cNvPr>
          <p:cNvSpPr>
            <a:spLocks noGrp="1"/>
          </p:cNvSpPr>
          <p:nvPr>
            <p:ph type="sldNum" sz="quarter" idx="12"/>
          </p:nvPr>
        </p:nvSpPr>
        <p:spPr/>
        <p:txBody>
          <a:bodyPr/>
          <a:lstStyle/>
          <a:p>
            <a:fld id="{19590046-DA73-4BBF-84B5-C08E6F75191A}" type="slidenum">
              <a:rPr lang="en-US" smtClean="0"/>
              <a:t>14</a:t>
            </a:fld>
            <a:endParaRPr lang="en-US"/>
          </a:p>
        </p:txBody>
      </p:sp>
    </p:spTree>
    <p:extLst>
      <p:ext uri="{BB962C8B-B14F-4D97-AF65-F5344CB8AC3E}">
        <p14:creationId xmlns:p14="http://schemas.microsoft.com/office/powerpoint/2010/main" val="155547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Categorization: prosodic position</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lstStyle/>
          <a:p>
            <a:pPr marL="342900" indent="-342900">
              <a:buFont typeface="Arial" panose="020B0604020202020204" pitchFamily="34" charset="0"/>
              <a:buChar char="•"/>
            </a:pPr>
            <a:r>
              <a:rPr lang="en-US" dirty="0"/>
              <a:t>Identifying Intonational Phrases (IP) in naturalistic data not a trivial task</a:t>
            </a:r>
          </a:p>
          <a:p>
            <a:pPr marL="342900" indent="-342900">
              <a:buFont typeface="Arial" panose="020B0604020202020204" pitchFamily="34" charset="0"/>
              <a:buChar char="•"/>
            </a:pPr>
            <a:r>
              <a:rPr lang="en-US" dirty="0"/>
              <a:t>Many works on K’iche’ and related languages, including those on status suffixes, discuss IP-final boundary tones (Nielsen 2005; Henderson 2012; Velleman 2014; </a:t>
            </a:r>
            <a:r>
              <a:rPr lang="en-US" dirty="0" err="1"/>
              <a:t>Burdin</a:t>
            </a:r>
            <a:r>
              <a:rPr lang="en-US" dirty="0"/>
              <a:t> et al. 2015): high/rising pitch contours</a:t>
            </a:r>
          </a:p>
          <a:p>
            <a:pPr marL="342900" indent="-342900">
              <a:buFont typeface="Arial" panose="020B0604020202020204" pitchFamily="34" charset="0"/>
              <a:buChar char="•"/>
            </a:pPr>
            <a:r>
              <a:rPr lang="en-US" dirty="0"/>
              <a:t>Looking for boundary tones:</a:t>
            </a:r>
          </a:p>
          <a:p>
            <a:pPr marL="617220" lvl="1" indent="-342900"/>
            <a:r>
              <a:rPr lang="en-US" dirty="0"/>
              <a:t>Rise on final syllable of the verb that reached highest relative height in surrounding context</a:t>
            </a:r>
          </a:p>
          <a:p>
            <a:pPr marL="617220" lvl="1" indent="-342900"/>
            <a:r>
              <a:rPr lang="en-US" dirty="0"/>
              <a:t>These tended to occur at the ends of topicalized phrases and the ends of sentences/clauses</a:t>
            </a:r>
          </a:p>
          <a:p>
            <a:pPr marL="342900" indent="-342900">
              <a:buFont typeface="Arial" panose="020B0604020202020204" pitchFamily="34" charset="0"/>
              <a:buChar char="•"/>
            </a:pPr>
            <a:r>
              <a:rPr lang="en-US" dirty="0"/>
              <a:t>Marked in examples as accent mark ´</a:t>
            </a:r>
          </a:p>
          <a:p>
            <a:pPr marL="342900" indent="-3429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C3175C06-A8D5-9F7B-5AE7-E6D9C00A0281}"/>
              </a:ext>
            </a:extLst>
          </p:cNvPr>
          <p:cNvSpPr>
            <a:spLocks noGrp="1"/>
          </p:cNvSpPr>
          <p:nvPr>
            <p:ph type="sldNum" sz="quarter" idx="12"/>
          </p:nvPr>
        </p:nvSpPr>
        <p:spPr/>
        <p:txBody>
          <a:bodyPr/>
          <a:lstStyle/>
          <a:p>
            <a:fld id="{19590046-DA73-4BBF-84B5-C08E6F75191A}" type="slidenum">
              <a:rPr lang="en-US" smtClean="0"/>
              <a:t>15</a:t>
            </a:fld>
            <a:endParaRPr lang="en-US"/>
          </a:p>
        </p:txBody>
      </p:sp>
    </p:spTree>
    <p:extLst>
      <p:ext uri="{BB962C8B-B14F-4D97-AF65-F5344CB8AC3E}">
        <p14:creationId xmlns:p14="http://schemas.microsoft.com/office/powerpoint/2010/main" val="52335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A4DA12-A90E-B47F-2A46-3D894EB867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70"/>
          <a:stretch/>
        </p:blipFill>
        <p:spPr bwMode="auto">
          <a:xfrm>
            <a:off x="1371600" y="874077"/>
            <a:ext cx="9517993" cy="5280451"/>
          </a:xfrm>
          <a:prstGeom prst="rect">
            <a:avLst/>
          </a:prstGeom>
          <a:ln>
            <a:no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lstStyle/>
          <a:p>
            <a:endParaRPr lang="es-ES" dirty="0"/>
          </a:p>
          <a:p>
            <a:endParaRPr lang="en-US" dirty="0"/>
          </a:p>
        </p:txBody>
      </p:sp>
      <p:sp>
        <p:nvSpPr>
          <p:cNvPr id="4" name="Rectangle 3">
            <a:extLst>
              <a:ext uri="{FF2B5EF4-FFF2-40B4-BE49-F238E27FC236}">
                <a16:creationId xmlns:a16="http://schemas.microsoft.com/office/drawing/2014/main" id="{DC6D80F7-CFA8-9BB6-A00A-B6100DD0CD99}"/>
              </a:ext>
            </a:extLst>
          </p:cNvPr>
          <p:cNvSpPr/>
          <p:nvPr/>
        </p:nvSpPr>
        <p:spPr>
          <a:xfrm>
            <a:off x="2822230" y="950492"/>
            <a:ext cx="816320" cy="3884881"/>
          </a:xfrm>
          <a:prstGeom prst="rect">
            <a:avLst/>
          </a:prstGeom>
          <a:solidFill>
            <a:srgbClr val="ED7D31">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ectangle 4">
            <a:extLst>
              <a:ext uri="{FF2B5EF4-FFF2-40B4-BE49-F238E27FC236}">
                <a16:creationId xmlns:a16="http://schemas.microsoft.com/office/drawing/2014/main" id="{82E29DEE-82DB-5EA5-7684-3D3E92B2331B}"/>
              </a:ext>
            </a:extLst>
          </p:cNvPr>
          <p:cNvSpPr/>
          <p:nvPr/>
        </p:nvSpPr>
        <p:spPr>
          <a:xfrm>
            <a:off x="5257800" y="950492"/>
            <a:ext cx="624179" cy="3884881"/>
          </a:xfrm>
          <a:prstGeom prst="rect">
            <a:avLst/>
          </a:prstGeom>
          <a:solidFill>
            <a:srgbClr val="ED7D31">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ectangle 5">
            <a:extLst>
              <a:ext uri="{FF2B5EF4-FFF2-40B4-BE49-F238E27FC236}">
                <a16:creationId xmlns:a16="http://schemas.microsoft.com/office/drawing/2014/main" id="{1EF25249-739E-3C46-76F8-D886E37D2EE7}"/>
              </a:ext>
            </a:extLst>
          </p:cNvPr>
          <p:cNvSpPr/>
          <p:nvPr/>
        </p:nvSpPr>
        <p:spPr>
          <a:xfrm>
            <a:off x="7248525" y="950492"/>
            <a:ext cx="811569" cy="3884881"/>
          </a:xfrm>
          <a:prstGeom prst="rect">
            <a:avLst/>
          </a:prstGeom>
          <a:solidFill>
            <a:srgbClr val="ED7D31">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38F811B4-6AF2-AAED-D2A1-63D504C4F4DF}"/>
              </a:ext>
            </a:extLst>
          </p:cNvPr>
          <p:cNvSpPr/>
          <p:nvPr/>
        </p:nvSpPr>
        <p:spPr>
          <a:xfrm>
            <a:off x="9725025" y="960017"/>
            <a:ext cx="552450" cy="3884880"/>
          </a:xfrm>
          <a:prstGeom prst="rect">
            <a:avLst/>
          </a:prstGeom>
          <a:solidFill>
            <a:srgbClr val="ED7D31">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 name="Slide Number Placeholder 1">
            <a:extLst>
              <a:ext uri="{FF2B5EF4-FFF2-40B4-BE49-F238E27FC236}">
                <a16:creationId xmlns:a16="http://schemas.microsoft.com/office/drawing/2014/main" id="{4263F835-89BF-0B84-77FD-3A201AA37049}"/>
              </a:ext>
            </a:extLst>
          </p:cNvPr>
          <p:cNvSpPr>
            <a:spLocks noGrp="1"/>
          </p:cNvSpPr>
          <p:nvPr>
            <p:ph type="sldNum" sz="quarter" idx="12"/>
          </p:nvPr>
        </p:nvSpPr>
        <p:spPr/>
        <p:txBody>
          <a:bodyPr/>
          <a:lstStyle/>
          <a:p>
            <a:fld id="{19590046-DA73-4BBF-84B5-C08E6F75191A}" type="slidenum">
              <a:rPr lang="en-US" smtClean="0"/>
              <a:t>16</a:t>
            </a:fld>
            <a:endParaRPr lang="en-US"/>
          </a:p>
        </p:txBody>
      </p:sp>
    </p:spTree>
    <p:extLst>
      <p:ext uri="{BB962C8B-B14F-4D97-AF65-F5344CB8AC3E}">
        <p14:creationId xmlns:p14="http://schemas.microsoft.com/office/powerpoint/2010/main" val="132469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Results: clause position</a:t>
            </a:r>
          </a:p>
        </p:txBody>
      </p:sp>
      <p:graphicFrame>
        <p:nvGraphicFramePr>
          <p:cNvPr id="4" name="Content Placeholder 3">
            <a:extLst>
              <a:ext uri="{FF2B5EF4-FFF2-40B4-BE49-F238E27FC236}">
                <a16:creationId xmlns:a16="http://schemas.microsoft.com/office/drawing/2014/main" id="{553CBAC1-F0F3-05CE-7AD7-4D15CD202493}"/>
              </a:ext>
            </a:extLst>
          </p:cNvPr>
          <p:cNvGraphicFramePr>
            <a:graphicFrameLocks noGrp="1"/>
          </p:cNvGraphicFramePr>
          <p:nvPr>
            <p:ph idx="1"/>
            <p:extLst>
              <p:ext uri="{D42A27DB-BD31-4B8C-83A1-F6EECF244321}">
                <p14:modId xmlns:p14="http://schemas.microsoft.com/office/powerpoint/2010/main" val="1092823765"/>
              </p:ext>
            </p:extLst>
          </p:nvPr>
        </p:nvGraphicFramePr>
        <p:xfrm>
          <a:off x="1498061" y="2324912"/>
          <a:ext cx="9533105" cy="1867710"/>
        </p:xfrm>
        <a:graphic>
          <a:graphicData uri="http://schemas.openxmlformats.org/drawingml/2006/table">
            <a:tbl>
              <a:tblPr firstRow="1" firstCol="1" bandRow="1">
                <a:tableStyleId>{00A15C55-8517-42AA-B614-E9B94910E393}</a:tableStyleId>
              </a:tblPr>
              <a:tblGrid>
                <a:gridCol w="2013677">
                  <a:extLst>
                    <a:ext uri="{9D8B030D-6E8A-4147-A177-3AD203B41FA5}">
                      <a16:colId xmlns:a16="http://schemas.microsoft.com/office/drawing/2014/main" val="3333696007"/>
                    </a:ext>
                  </a:extLst>
                </a:gridCol>
                <a:gridCol w="1284675">
                  <a:extLst>
                    <a:ext uri="{9D8B030D-6E8A-4147-A177-3AD203B41FA5}">
                      <a16:colId xmlns:a16="http://schemas.microsoft.com/office/drawing/2014/main" val="1662551912"/>
                    </a:ext>
                  </a:extLst>
                </a:gridCol>
                <a:gridCol w="3119925">
                  <a:extLst>
                    <a:ext uri="{9D8B030D-6E8A-4147-A177-3AD203B41FA5}">
                      <a16:colId xmlns:a16="http://schemas.microsoft.com/office/drawing/2014/main" val="33804222"/>
                    </a:ext>
                  </a:extLst>
                </a:gridCol>
                <a:gridCol w="3114828">
                  <a:extLst>
                    <a:ext uri="{9D8B030D-6E8A-4147-A177-3AD203B41FA5}">
                      <a16:colId xmlns:a16="http://schemas.microsoft.com/office/drawing/2014/main" val="1076371438"/>
                    </a:ext>
                  </a:extLst>
                </a:gridCol>
              </a:tblGrid>
              <a:tr h="622570">
                <a:tc>
                  <a:txBody>
                    <a:bodyPr/>
                    <a:lstStyle/>
                    <a:p>
                      <a:pPr marL="0" marR="0">
                        <a:lnSpc>
                          <a:spcPct val="107000"/>
                        </a:lnSpc>
                        <a:spcBef>
                          <a:spcPts val="0"/>
                        </a:spcBef>
                        <a:spcAft>
                          <a:spcPts val="0"/>
                        </a:spcAft>
                      </a:pPr>
                      <a:r>
                        <a:rPr lang="en-US" sz="2000" dirty="0">
                          <a:effectLst/>
                        </a:rPr>
                        <a:t>Clause position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Total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Phrase-medial status suffix</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Phrase-final status suffix</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6013155"/>
                  </a:ext>
                </a:extLst>
              </a:tr>
              <a:tr h="622570">
                <a:tc>
                  <a:txBody>
                    <a:bodyPr/>
                    <a:lstStyle/>
                    <a:p>
                      <a:pPr marL="0" marR="0">
                        <a:lnSpc>
                          <a:spcPct val="107000"/>
                        </a:lnSpc>
                        <a:spcBef>
                          <a:spcPts val="0"/>
                        </a:spcBef>
                        <a:spcAft>
                          <a:spcPts val="0"/>
                        </a:spcAft>
                      </a:pPr>
                      <a:r>
                        <a:rPr lang="en-US" sz="2000">
                          <a:effectLst/>
                        </a:rPr>
                        <a:t>Medial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2227</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2090 </a:t>
                      </a:r>
                      <a:r>
                        <a:rPr lang="en-US" sz="2000" b="1" dirty="0">
                          <a:effectLst/>
                        </a:rPr>
                        <a:t>(93.8%)</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137 (6.2%)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455704"/>
                  </a:ext>
                </a:extLst>
              </a:tr>
              <a:tr h="622570">
                <a:tc>
                  <a:txBody>
                    <a:bodyPr/>
                    <a:lstStyle/>
                    <a:p>
                      <a:pPr marL="0" marR="0">
                        <a:lnSpc>
                          <a:spcPct val="107000"/>
                        </a:lnSpc>
                        <a:spcBef>
                          <a:spcPts val="0"/>
                        </a:spcBef>
                        <a:spcAft>
                          <a:spcPts val="0"/>
                        </a:spcAft>
                      </a:pPr>
                      <a:r>
                        <a:rPr lang="en-US" sz="2000">
                          <a:effectLst/>
                        </a:rPr>
                        <a:t>Final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403</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rPr>
                        <a:t>9 (2.2%)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rPr>
                        <a:t>394 </a:t>
                      </a:r>
                      <a:r>
                        <a:rPr lang="en-US" sz="2000" b="1" dirty="0">
                          <a:effectLst/>
                        </a:rPr>
                        <a:t>(97.8%)</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58577"/>
                  </a:ext>
                </a:extLst>
              </a:tr>
            </a:tbl>
          </a:graphicData>
        </a:graphic>
      </p:graphicFrame>
      <p:sp>
        <p:nvSpPr>
          <p:cNvPr id="3" name="Slide Number Placeholder 2">
            <a:extLst>
              <a:ext uri="{FF2B5EF4-FFF2-40B4-BE49-F238E27FC236}">
                <a16:creationId xmlns:a16="http://schemas.microsoft.com/office/drawing/2014/main" id="{75D00989-9F7F-FDF5-B5B2-8698E8F543AB}"/>
              </a:ext>
            </a:extLst>
          </p:cNvPr>
          <p:cNvSpPr>
            <a:spLocks noGrp="1"/>
          </p:cNvSpPr>
          <p:nvPr>
            <p:ph type="sldNum" sz="quarter" idx="12"/>
          </p:nvPr>
        </p:nvSpPr>
        <p:spPr/>
        <p:txBody>
          <a:bodyPr/>
          <a:lstStyle/>
          <a:p>
            <a:fld id="{19590046-DA73-4BBF-84B5-C08E6F75191A}" type="slidenum">
              <a:rPr lang="en-US" smtClean="0"/>
              <a:t>17</a:t>
            </a:fld>
            <a:endParaRPr lang="en-US"/>
          </a:p>
        </p:txBody>
      </p:sp>
    </p:spTree>
    <p:extLst>
      <p:ext uri="{BB962C8B-B14F-4D97-AF65-F5344CB8AC3E}">
        <p14:creationId xmlns:p14="http://schemas.microsoft.com/office/powerpoint/2010/main" val="130599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Clause-medial verbs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R="0" lvl="0" rtl="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Arial" panose="020B0604020202020204" pitchFamily="34" charset="0"/>
              </a:rPr>
              <a:t>Contexts:</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demonstrative pronouns</a:t>
            </a:r>
          </a:p>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discourse particles</a:t>
            </a: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pause or speech filler</a:t>
            </a:r>
          </a:p>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Other</a:t>
            </a:r>
            <a:endParaRPr lang="en-US" dirty="0"/>
          </a:p>
        </p:txBody>
      </p:sp>
      <p:sp>
        <p:nvSpPr>
          <p:cNvPr id="4" name="Slide Number Placeholder 3">
            <a:extLst>
              <a:ext uri="{FF2B5EF4-FFF2-40B4-BE49-F238E27FC236}">
                <a16:creationId xmlns:a16="http://schemas.microsoft.com/office/drawing/2014/main" id="{FE6AA59C-69E3-CFCB-2888-863C266B555A}"/>
              </a:ext>
            </a:extLst>
          </p:cNvPr>
          <p:cNvSpPr>
            <a:spLocks noGrp="1"/>
          </p:cNvSpPr>
          <p:nvPr>
            <p:ph type="sldNum" sz="quarter" idx="12"/>
          </p:nvPr>
        </p:nvSpPr>
        <p:spPr/>
        <p:txBody>
          <a:bodyPr/>
          <a:lstStyle/>
          <a:p>
            <a:fld id="{19590046-DA73-4BBF-84B5-C08E6F75191A}" type="slidenum">
              <a:rPr lang="en-US" smtClean="0"/>
              <a:t>18</a:t>
            </a:fld>
            <a:endParaRPr lang="en-US"/>
          </a:p>
        </p:txBody>
      </p:sp>
    </p:spTree>
    <p:extLst>
      <p:ext uri="{BB962C8B-B14F-4D97-AF65-F5344CB8AC3E}">
        <p14:creationId xmlns:p14="http://schemas.microsoft.com/office/powerpoint/2010/main" val="416588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Clause-medial verbs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normAutofit lnSpcReduction="10000"/>
          </a:bodyPr>
          <a:lstStyle/>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demonstrative pronouns</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71 tokens</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Uncertain analysis</a:t>
            </a:r>
          </a:p>
          <a:p>
            <a:pPr marL="560070" lvl="1" indent="-285750">
              <a:lnSpc>
                <a:spcPct val="107000"/>
              </a:lnSpc>
              <a:spcBef>
                <a:spcPts val="0"/>
              </a:spcBef>
            </a:pPr>
            <a:r>
              <a:rPr lang="en-US" sz="2000" dirty="0">
                <a:effectLst/>
                <a:latin typeface="Times New Roman" panose="02020603050405020304" pitchFamily="18" charset="0"/>
                <a:ea typeface="Calibri" panose="020F0502020204030204" pitchFamily="34" charset="0"/>
                <a:cs typeface="Arial" panose="020B0604020202020204" pitchFamily="34" charset="0"/>
              </a:rPr>
              <a:t>Discourse functions: certainty, possibility, hope, response to request (López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Ixcoy</a:t>
            </a:r>
            <a:r>
              <a:rPr lang="en-US" sz="2000" dirty="0">
                <a:effectLst/>
                <a:latin typeface="Times New Roman" panose="02020603050405020304" pitchFamily="18" charset="0"/>
                <a:ea typeface="Calibri" panose="020F0502020204030204" pitchFamily="34" charset="0"/>
                <a:cs typeface="Arial" panose="020B0604020202020204" pitchFamily="34" charset="0"/>
              </a:rPr>
              <a:t> 1997; 1999; Sam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Colop</a:t>
            </a:r>
            <a:r>
              <a:rPr lang="en-US" sz="2000" dirty="0">
                <a:effectLst/>
                <a:latin typeface="Times New Roman" panose="02020603050405020304" pitchFamily="18" charset="0"/>
                <a:ea typeface="Calibri" panose="020F0502020204030204" pitchFamily="34" charset="0"/>
                <a:cs typeface="Arial" panose="020B0604020202020204" pitchFamily="34" charset="0"/>
              </a:rPr>
              <a:t> 1990)</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Scoping over full proposition (Bliss &amp; </a:t>
            </a:r>
            <a:r>
              <a:rPr lang="en-US" sz="2000" dirty="0" err="1">
                <a:latin typeface="Times New Roman" panose="02020603050405020304" pitchFamily="18" charset="0"/>
                <a:ea typeface="Calibri" panose="020F0502020204030204" pitchFamily="34" charset="0"/>
                <a:cs typeface="Arial" panose="020B0604020202020204" pitchFamily="34" charset="0"/>
              </a:rPr>
              <a:t>Wiltschko</a:t>
            </a:r>
            <a:r>
              <a:rPr lang="en-US" sz="2000" dirty="0">
                <a:latin typeface="Times New Roman" panose="02020603050405020304" pitchFamily="18" charset="0"/>
                <a:ea typeface="Calibri" panose="020F0502020204030204" pitchFamily="34" charset="0"/>
                <a:cs typeface="Arial" panose="020B0604020202020204" pitchFamily="34" charset="0"/>
              </a:rPr>
              <a:t> 2020 for Blackfoot) → outside of clause?</a:t>
            </a:r>
          </a:p>
          <a:p>
            <a:pPr marL="560070" lvl="1" indent="-285750">
              <a:lnSpc>
                <a:spcPct val="107000"/>
              </a:lnSpc>
              <a:spcBef>
                <a:spcPts val="0"/>
              </a:spcBef>
            </a:pPr>
            <a:r>
              <a:rPr lang="en-US" sz="2000" dirty="0">
                <a:effectLst/>
                <a:latin typeface="Times New Roman" panose="02020603050405020304" pitchFamily="18" charset="0"/>
                <a:ea typeface="Calibri" panose="020F0502020204030204" pitchFamily="34" charset="0"/>
                <a:cs typeface="Arial" panose="020B0604020202020204" pitchFamily="34" charset="0"/>
              </a:rPr>
              <a:t>Some verbs followed by demonstrative pronouns have phrase-medial status suffixes</a:t>
            </a:r>
          </a:p>
          <a:p>
            <a:endParaRPr lang="en-US" dirty="0"/>
          </a:p>
          <a:p>
            <a:r>
              <a:rPr lang="en-US" b="0" i="0" dirty="0">
                <a:solidFill>
                  <a:srgbClr val="000000"/>
                </a:solidFill>
                <a:effectLst/>
                <a:latin typeface="Charis SIL" panose="02000500060000020004" pitchFamily="2" charset="0"/>
              </a:rPr>
              <a:t>(</a:t>
            </a:r>
            <a:r>
              <a:rPr lang="en-US" dirty="0">
                <a:solidFill>
                  <a:srgbClr val="000000"/>
                </a:solidFill>
                <a:latin typeface="Charis SIL" panose="02000500060000020004" pitchFamily="2" charset="0"/>
              </a:rPr>
              <a:t>4</a:t>
            </a:r>
            <a:r>
              <a:rPr lang="en-US" b="0" i="0" dirty="0">
                <a:solidFill>
                  <a:srgbClr val="000000"/>
                </a:solidFill>
                <a:effectLst/>
                <a:latin typeface="Charis SIL" panose="02000500060000020004" pitchFamily="2" charset="0"/>
              </a:rPr>
              <a:t>) 	</a:t>
            </a:r>
            <a:r>
              <a:rPr lang="en-US" b="0" i="0" dirty="0" err="1">
                <a:solidFill>
                  <a:srgbClr val="000000"/>
                </a:solidFill>
                <a:effectLst/>
                <a:latin typeface="Charis SIL" panose="02000500060000020004" pitchFamily="2" charset="0"/>
              </a:rPr>
              <a:t>sabado</a:t>
            </a:r>
            <a:r>
              <a:rPr lang="en-US" b="0" i="0" dirty="0">
                <a:solidFill>
                  <a:srgbClr val="000000"/>
                </a:solidFill>
                <a:effectLst/>
                <a:latin typeface="Charis SIL" panose="02000500060000020004" pitchFamily="2" charset="0"/>
              </a:rPr>
              <a:t> 		k-ɔ</a:t>
            </a:r>
            <a:r>
              <a:rPr lang="el-GR" b="0" i="0" dirty="0">
                <a:solidFill>
                  <a:srgbClr val="000000"/>
                </a:solidFill>
                <a:effectLst/>
                <a:latin typeface="Charis SIL" panose="02000500060000020004" pitchFamily="2" charset="0"/>
              </a:rPr>
              <a:t>χ-</a:t>
            </a:r>
            <a:r>
              <a:rPr lang="en-US" b="0" i="0" dirty="0" err="1">
                <a:solidFill>
                  <a:srgbClr val="000000"/>
                </a:solidFill>
                <a:effectLst/>
                <a:latin typeface="Charis SIL" panose="02000500060000020004" pitchFamily="2" charset="0"/>
              </a:rPr>
              <a:t>t͡ʃkʊn-</a:t>
            </a:r>
            <a:r>
              <a:rPr lang="en-US" b="1" i="0" dirty="0" err="1">
                <a:solidFill>
                  <a:srgbClr val="000000"/>
                </a:solidFill>
                <a:effectLst/>
                <a:highlight>
                  <a:srgbClr val="FFFF00"/>
                </a:highlight>
                <a:latin typeface="Charis SIL" panose="02000500060000020004" pitchFamily="2" charset="0"/>
              </a:rPr>
              <a:t>ɪk</a:t>
            </a:r>
            <a:r>
              <a:rPr lang="en-US" b="0" i="0" dirty="0">
                <a:solidFill>
                  <a:srgbClr val="000000"/>
                </a:solidFill>
                <a:effectLst/>
                <a:latin typeface="Charis SIL" panose="02000500060000020004" pitchFamily="2" charset="0"/>
              </a:rPr>
              <a:t> 			</a:t>
            </a:r>
            <a:r>
              <a:rPr lang="en-US" b="0" i="0" dirty="0" err="1">
                <a:solidFill>
                  <a:srgbClr val="000000"/>
                </a:solidFill>
                <a:effectLst/>
                <a:latin typeface="Charis SIL" panose="02000500060000020004" pitchFamily="2" charset="0"/>
              </a:rPr>
              <a:t>ɾɪ́ʔ</a:t>
            </a:r>
            <a:r>
              <a:rPr lang="en-US" b="0" i="0" dirty="0">
                <a:solidFill>
                  <a:srgbClr val="000000"/>
                </a:solidFill>
                <a:effectLst/>
                <a:latin typeface="Charis SIL" panose="02000500060000020004" pitchFamily="2" charset="0"/>
              </a:rPr>
              <a:t>	</a:t>
            </a:r>
          </a:p>
          <a:p>
            <a:r>
              <a:rPr lang="en-US" b="0" i="0" cap="small" dirty="0">
                <a:solidFill>
                  <a:srgbClr val="000000"/>
                </a:solidFill>
                <a:effectLst/>
                <a:latin typeface="Charis SIL" panose="02000500060000020004" pitchFamily="2" charset="0"/>
              </a:rPr>
              <a:t>	</a:t>
            </a:r>
            <a:r>
              <a:rPr lang="en-US" b="0" i="0" dirty="0">
                <a:solidFill>
                  <a:srgbClr val="000000"/>
                </a:solidFill>
                <a:effectLst/>
                <a:latin typeface="Charis SIL" panose="02000500060000020004" pitchFamily="2" charset="0"/>
              </a:rPr>
              <a:t>Saturday 	</a:t>
            </a:r>
            <a:r>
              <a:rPr lang="en-US" b="0" i="0" cap="small" dirty="0">
                <a:solidFill>
                  <a:srgbClr val="000000"/>
                </a:solidFill>
                <a:effectLst/>
                <a:latin typeface="Charis SIL" panose="02000500060000020004" pitchFamily="2" charset="0"/>
              </a:rPr>
              <a:t>incpl-b.1pl</a:t>
            </a:r>
            <a:r>
              <a:rPr lang="en-US" b="0" i="0" dirty="0">
                <a:solidFill>
                  <a:srgbClr val="000000"/>
                </a:solidFill>
                <a:effectLst/>
                <a:latin typeface="Charis SIL" panose="02000500060000020004" pitchFamily="2" charset="0"/>
              </a:rPr>
              <a:t>-work-</a:t>
            </a:r>
            <a:r>
              <a:rPr lang="en-US" b="1" i="0" cap="small" dirty="0">
                <a:solidFill>
                  <a:srgbClr val="000000"/>
                </a:solidFill>
                <a:effectLst/>
                <a:latin typeface="Charis SIL" panose="02000500060000020004" pitchFamily="2" charset="0"/>
              </a:rPr>
              <a:t>ss.f</a:t>
            </a:r>
            <a:r>
              <a:rPr lang="en-US" b="0" i="0" cap="small" dirty="0">
                <a:solidFill>
                  <a:srgbClr val="000000"/>
                </a:solidFill>
                <a:effectLst/>
                <a:latin typeface="Charis SIL" panose="02000500060000020004" pitchFamily="2" charset="0"/>
              </a:rPr>
              <a:t>		dem</a:t>
            </a:r>
          </a:p>
          <a:p>
            <a:r>
              <a:rPr lang="en-US" b="0" i="0" dirty="0">
                <a:solidFill>
                  <a:srgbClr val="000000"/>
                </a:solidFill>
                <a:effectLst/>
                <a:latin typeface="Charis SIL" panose="02000500060000020004" pitchFamily="2" charset="0"/>
              </a:rPr>
              <a:t>	‘On Saturdays we work.’ (</a:t>
            </a:r>
            <a:r>
              <a:rPr lang="en-US" b="0" i="0" dirty="0" err="1">
                <a:solidFill>
                  <a:srgbClr val="000000"/>
                </a:solidFill>
                <a:effectLst/>
                <a:latin typeface="Charis SIL" panose="02000500060000020004" pitchFamily="2" charset="0"/>
              </a:rPr>
              <a:t>txt;talentos</a:t>
            </a:r>
            <a:r>
              <a:rPr lang="en-US" b="0" i="0" dirty="0">
                <a:solidFill>
                  <a:srgbClr val="000000"/>
                </a:solidFill>
                <a:effectLst/>
                <a:latin typeface="Charis SIL" panose="02000500060000020004" pitchFamily="2" charset="0"/>
              </a:rPr>
              <a:t>, 0:06:00)</a:t>
            </a:r>
          </a:p>
          <a:p>
            <a:endParaRPr lang="en-US" dirty="0"/>
          </a:p>
        </p:txBody>
      </p:sp>
      <p:sp>
        <p:nvSpPr>
          <p:cNvPr id="4" name="Slide Number Placeholder 3">
            <a:extLst>
              <a:ext uri="{FF2B5EF4-FFF2-40B4-BE49-F238E27FC236}">
                <a16:creationId xmlns:a16="http://schemas.microsoft.com/office/drawing/2014/main" id="{C9D7F8B5-0336-79C1-B3BD-A6923CA3AACA}"/>
              </a:ext>
            </a:extLst>
          </p:cNvPr>
          <p:cNvSpPr>
            <a:spLocks noGrp="1"/>
          </p:cNvSpPr>
          <p:nvPr>
            <p:ph type="sldNum" sz="quarter" idx="12"/>
          </p:nvPr>
        </p:nvSpPr>
        <p:spPr/>
        <p:txBody>
          <a:bodyPr/>
          <a:lstStyle/>
          <a:p>
            <a:fld id="{19590046-DA73-4BBF-84B5-C08E6F75191A}" type="slidenum">
              <a:rPr lang="en-US" smtClean="0"/>
              <a:t>19</a:t>
            </a:fld>
            <a:endParaRPr lang="en-US"/>
          </a:p>
        </p:txBody>
      </p:sp>
    </p:spTree>
    <p:extLst>
      <p:ext uri="{BB962C8B-B14F-4D97-AF65-F5344CB8AC3E}">
        <p14:creationId xmlns:p14="http://schemas.microsoft.com/office/powerpoint/2010/main" val="416142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6C80-EA7E-BA56-F795-0BFD2A1C81A2}"/>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A46CC3AB-22DB-DB05-B23F-10E06F9B1A1B}"/>
              </a:ext>
            </a:extLst>
          </p:cNvPr>
          <p:cNvSpPr>
            <a:spLocks noGrp="1"/>
          </p:cNvSpPr>
          <p:nvPr>
            <p:ph idx="1"/>
          </p:nvPr>
        </p:nvSpPr>
        <p:spPr/>
        <p:txBody>
          <a:bodyPr>
            <a:normAutofit/>
          </a:bodyPr>
          <a:lstStyle/>
          <a:p>
            <a:pPr marL="457200" indent="-457200">
              <a:buFont typeface="+mj-lt"/>
              <a:buAutoNum type="arabicPeriod"/>
            </a:pPr>
            <a:r>
              <a:rPr lang="en-US" sz="2400" dirty="0"/>
              <a:t>Status suffixes and ‘phrase-final’ morphemes</a:t>
            </a:r>
          </a:p>
          <a:p>
            <a:pPr marL="457200" indent="-457200">
              <a:buFont typeface="+mj-lt"/>
              <a:buAutoNum type="arabicPeriod"/>
            </a:pPr>
            <a:r>
              <a:rPr lang="en-US" sz="2400" dirty="0"/>
              <a:t>A corpus study</a:t>
            </a:r>
          </a:p>
          <a:p>
            <a:pPr marL="731520" lvl="1" indent="-457200">
              <a:buFont typeface="+mj-lt"/>
              <a:buAutoNum type="arabicPeriod"/>
            </a:pPr>
            <a:r>
              <a:rPr lang="en-US" sz="2000" dirty="0"/>
              <a:t>The corpus</a:t>
            </a:r>
          </a:p>
          <a:p>
            <a:pPr marL="731520" lvl="1" indent="-457200">
              <a:buFont typeface="+mj-lt"/>
              <a:buAutoNum type="arabicPeriod"/>
            </a:pPr>
            <a:r>
              <a:rPr lang="en-US" sz="2000" dirty="0"/>
              <a:t>Categorization of syntactic and prosodic phrase position</a:t>
            </a:r>
          </a:p>
          <a:p>
            <a:pPr marL="731520" lvl="1" indent="-457200">
              <a:buFont typeface="+mj-lt"/>
              <a:buAutoNum type="arabicPeriod"/>
            </a:pPr>
            <a:r>
              <a:rPr lang="en-US" sz="2000" dirty="0"/>
              <a:t>Results</a:t>
            </a:r>
          </a:p>
          <a:p>
            <a:pPr marL="457200" indent="-457200">
              <a:buFont typeface="+mj-lt"/>
              <a:buAutoNum type="arabicPeriod"/>
            </a:pPr>
            <a:r>
              <a:rPr lang="en-US" sz="2400" dirty="0"/>
              <a:t>A possible analysis: a recursive prosodic structure</a:t>
            </a:r>
          </a:p>
          <a:p>
            <a:endParaRPr lang="en-US" sz="2400" dirty="0"/>
          </a:p>
        </p:txBody>
      </p:sp>
      <p:sp>
        <p:nvSpPr>
          <p:cNvPr id="4" name="Slide Number Placeholder 3">
            <a:extLst>
              <a:ext uri="{FF2B5EF4-FFF2-40B4-BE49-F238E27FC236}">
                <a16:creationId xmlns:a16="http://schemas.microsoft.com/office/drawing/2014/main" id="{E23D4753-0EC6-92E7-891A-225BDF079A5C}"/>
              </a:ext>
            </a:extLst>
          </p:cNvPr>
          <p:cNvSpPr>
            <a:spLocks noGrp="1"/>
          </p:cNvSpPr>
          <p:nvPr>
            <p:ph type="sldNum" sz="quarter" idx="12"/>
          </p:nvPr>
        </p:nvSpPr>
        <p:spPr/>
        <p:txBody>
          <a:bodyPr/>
          <a:lstStyle/>
          <a:p>
            <a:fld id="{19590046-DA73-4BBF-84B5-C08E6F75191A}" type="slidenum">
              <a:rPr lang="en-US" smtClean="0"/>
              <a:t>2</a:t>
            </a:fld>
            <a:endParaRPr lang="en-US"/>
          </a:p>
        </p:txBody>
      </p:sp>
    </p:spTree>
    <p:extLst>
      <p:ext uri="{BB962C8B-B14F-4D97-AF65-F5344CB8AC3E}">
        <p14:creationId xmlns:p14="http://schemas.microsoft.com/office/powerpoint/2010/main" val="303705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Clause-medial verbs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Spanish discourse particles</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9 tokens</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Similar to demonstrative discourse particles → outside of clause?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a:p>
            <a:r>
              <a:rPr lang="en-US" dirty="0">
                <a:solidFill>
                  <a:srgbClr val="000000"/>
                </a:solidFill>
                <a:latin typeface="Charis SIL" panose="02000500060000020004" pitchFamily="2" charset="0"/>
              </a:rPr>
              <a:t>(5) 	</a:t>
            </a:r>
            <a:r>
              <a:rPr lang="en-US" dirty="0" err="1">
                <a:solidFill>
                  <a:srgbClr val="000000"/>
                </a:solidFill>
                <a:latin typeface="Charis SIL" panose="02000500060000020004" pitchFamily="2" charset="0"/>
              </a:rPr>
              <a:t>kwando</a:t>
            </a:r>
            <a:r>
              <a:rPr lang="en-US" dirty="0">
                <a:solidFill>
                  <a:srgbClr val="000000"/>
                </a:solidFill>
                <a:latin typeface="Charis SIL" panose="02000500060000020004" pitchFamily="2" charset="0"/>
              </a:rPr>
              <a:t> 	ja 		k-∅-q-</a:t>
            </a:r>
            <a:r>
              <a:rPr lang="en-US" dirty="0" err="1">
                <a:solidFill>
                  <a:srgbClr val="000000"/>
                </a:solidFill>
                <a:latin typeface="Charis SIL" panose="02000500060000020004" pitchFamily="2" charset="0"/>
              </a:rPr>
              <a:t>ɪl</a:t>
            </a:r>
            <a:r>
              <a:rPr lang="en-US" dirty="0">
                <a:solidFill>
                  <a:srgbClr val="000000"/>
                </a:solidFill>
                <a:latin typeface="Charis SIL" panose="02000500060000020004" pitchFamily="2" charset="0"/>
              </a:rPr>
              <a:t>-</a:t>
            </a:r>
            <a:r>
              <a:rPr lang="en-US" b="1" dirty="0">
                <a:solidFill>
                  <a:srgbClr val="000000"/>
                </a:solidFill>
                <a:highlight>
                  <a:srgbClr val="FFFF00"/>
                </a:highlight>
                <a:latin typeface="Charis SIL" panose="02000500060000020004" pitchFamily="2" charset="0"/>
              </a:rPr>
              <a:t>ɔ</a:t>
            </a:r>
            <a:r>
              <a:rPr lang="en-US" dirty="0">
                <a:solidFill>
                  <a:srgbClr val="000000"/>
                </a:solidFill>
                <a:latin typeface="Charis SIL" panose="02000500060000020004" pitchFamily="2" charset="0"/>
              </a:rPr>
              <a:t> 			</a:t>
            </a:r>
            <a:r>
              <a:rPr lang="en-US" dirty="0" err="1">
                <a:solidFill>
                  <a:srgbClr val="000000"/>
                </a:solidFill>
                <a:latin typeface="Charis SIL" panose="02000500060000020004" pitchFamily="2" charset="0"/>
              </a:rPr>
              <a:t>pwés</a:t>
            </a:r>
            <a:endParaRPr lang="en-US" dirty="0">
              <a:solidFill>
                <a:srgbClr val="000000"/>
              </a:solidFill>
              <a:latin typeface="Charis SIL" panose="02000500060000020004" pitchFamily="2" charset="0"/>
            </a:endParaRPr>
          </a:p>
          <a:p>
            <a:r>
              <a:rPr lang="en-US" dirty="0">
                <a:solidFill>
                  <a:srgbClr val="000000"/>
                </a:solidFill>
                <a:latin typeface="Charis SIL" panose="02000500060000020004" pitchFamily="2" charset="0"/>
              </a:rPr>
              <a:t>	when		already 		</a:t>
            </a:r>
            <a:r>
              <a:rPr lang="en-US" cap="small" dirty="0">
                <a:solidFill>
                  <a:srgbClr val="000000"/>
                </a:solidFill>
                <a:latin typeface="Charis SIL" panose="02000500060000020004" pitchFamily="2" charset="0"/>
              </a:rPr>
              <a:t>incpl-b.3s-a.1pl-</a:t>
            </a:r>
            <a:r>
              <a:rPr lang="en-US" dirty="0">
                <a:solidFill>
                  <a:srgbClr val="000000"/>
                </a:solidFill>
                <a:latin typeface="Charis SIL" panose="02000500060000020004" pitchFamily="2" charset="0"/>
              </a:rPr>
              <a:t>see-</a:t>
            </a:r>
            <a:r>
              <a:rPr lang="en-US" b="1" cap="small" dirty="0">
                <a:solidFill>
                  <a:srgbClr val="000000"/>
                </a:solidFill>
                <a:latin typeface="Charis SIL" panose="02000500060000020004" pitchFamily="2" charset="0"/>
              </a:rPr>
              <a:t>ss.f</a:t>
            </a:r>
            <a:r>
              <a:rPr lang="en-US" cap="small" dirty="0">
                <a:solidFill>
                  <a:srgbClr val="000000"/>
                </a:solidFill>
                <a:latin typeface="Charis SIL" panose="02000500060000020004" pitchFamily="2" charset="0"/>
              </a:rPr>
              <a:t>	</a:t>
            </a:r>
            <a:r>
              <a:rPr lang="en-US" dirty="0">
                <a:solidFill>
                  <a:srgbClr val="000000"/>
                </a:solidFill>
                <a:latin typeface="Charis SIL" panose="02000500060000020004" pitchFamily="2" charset="0"/>
              </a:rPr>
              <a:t>	then</a:t>
            </a:r>
          </a:p>
          <a:p>
            <a:r>
              <a:rPr lang="en-US" dirty="0">
                <a:solidFill>
                  <a:srgbClr val="000000"/>
                </a:solidFill>
                <a:latin typeface="Charis SIL" panose="02000500060000020004" pitchFamily="2" charset="0"/>
              </a:rPr>
              <a:t>	‘When we already see it then...’ (txt;3recipes, 0:03:31) </a:t>
            </a:r>
          </a:p>
          <a:p>
            <a:endParaRPr lang="en-US" dirty="0"/>
          </a:p>
        </p:txBody>
      </p:sp>
      <p:sp>
        <p:nvSpPr>
          <p:cNvPr id="4" name="Slide Number Placeholder 3">
            <a:extLst>
              <a:ext uri="{FF2B5EF4-FFF2-40B4-BE49-F238E27FC236}">
                <a16:creationId xmlns:a16="http://schemas.microsoft.com/office/drawing/2014/main" id="{AFCE61FB-0DDD-C7C9-779A-359FD8CA7655}"/>
              </a:ext>
            </a:extLst>
          </p:cNvPr>
          <p:cNvSpPr>
            <a:spLocks noGrp="1"/>
          </p:cNvSpPr>
          <p:nvPr>
            <p:ph type="sldNum" sz="quarter" idx="12"/>
          </p:nvPr>
        </p:nvSpPr>
        <p:spPr/>
        <p:txBody>
          <a:bodyPr/>
          <a:lstStyle/>
          <a:p>
            <a:fld id="{19590046-DA73-4BBF-84B5-C08E6F75191A}" type="slidenum">
              <a:rPr lang="en-US" smtClean="0"/>
              <a:t>20</a:t>
            </a:fld>
            <a:endParaRPr lang="en-US"/>
          </a:p>
        </p:txBody>
      </p:sp>
    </p:spTree>
    <p:extLst>
      <p:ext uri="{BB962C8B-B14F-4D97-AF65-F5344CB8AC3E}">
        <p14:creationId xmlns:p14="http://schemas.microsoft.com/office/powerpoint/2010/main" val="51678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Clause-medial verbs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pause/speech filler</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13 tokens</a:t>
            </a:r>
          </a:p>
          <a:p>
            <a:pPr marL="560070" lvl="1" indent="-285750">
              <a:lnSpc>
                <a:spcPct val="107000"/>
              </a:lnSpc>
              <a:spcBef>
                <a:spcPts val="0"/>
              </a:spcBef>
            </a:pPr>
            <a:r>
              <a:rPr lang="en-US" sz="2000" dirty="0">
                <a:latin typeface="Times New Roman" panose="02020603050405020304" pitchFamily="18" charset="0"/>
                <a:ea typeface="Calibri" panose="020F0502020204030204" pitchFamily="34" charset="0"/>
                <a:cs typeface="Arial" panose="020B0604020202020204" pitchFamily="34" charset="0"/>
              </a:rPr>
              <a:t>Additional material afterthought → outside of clause?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7000"/>
              </a:lnSpc>
              <a:spcBef>
                <a:spcPts val="0"/>
              </a:spcBef>
              <a:spcAft>
                <a:spcPts val="0"/>
              </a:spcAft>
            </a:pPr>
            <a:endParaRPr lang="en-US" dirty="0"/>
          </a:p>
          <a:p>
            <a:endParaRPr lang="en-US" dirty="0"/>
          </a:p>
          <a:p>
            <a:r>
              <a:rPr lang="en-US" dirty="0">
                <a:latin typeface="Charis SIL" panose="02000500060000020004" pitchFamily="2" charset="0"/>
                <a:ea typeface="Charis SIL" panose="02000500060000020004" pitchFamily="2" charset="0"/>
                <a:cs typeface="Charis SIL" panose="02000500060000020004" pitchFamily="2" charset="0"/>
              </a:rPr>
              <a:t>(6) 	</a:t>
            </a:r>
            <a:r>
              <a:rPr lang="en-US" dirty="0" err="1">
                <a:latin typeface="Charis SIL" panose="02000500060000020004" pitchFamily="2" charset="0"/>
                <a:ea typeface="Charis SIL" panose="02000500060000020004" pitchFamily="2" charset="0"/>
                <a:cs typeface="Charis SIL" panose="02000500060000020004" pitchFamily="2" charset="0"/>
              </a:rPr>
              <a:t>ʃ-in-t͡ʃ</a:t>
            </a:r>
            <a:r>
              <a:rPr lang="en-US" dirty="0">
                <a:latin typeface="Charis SIL" panose="02000500060000020004" pitchFamily="2" charset="0"/>
                <a:ea typeface="Charis SIL" panose="02000500060000020004" pitchFamily="2" charset="0"/>
                <a:cs typeface="Charis SIL" panose="02000500060000020004" pitchFamily="2" charset="0"/>
              </a:rPr>
              <a:t>(ə)</a:t>
            </a:r>
            <a:r>
              <a:rPr lang="en-US" dirty="0" err="1">
                <a:latin typeface="Charis SIL" panose="02000500060000020004" pitchFamily="2" charset="0"/>
                <a:ea typeface="Charis SIL" panose="02000500060000020004" pitchFamily="2" charset="0"/>
                <a:cs typeface="Charis SIL" panose="02000500060000020004" pitchFamily="2" charset="0"/>
              </a:rPr>
              <a:t>kʊn-</a:t>
            </a:r>
            <a:r>
              <a:rPr lang="en-US" b="1" dirty="0" err="1">
                <a:highlight>
                  <a:srgbClr val="FFFF00"/>
                </a:highlight>
                <a:latin typeface="Charis SIL" panose="02000500060000020004" pitchFamily="2" charset="0"/>
                <a:ea typeface="Charis SIL" panose="02000500060000020004" pitchFamily="2" charset="0"/>
                <a:cs typeface="Charis SIL" panose="02000500060000020004" pitchFamily="2" charset="0"/>
              </a:rPr>
              <a:t>ɪ́k</a:t>
            </a:r>
            <a:r>
              <a:rPr lang="en-US" dirty="0">
                <a:latin typeface="Charis SIL" panose="02000500060000020004" pitchFamily="2" charset="0"/>
                <a:ea typeface="Charis SIL" panose="02000500060000020004" pitchFamily="2" charset="0"/>
                <a:cs typeface="Charis SIL" panose="02000500060000020004" pitchFamily="2" charset="0"/>
              </a:rPr>
              <a:t> …		ɾ-</a:t>
            </a:r>
            <a:r>
              <a:rPr lang="en-US" dirty="0" err="1">
                <a:latin typeface="Charis SIL" panose="02000500060000020004" pitchFamily="2" charset="0"/>
                <a:ea typeface="Charis SIL" panose="02000500060000020004" pitchFamily="2" charset="0"/>
                <a:cs typeface="Charis SIL" panose="02000500060000020004" pitchFamily="2" charset="0"/>
              </a:rPr>
              <a:t>uk</a:t>
            </a:r>
            <a:r>
              <a:rPr lang="en-US" dirty="0">
                <a:latin typeface="Charis SIL" panose="02000500060000020004" pitchFamily="2" charset="0"/>
                <a:ea typeface="Charis SIL" panose="02000500060000020004" pitchFamily="2" charset="0"/>
                <a:cs typeface="Charis SIL" panose="02000500060000020004" pitchFamily="2" charset="0"/>
              </a:rPr>
              <a:t>' 		ɾ	n 	ɾ	n-</a:t>
            </a:r>
            <a:r>
              <a:rPr lang="en-US" dirty="0" err="1">
                <a:latin typeface="Charis SIL" panose="02000500060000020004" pitchFamily="2" charset="0"/>
                <a:ea typeface="Charis SIL" panose="02000500060000020004" pitchFamily="2" charset="0"/>
                <a:cs typeface="Charis SIL" panose="02000500060000020004" pitchFamily="2" charset="0"/>
              </a:rPr>
              <a:t>qáw</a:t>
            </a:r>
            <a:endParaRPr lang="en-US" dirty="0">
              <a:latin typeface="Charis SIL" panose="02000500060000020004" pitchFamily="2" charset="0"/>
              <a:ea typeface="Charis SIL" panose="02000500060000020004" pitchFamily="2" charset="0"/>
              <a:cs typeface="Charis SIL" panose="02000500060000020004" pitchFamily="2" charset="0"/>
            </a:endParaRPr>
          </a:p>
          <a:p>
            <a:r>
              <a:rPr lang="en-US" dirty="0">
                <a:latin typeface="Charis SIL" panose="02000500060000020004" pitchFamily="2" charset="0"/>
                <a:ea typeface="Charis SIL" panose="02000500060000020004" pitchFamily="2" charset="0"/>
                <a:cs typeface="Charis SIL" panose="02000500060000020004" pitchFamily="2" charset="0"/>
              </a:rPr>
              <a:t>	</a:t>
            </a:r>
            <a:r>
              <a:rPr lang="en-US" cap="small" dirty="0">
                <a:latin typeface="Charis SIL" panose="02000500060000020004" pitchFamily="2" charset="0"/>
                <a:ea typeface="Charis SIL" panose="02000500060000020004" pitchFamily="2" charset="0"/>
                <a:cs typeface="Charis SIL" panose="02000500060000020004" pitchFamily="2" charset="0"/>
              </a:rPr>
              <a:t>cpl-b.1sg</a:t>
            </a:r>
            <a:r>
              <a:rPr lang="en-US" dirty="0">
                <a:latin typeface="Charis SIL" panose="02000500060000020004" pitchFamily="2" charset="0"/>
                <a:ea typeface="Charis SIL" panose="02000500060000020004" pitchFamily="2" charset="0"/>
                <a:cs typeface="Charis SIL" panose="02000500060000020004" pitchFamily="2" charset="0"/>
              </a:rPr>
              <a:t>-work-</a:t>
            </a:r>
            <a:r>
              <a:rPr lang="en-US" cap="small" dirty="0">
                <a:latin typeface="Charis SIL" panose="02000500060000020004" pitchFamily="2" charset="0"/>
                <a:ea typeface="Charis SIL" panose="02000500060000020004" pitchFamily="2" charset="0"/>
                <a:cs typeface="Charis SIL" panose="02000500060000020004" pitchFamily="2" charset="0"/>
              </a:rPr>
              <a:t>ss.f</a:t>
            </a:r>
            <a:r>
              <a:rPr lang="en-US" dirty="0">
                <a:latin typeface="Charis SIL" panose="02000500060000020004" pitchFamily="2" charset="0"/>
                <a:ea typeface="Charis SIL" panose="02000500060000020004" pitchFamily="2" charset="0"/>
                <a:cs typeface="Charis SIL" panose="02000500060000020004" pitchFamily="2" charset="0"/>
              </a:rPr>
              <a:t>		</a:t>
            </a:r>
            <a:r>
              <a:rPr lang="en-US" cap="small" dirty="0">
                <a:latin typeface="Charis SIL" panose="02000500060000020004" pitchFamily="2" charset="0"/>
                <a:ea typeface="Charis SIL" panose="02000500060000020004" pitchFamily="2" charset="0"/>
                <a:cs typeface="Charis SIL" panose="02000500060000020004" pitchFamily="2" charset="0"/>
              </a:rPr>
              <a:t>a.3sg</a:t>
            </a:r>
            <a:r>
              <a:rPr lang="en-US" dirty="0">
                <a:latin typeface="Charis SIL" panose="02000500060000020004" pitchFamily="2" charset="0"/>
                <a:ea typeface="Charis SIL" panose="02000500060000020004" pitchFamily="2" charset="0"/>
                <a:cs typeface="Charis SIL" panose="02000500060000020004" pitchFamily="2" charset="0"/>
              </a:rPr>
              <a:t>-with	</a:t>
            </a:r>
            <a:r>
              <a:rPr lang="en-US" cap="small" dirty="0">
                <a:latin typeface="Charis SIL" panose="02000500060000020004" pitchFamily="2" charset="0"/>
                <a:ea typeface="Charis SIL" panose="02000500060000020004" pitchFamily="2" charset="0"/>
                <a:cs typeface="Charis SIL" panose="02000500060000020004" pitchFamily="2" charset="0"/>
              </a:rPr>
              <a:t>det	a.1sg	det	a.1sg</a:t>
            </a:r>
            <a:r>
              <a:rPr lang="en-US" dirty="0">
                <a:latin typeface="Charis SIL" panose="02000500060000020004" pitchFamily="2" charset="0"/>
                <a:ea typeface="Charis SIL" panose="02000500060000020004" pitchFamily="2" charset="0"/>
                <a:cs typeface="Charis SIL" panose="02000500060000020004" pitchFamily="2" charset="0"/>
              </a:rPr>
              <a:t>-father</a:t>
            </a:r>
          </a:p>
          <a:p>
            <a:r>
              <a:rPr lang="en-US" dirty="0">
                <a:latin typeface="Charis SIL" panose="02000500060000020004" pitchFamily="2" charset="0"/>
                <a:ea typeface="Charis SIL" panose="02000500060000020004" pitchFamily="2" charset="0"/>
                <a:cs typeface="Charis SIL" panose="02000500060000020004" pitchFamily="2" charset="0"/>
              </a:rPr>
              <a:t>	‘I worked … with my… my father.’ [</a:t>
            </a:r>
            <a:r>
              <a:rPr lang="en-US" dirty="0" err="1">
                <a:latin typeface="Charis SIL" panose="02000500060000020004" pitchFamily="2" charset="0"/>
                <a:ea typeface="Charis SIL" panose="02000500060000020004" pitchFamily="2" charset="0"/>
                <a:cs typeface="Charis SIL" panose="02000500060000020004" pitchFamily="2" charset="0"/>
              </a:rPr>
              <a:t>txt;mr</a:t>
            </a:r>
            <a:r>
              <a:rPr lang="en-US" dirty="0">
                <a:latin typeface="Charis SIL" panose="02000500060000020004" pitchFamily="2" charset="0"/>
                <a:ea typeface="Charis SIL" panose="02000500060000020004" pitchFamily="2" charset="0"/>
                <a:cs typeface="Charis SIL" panose="02000500060000020004" pitchFamily="2" charset="0"/>
              </a:rPr>
              <a:t>, 0:08:33]</a:t>
            </a:r>
          </a:p>
          <a:p>
            <a:endParaRPr lang="en-US" dirty="0"/>
          </a:p>
        </p:txBody>
      </p:sp>
      <p:sp>
        <p:nvSpPr>
          <p:cNvPr id="4" name="Slide Number Placeholder 3">
            <a:extLst>
              <a:ext uri="{FF2B5EF4-FFF2-40B4-BE49-F238E27FC236}">
                <a16:creationId xmlns:a16="http://schemas.microsoft.com/office/drawing/2014/main" id="{67D2394B-2BE4-0A87-2BBB-EDDC7D4149D4}"/>
              </a:ext>
            </a:extLst>
          </p:cNvPr>
          <p:cNvSpPr>
            <a:spLocks noGrp="1"/>
          </p:cNvSpPr>
          <p:nvPr>
            <p:ph type="sldNum" sz="quarter" idx="12"/>
          </p:nvPr>
        </p:nvSpPr>
        <p:spPr/>
        <p:txBody>
          <a:bodyPr/>
          <a:lstStyle/>
          <a:p>
            <a:fld id="{19590046-DA73-4BBF-84B5-C08E6F75191A}" type="slidenum">
              <a:rPr lang="en-US" smtClean="0"/>
              <a:t>21</a:t>
            </a:fld>
            <a:endParaRPr lang="en-US"/>
          </a:p>
        </p:txBody>
      </p:sp>
    </p:spTree>
    <p:extLst>
      <p:ext uri="{BB962C8B-B14F-4D97-AF65-F5344CB8AC3E}">
        <p14:creationId xmlns:p14="http://schemas.microsoft.com/office/powerpoint/2010/main" val="3562247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Clause-medial verbs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normAutofit/>
          </a:bodyPr>
          <a:lstStyle/>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Other</a:t>
            </a:r>
            <a:r>
              <a:rPr lang="en-US" sz="2400" dirty="0">
                <a:latin typeface="Times New Roman" panose="02020603050405020304" pitchFamily="18" charset="0"/>
                <a:ea typeface="Calibri" panose="020F0502020204030204" pitchFamily="34" charset="0"/>
                <a:cs typeface="Arial" panose="020B0604020202020204" pitchFamily="34" charset="0"/>
              </a:rPr>
              <a:t>, unexplained</a:t>
            </a:r>
          </a:p>
          <a:p>
            <a:pPr marL="560070" lvl="1" indent="-285750">
              <a:lnSpc>
                <a:spcPct val="107000"/>
              </a:lnSpc>
              <a:spcBef>
                <a:spcPts val="0"/>
              </a:spcBef>
            </a:pPr>
            <a:r>
              <a:rPr lang="en-US" dirty="0">
                <a:latin typeface="Times New Roman" panose="02020603050405020304" pitchFamily="18" charset="0"/>
                <a:ea typeface="Calibri" panose="020F0502020204030204" pitchFamily="34" charset="0"/>
                <a:cs typeface="Arial" panose="020B0604020202020204" pitchFamily="34" charset="0"/>
              </a:rPr>
              <a:t>44 tokens</a:t>
            </a:r>
          </a:p>
          <a:p>
            <a:pPr marR="0" lvl="0" rtl="0">
              <a:lnSpc>
                <a:spcPct val="107000"/>
              </a:lnSpc>
              <a:spcBef>
                <a:spcPts val="0"/>
              </a:spcBef>
              <a:spcAft>
                <a:spcPts val="0"/>
              </a:spcAft>
            </a:pPr>
            <a:endParaRPr lang="en-US" dirty="0"/>
          </a:p>
          <a:p>
            <a:r>
              <a:rPr lang="en-US" sz="1900" dirty="0">
                <a:solidFill>
                  <a:srgbClr val="000000"/>
                </a:solidFill>
                <a:latin typeface="Charis SIL" panose="02000500060000020004" pitchFamily="2" charset="0"/>
              </a:rPr>
              <a:t>(7) 	</a:t>
            </a:r>
            <a:r>
              <a:rPr lang="en-US" sz="1900" dirty="0" err="1">
                <a:solidFill>
                  <a:srgbClr val="000000"/>
                </a:solidFill>
                <a:latin typeface="Charis SIL" panose="02000500060000020004" pitchFamily="2" charset="0"/>
              </a:rPr>
              <a:t>kɛɓɾqən</a:t>
            </a:r>
            <a:r>
              <a:rPr lang="en-US" sz="1900" dirty="0">
                <a:solidFill>
                  <a:srgbClr val="000000"/>
                </a:solidFill>
                <a:latin typeface="Charis SIL" panose="02000500060000020004" pitchFamily="2" charset="0"/>
              </a:rPr>
              <a:t> 	ʃ-∅-u-</a:t>
            </a:r>
            <a:r>
              <a:rPr lang="en-US" sz="1900" dirty="0" err="1">
                <a:solidFill>
                  <a:srgbClr val="000000"/>
                </a:solidFill>
                <a:latin typeface="Charis SIL" panose="02000500060000020004" pitchFamily="2" charset="0"/>
              </a:rPr>
              <a:t>ʔun</a:t>
            </a:r>
            <a:r>
              <a:rPr lang="en-US" sz="1900" dirty="0">
                <a:solidFill>
                  <a:srgbClr val="000000"/>
                </a:solidFill>
                <a:latin typeface="Charis SIL" panose="02000500060000020004" pitchFamily="2" charset="0"/>
              </a:rPr>
              <a:t>-</a:t>
            </a:r>
            <a:r>
              <a:rPr lang="en-US" sz="1900" b="1" dirty="0">
                <a:solidFill>
                  <a:srgbClr val="000000"/>
                </a:solidFill>
                <a:highlight>
                  <a:srgbClr val="FFFF00"/>
                </a:highlight>
                <a:latin typeface="Charis SIL" panose="02000500060000020004" pitchFamily="2" charset="0"/>
              </a:rPr>
              <a:t>ɔ</a:t>
            </a:r>
            <a:r>
              <a:rPr lang="en-US" sz="1900" b="1" dirty="0">
                <a:solidFill>
                  <a:srgbClr val="000000"/>
                </a:solidFill>
                <a:latin typeface="Charis SIL" panose="02000500060000020004" pitchFamily="2" charset="0"/>
              </a:rPr>
              <a:t> </a:t>
            </a:r>
            <a:r>
              <a:rPr lang="en-US" sz="1900" dirty="0">
                <a:solidFill>
                  <a:srgbClr val="000000"/>
                </a:solidFill>
                <a:latin typeface="Charis SIL" panose="02000500060000020004" pitchFamily="2" charset="0"/>
              </a:rPr>
              <a:t>		q-</a:t>
            </a:r>
            <a:r>
              <a:rPr lang="en-US" sz="1900" dirty="0" err="1">
                <a:solidFill>
                  <a:srgbClr val="000000"/>
                </a:solidFill>
                <a:latin typeface="Charis SIL" panose="02000500060000020004" pitchFamily="2" charset="0"/>
              </a:rPr>
              <a:t>uk</a:t>
            </a:r>
            <a:r>
              <a:rPr lang="en-US" sz="1900" dirty="0">
                <a:solidFill>
                  <a:srgbClr val="000000"/>
                </a:solidFill>
                <a:latin typeface="Charis SIL" panose="02000500060000020004" pitchFamily="2" charset="0"/>
              </a:rPr>
              <a:t>' 		o</a:t>
            </a:r>
            <a:r>
              <a:rPr lang="el-GR" sz="1900" dirty="0">
                <a:solidFill>
                  <a:srgbClr val="000000"/>
                </a:solidFill>
                <a:latin typeface="Charis SIL" panose="02000500060000020004" pitchFamily="2" charset="0"/>
              </a:rPr>
              <a:t>χ</a:t>
            </a:r>
            <a:r>
              <a:rPr lang="en-US" sz="1900" dirty="0" err="1">
                <a:solidFill>
                  <a:srgbClr val="000000"/>
                </a:solidFill>
                <a:latin typeface="Charis SIL" panose="02000500060000020004" pitchFamily="2" charset="0"/>
              </a:rPr>
              <a:t>éɾ</a:t>
            </a:r>
            <a:endParaRPr lang="en-US" sz="1900" dirty="0">
              <a:solidFill>
                <a:srgbClr val="000000"/>
              </a:solidFill>
              <a:latin typeface="Charis SIL" panose="02000500060000020004" pitchFamily="2" charset="0"/>
            </a:endParaRPr>
          </a:p>
          <a:p>
            <a:r>
              <a:rPr lang="en-US" sz="1900" dirty="0">
                <a:solidFill>
                  <a:srgbClr val="000000"/>
                </a:solidFill>
                <a:latin typeface="Charis SIL" panose="02000500060000020004" pitchFamily="2" charset="0"/>
              </a:rPr>
              <a:t>	earthquake 	</a:t>
            </a:r>
            <a:r>
              <a:rPr lang="en-US" sz="1900" cap="small" dirty="0">
                <a:solidFill>
                  <a:srgbClr val="000000"/>
                </a:solidFill>
                <a:latin typeface="Charis SIL" panose="02000500060000020004" pitchFamily="2" charset="0"/>
              </a:rPr>
              <a:t>cpl-b.3sg-a.3sg</a:t>
            </a:r>
            <a:r>
              <a:rPr lang="en-US" sz="1900" dirty="0">
                <a:solidFill>
                  <a:srgbClr val="000000"/>
                </a:solidFill>
                <a:latin typeface="Charis SIL" panose="02000500060000020004" pitchFamily="2" charset="0"/>
              </a:rPr>
              <a:t>-do-</a:t>
            </a:r>
            <a:r>
              <a:rPr lang="en-US" sz="1900" b="1" cap="small" dirty="0">
                <a:solidFill>
                  <a:srgbClr val="000000"/>
                </a:solidFill>
                <a:latin typeface="Charis SIL" panose="02000500060000020004" pitchFamily="2" charset="0"/>
              </a:rPr>
              <a:t>ss.f</a:t>
            </a:r>
            <a:r>
              <a:rPr lang="en-US" sz="1900" dirty="0">
                <a:solidFill>
                  <a:srgbClr val="000000"/>
                </a:solidFill>
                <a:latin typeface="Charis SIL" panose="02000500060000020004" pitchFamily="2" charset="0"/>
              </a:rPr>
              <a:t>	</a:t>
            </a:r>
            <a:r>
              <a:rPr lang="en-US" sz="1900" cap="small" dirty="0">
                <a:solidFill>
                  <a:srgbClr val="000000"/>
                </a:solidFill>
                <a:latin typeface="Charis SIL" panose="02000500060000020004" pitchFamily="2" charset="0"/>
              </a:rPr>
              <a:t>a.1pl</a:t>
            </a:r>
            <a:r>
              <a:rPr lang="en-US" sz="1900" dirty="0">
                <a:solidFill>
                  <a:srgbClr val="000000"/>
                </a:solidFill>
                <a:latin typeface="Charis SIL" panose="02000500060000020004" pitchFamily="2" charset="0"/>
              </a:rPr>
              <a:t>-with	before</a:t>
            </a:r>
          </a:p>
          <a:p>
            <a:r>
              <a:rPr lang="en-US" sz="1900" dirty="0">
                <a:solidFill>
                  <a:srgbClr val="000000"/>
                </a:solidFill>
                <a:latin typeface="Charis SIL" panose="02000500060000020004" pitchFamily="2" charset="0"/>
              </a:rPr>
              <a:t>	‘An earthquake that happened to us in the past.’ [</a:t>
            </a:r>
            <a:r>
              <a:rPr lang="en-US" sz="1900" dirty="0" err="1">
                <a:solidFill>
                  <a:srgbClr val="000000"/>
                </a:solidFill>
                <a:latin typeface="Charis SIL" panose="02000500060000020004" pitchFamily="2" charset="0"/>
              </a:rPr>
              <a:t>txt;earthquake</a:t>
            </a:r>
            <a:r>
              <a:rPr lang="en-US" sz="1900" dirty="0">
                <a:solidFill>
                  <a:srgbClr val="000000"/>
                </a:solidFill>
                <a:latin typeface="Charis SIL" panose="02000500060000020004" pitchFamily="2" charset="0"/>
              </a:rPr>
              <a:t>, 0:00:15]</a:t>
            </a:r>
          </a:p>
          <a:p>
            <a:r>
              <a:rPr lang="en-US" sz="1900" dirty="0">
                <a:solidFill>
                  <a:srgbClr val="000000"/>
                </a:solidFill>
                <a:latin typeface="Charis SIL" panose="02000500060000020004" pitchFamily="2" charset="0"/>
              </a:rPr>
              <a:t>(8) 	</a:t>
            </a:r>
            <a:r>
              <a:rPr lang="en-US" sz="1900" dirty="0" err="1">
                <a:solidFill>
                  <a:srgbClr val="000000"/>
                </a:solidFill>
                <a:latin typeface="Charis SIL" panose="02000500060000020004" pitchFamily="2" charset="0"/>
              </a:rPr>
              <a:t>ɓə</a:t>
            </a:r>
            <a:r>
              <a:rPr lang="el-GR" sz="1900" dirty="0">
                <a:solidFill>
                  <a:srgbClr val="000000"/>
                </a:solidFill>
                <a:latin typeface="Charis SIL" panose="02000500060000020004" pitchFamily="2" charset="0"/>
              </a:rPr>
              <a:t>χ</a:t>
            </a:r>
            <a:r>
              <a:rPr lang="en-US" sz="1900" dirty="0" err="1">
                <a:solidFill>
                  <a:srgbClr val="000000"/>
                </a:solidFill>
                <a:latin typeface="Charis SIL" panose="02000500060000020004" pitchFamily="2" charset="0"/>
              </a:rPr>
              <a:t>t͡ʃéʔ</a:t>
            </a:r>
            <a:r>
              <a:rPr lang="en-US" sz="1900" dirty="0">
                <a:solidFill>
                  <a:srgbClr val="000000"/>
                </a:solidFill>
                <a:latin typeface="Charis SIL" panose="02000500060000020004" pitchFamily="2" charset="0"/>
              </a:rPr>
              <a:t> 		k-∅-</a:t>
            </a:r>
            <a:r>
              <a:rPr lang="en-US" sz="1900" dirty="0" err="1">
                <a:solidFill>
                  <a:srgbClr val="000000"/>
                </a:solidFill>
                <a:latin typeface="Charis SIL" panose="02000500060000020004" pitchFamily="2" charset="0"/>
              </a:rPr>
              <a:t>k’əm</a:t>
            </a:r>
            <a:r>
              <a:rPr lang="en-US" sz="1900" dirty="0">
                <a:solidFill>
                  <a:srgbClr val="000000"/>
                </a:solidFill>
                <a:latin typeface="Charis SIL" panose="02000500060000020004" pitchFamily="2" charset="0"/>
              </a:rPr>
              <a:t>-</a:t>
            </a:r>
            <a:r>
              <a:rPr lang="en-US" sz="1900" b="1" dirty="0">
                <a:solidFill>
                  <a:srgbClr val="000000"/>
                </a:solidFill>
                <a:highlight>
                  <a:srgbClr val="FFFF00"/>
                </a:highlight>
                <a:latin typeface="Charis SIL" panose="02000500060000020004" pitchFamily="2" charset="0"/>
              </a:rPr>
              <a:t>ɔ</a:t>
            </a:r>
            <a:r>
              <a:rPr lang="en-US" sz="1900" dirty="0">
                <a:solidFill>
                  <a:srgbClr val="000000"/>
                </a:solidFill>
                <a:latin typeface="Charis SIL" panose="02000500060000020004" pitchFamily="2" charset="0"/>
              </a:rPr>
              <a:t> 			k-</a:t>
            </a:r>
            <a:r>
              <a:rPr lang="en-US" sz="1900" dirty="0" err="1">
                <a:solidFill>
                  <a:srgbClr val="000000"/>
                </a:solidFill>
                <a:latin typeface="Charis SIL" panose="02000500060000020004" pitchFamily="2" charset="0"/>
              </a:rPr>
              <a:t>ʃk’áj</a:t>
            </a:r>
            <a:endParaRPr lang="en-US" sz="1900" dirty="0">
              <a:solidFill>
                <a:srgbClr val="000000"/>
              </a:solidFill>
              <a:latin typeface="Charis SIL" panose="02000500060000020004" pitchFamily="2" charset="0"/>
            </a:endParaRPr>
          </a:p>
          <a:p>
            <a:r>
              <a:rPr lang="en-US" sz="1900" dirty="0">
                <a:solidFill>
                  <a:srgbClr val="000000"/>
                </a:solidFill>
                <a:latin typeface="Charis SIL" panose="02000500060000020004" pitchFamily="2" charset="0"/>
              </a:rPr>
              <a:t>	early		</a:t>
            </a:r>
            <a:r>
              <a:rPr lang="en-US" sz="1900" cap="small" dirty="0">
                <a:solidFill>
                  <a:srgbClr val="000000"/>
                </a:solidFill>
                <a:latin typeface="Charis SIL" panose="02000500060000020004" pitchFamily="2" charset="0"/>
              </a:rPr>
              <a:t>incpl-b.3sg-a.3pl</a:t>
            </a:r>
            <a:r>
              <a:rPr lang="en-US" sz="1900" dirty="0">
                <a:solidFill>
                  <a:srgbClr val="000000"/>
                </a:solidFill>
                <a:latin typeface="Charis SIL" panose="02000500060000020004" pitchFamily="2" charset="0"/>
              </a:rPr>
              <a:t>-take-</a:t>
            </a:r>
            <a:r>
              <a:rPr lang="en-US" sz="1900" cap="small" dirty="0">
                <a:solidFill>
                  <a:srgbClr val="000000"/>
                </a:solidFill>
                <a:latin typeface="Charis SIL" panose="02000500060000020004" pitchFamily="2" charset="0"/>
              </a:rPr>
              <a:t>ss.f	a.3pl</a:t>
            </a:r>
            <a:r>
              <a:rPr lang="en-US" sz="1900" dirty="0">
                <a:solidFill>
                  <a:srgbClr val="000000"/>
                </a:solidFill>
                <a:latin typeface="Charis SIL" panose="02000500060000020004" pitchFamily="2" charset="0"/>
              </a:rPr>
              <a:t>-stick</a:t>
            </a:r>
          </a:p>
          <a:p>
            <a:r>
              <a:rPr lang="en-US" sz="1900" dirty="0">
                <a:solidFill>
                  <a:srgbClr val="000000"/>
                </a:solidFill>
                <a:latin typeface="Charis SIL" panose="02000500060000020004" pitchFamily="2" charset="0"/>
              </a:rPr>
              <a:t>	‘Early they take their sticks.’ [</a:t>
            </a:r>
            <a:r>
              <a:rPr lang="en-US" sz="1900" dirty="0" err="1">
                <a:solidFill>
                  <a:srgbClr val="000000"/>
                </a:solidFill>
                <a:latin typeface="Charis SIL" panose="02000500060000020004" pitchFamily="2" charset="0"/>
              </a:rPr>
              <a:t>txt;mushrooms</a:t>
            </a:r>
            <a:r>
              <a:rPr lang="en-US" sz="1900" dirty="0">
                <a:solidFill>
                  <a:srgbClr val="000000"/>
                </a:solidFill>
                <a:latin typeface="Charis SIL" panose="02000500060000020004" pitchFamily="2" charset="0"/>
              </a:rPr>
              <a:t>, 0:07:12]</a:t>
            </a:r>
          </a:p>
          <a:p>
            <a:endParaRPr lang="en-US" dirty="0">
              <a:solidFill>
                <a:srgbClr val="000000"/>
              </a:solidFill>
              <a:latin typeface="Charis SIL" panose="02000500060000020004" pitchFamily="2" charset="0"/>
            </a:endParaRPr>
          </a:p>
          <a:p>
            <a:endParaRPr lang="en-US" dirty="0"/>
          </a:p>
        </p:txBody>
      </p:sp>
      <p:sp>
        <p:nvSpPr>
          <p:cNvPr id="4" name="Slide Number Placeholder 3">
            <a:extLst>
              <a:ext uri="{FF2B5EF4-FFF2-40B4-BE49-F238E27FC236}">
                <a16:creationId xmlns:a16="http://schemas.microsoft.com/office/drawing/2014/main" id="{17792C27-8031-6DC3-1F56-7F5BABE0DA51}"/>
              </a:ext>
            </a:extLst>
          </p:cNvPr>
          <p:cNvSpPr>
            <a:spLocks noGrp="1"/>
          </p:cNvSpPr>
          <p:nvPr>
            <p:ph type="sldNum" sz="quarter" idx="12"/>
          </p:nvPr>
        </p:nvSpPr>
        <p:spPr/>
        <p:txBody>
          <a:bodyPr/>
          <a:lstStyle/>
          <a:p>
            <a:fld id="{19590046-DA73-4BBF-84B5-C08E6F75191A}" type="slidenum">
              <a:rPr lang="en-US" smtClean="0"/>
              <a:t>22</a:t>
            </a:fld>
            <a:endParaRPr lang="en-US"/>
          </a:p>
        </p:txBody>
      </p:sp>
    </p:spTree>
    <p:extLst>
      <p:ext uri="{BB962C8B-B14F-4D97-AF65-F5344CB8AC3E}">
        <p14:creationId xmlns:p14="http://schemas.microsoft.com/office/powerpoint/2010/main" val="150228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373703"/>
            <a:ext cx="10134600" cy="1288489"/>
          </a:xfrm>
        </p:spPr>
        <p:txBody>
          <a:bodyPr/>
          <a:lstStyle/>
          <a:p>
            <a:r>
              <a:rPr lang="en-US"/>
              <a:t>Clause-final verbs with phrase-medial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342900" marR="0" lvl="0" indent="-342900" rtl="0">
              <a:lnSpc>
                <a:spcPct val="107000"/>
              </a:lnSpc>
              <a:spcBef>
                <a:spcPts val="0"/>
              </a:spcBef>
              <a:spcAft>
                <a:spcPts val="0"/>
              </a:spcAft>
              <a:buFont typeface="Arial" panose="020B0604020202020204" pitchFamily="34" charset="0"/>
              <a:buChar char="•"/>
            </a:pPr>
            <a:r>
              <a:rPr lang="en-US" dirty="0">
                <a:effectLst/>
                <a:latin typeface="Charis SIL" panose="02000500060000020004" pitchFamily="2" charset="0"/>
                <a:ea typeface="Charis SIL" panose="02000500060000020004" pitchFamily="2" charset="0"/>
                <a:cs typeface="Charis SIL" panose="02000500060000020004" pitchFamily="2" charset="0"/>
              </a:rPr>
              <a:t>9 tokens</a:t>
            </a:r>
          </a:p>
          <a:p>
            <a:pPr marL="342900" marR="0" lvl="0" indent="-342900" rtl="0">
              <a:lnSpc>
                <a:spcPct val="107000"/>
              </a:lnSpc>
              <a:spcBef>
                <a:spcPts val="0"/>
              </a:spcBef>
              <a:spcAft>
                <a:spcPts val="0"/>
              </a:spcAft>
              <a:buFont typeface="Arial" panose="020B0604020202020204" pitchFamily="34" charset="0"/>
              <a:buChar char="•"/>
            </a:pPr>
            <a:r>
              <a:rPr lang="en-US" dirty="0">
                <a:effectLst/>
                <a:latin typeface="Charis SIL" panose="02000500060000020004" pitchFamily="2" charset="0"/>
                <a:ea typeface="Charis SIL" panose="02000500060000020004" pitchFamily="2" charset="0"/>
                <a:cs typeface="Charis SIL" panose="02000500060000020004" pitchFamily="2" charset="0"/>
              </a:rPr>
              <a:t>Unexplainable under a syntactic analysis</a:t>
            </a:r>
          </a:p>
          <a:p>
            <a:pPr marL="342900" indent="-342900">
              <a:lnSpc>
                <a:spcPct val="107000"/>
              </a:lnSpc>
              <a:spcBef>
                <a:spcPts val="0"/>
              </a:spcBef>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Most verbs followed by embedded clause have phrase-final status suffixes</a:t>
            </a:r>
            <a:endParaRPr lang="en-US" dirty="0">
              <a:effectLst/>
              <a:latin typeface="Charis SIL" panose="02000500060000020004" pitchFamily="2" charset="0"/>
              <a:ea typeface="Charis SIL" panose="02000500060000020004" pitchFamily="2" charset="0"/>
              <a:cs typeface="Charis SIL" panose="02000500060000020004" pitchFamily="2" charset="0"/>
            </a:endParaRPr>
          </a:p>
          <a:p>
            <a:pPr marL="342900" marR="0" lvl="0" indent="-342900" rtl="0">
              <a:lnSpc>
                <a:spcPct val="107000"/>
              </a:lnSpc>
              <a:spcBef>
                <a:spcPts val="0"/>
              </a:spcBef>
              <a:spcAft>
                <a:spcPts val="0"/>
              </a:spcAft>
              <a:buFont typeface="Arial" panose="020B0604020202020204" pitchFamily="34" charset="0"/>
              <a:buChar char="•"/>
            </a:pPr>
            <a:endParaRPr lang="en-US" dirty="0">
              <a:effectLst/>
              <a:latin typeface="Charis SIL" panose="02000500060000020004" pitchFamily="2" charset="0"/>
              <a:ea typeface="Charis SIL" panose="02000500060000020004" pitchFamily="2" charset="0"/>
              <a:cs typeface="Charis SIL" panose="02000500060000020004" pitchFamily="2" charset="0"/>
            </a:endParaRP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a:t>
            </a:r>
            <a:r>
              <a:rPr lang="en-US" dirty="0">
                <a:latin typeface="Charis SIL" panose="02000500060000020004" pitchFamily="2" charset="0"/>
                <a:ea typeface="Charis SIL" panose="02000500060000020004" pitchFamily="2" charset="0"/>
                <a:cs typeface="Charis SIL" panose="02000500060000020004" pitchFamily="2" charset="0"/>
              </a:rPr>
              <a:t>9</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i="1"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χe</a:t>
            </a:r>
            <a:r>
              <a:rPr lang="en-US" dirty="0">
                <a:effectLst/>
                <a:latin typeface="Charis SIL" panose="02000500060000020004" pitchFamily="2" charset="0"/>
                <a:ea typeface="Charis SIL" panose="02000500060000020004" pitchFamily="2" charset="0"/>
                <a:cs typeface="Charis SIL" panose="02000500060000020004" pitchFamily="2" charset="0"/>
              </a:rPr>
              <a:t> 		ta 	ɾ 	k-∅-</a:t>
            </a:r>
            <a:r>
              <a:rPr lang="en-US" dirty="0" err="1">
                <a:effectLst/>
                <a:latin typeface="Charis SIL" panose="02000500060000020004" pitchFamily="2" charset="0"/>
                <a:ea typeface="Charis SIL" panose="02000500060000020004" pitchFamily="2" charset="0"/>
                <a:cs typeface="Charis SIL" panose="02000500060000020004" pitchFamily="2" charset="0"/>
              </a:rPr>
              <a:t>i-ʔən</a:t>
            </a:r>
            <a:r>
              <a:rPr lang="en-US" dirty="0">
                <a:effectLst/>
                <a:latin typeface="Charis SIL" panose="02000500060000020004" pitchFamily="2" charset="0"/>
                <a:ea typeface="Charis SIL" panose="02000500060000020004" pitchFamily="2" charset="0"/>
                <a:cs typeface="Charis SIL" panose="02000500060000020004" pitchFamily="2" charset="0"/>
              </a:rPr>
              <a:t>-</a:t>
            </a:r>
            <a:r>
              <a:rPr lang="en-US" dirty="0">
                <a:effectLst/>
                <a:highlight>
                  <a:srgbClr val="FFFF00"/>
                </a:highlight>
                <a:latin typeface="Charis SIL" panose="02000500060000020004" pitchFamily="2" charset="0"/>
                <a:ea typeface="Charis SIL" panose="02000500060000020004" pitchFamily="2" charset="0"/>
                <a:cs typeface="Charis SIL" panose="02000500060000020004" pitchFamily="2" charset="0"/>
              </a:rPr>
              <a:t>∅</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t͡ʃeɾ</a:t>
            </a:r>
            <a:r>
              <a:rPr lang="en-US" dirty="0">
                <a:effectLst/>
                <a:latin typeface="Charis SIL" panose="02000500060000020004" pitchFamily="2" charset="0"/>
                <a:ea typeface="Charis SIL" panose="02000500060000020004" pitchFamily="2" charset="0"/>
                <a:cs typeface="Charis SIL" panose="02000500060000020004" pitchFamily="2" charset="0"/>
              </a:rPr>
              <a:t> 	</a:t>
            </a:r>
          </a:p>
          <a:p>
            <a:pPr marL="914400">
              <a:lnSpc>
                <a:spcPct val="107000"/>
              </a:lnSpc>
              <a:spcBef>
                <a:spcPts val="0"/>
              </a:spcBef>
            </a:pPr>
            <a:r>
              <a:rPr lang="en-US" dirty="0" err="1">
                <a:effectLst/>
                <a:latin typeface="Charis SIL" panose="02000500060000020004" pitchFamily="2" charset="0"/>
                <a:ea typeface="Charis SIL" panose="02000500060000020004" pitchFamily="2" charset="0"/>
                <a:cs typeface="Charis SIL" panose="02000500060000020004" pitchFamily="2" charset="0"/>
              </a:rPr>
              <a:t>like.that</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err="1">
                <a:effectLst/>
                <a:latin typeface="Charis SIL" panose="02000500060000020004" pitchFamily="2" charset="0"/>
                <a:ea typeface="Charis SIL" panose="02000500060000020004" pitchFamily="2" charset="0"/>
                <a:cs typeface="Charis SIL" panose="02000500060000020004" pitchFamily="2" charset="0"/>
              </a:rPr>
              <a:t>irr</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a:effectLst/>
                <a:latin typeface="Charis SIL" panose="02000500060000020004" pitchFamily="2" charset="0"/>
                <a:ea typeface="Charis SIL" panose="02000500060000020004" pitchFamily="2" charset="0"/>
                <a:cs typeface="Charis SIL" panose="02000500060000020004" pitchFamily="2" charset="0"/>
              </a:rPr>
              <a:t>det</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a:effectLst/>
                <a:latin typeface="Charis SIL" panose="02000500060000020004" pitchFamily="2" charset="0"/>
                <a:ea typeface="Charis SIL" panose="02000500060000020004" pitchFamily="2" charset="0"/>
                <a:cs typeface="Charis SIL" panose="02000500060000020004" pitchFamily="2" charset="0"/>
              </a:rPr>
              <a:t>incpl-b.3sg-a.2pl</a:t>
            </a:r>
            <a:r>
              <a:rPr lang="en-US" dirty="0">
                <a:effectLst/>
                <a:latin typeface="Charis SIL" panose="02000500060000020004" pitchFamily="2" charset="0"/>
                <a:ea typeface="Charis SIL" panose="02000500060000020004" pitchFamily="2" charset="0"/>
                <a:cs typeface="Charis SIL" panose="02000500060000020004" pitchFamily="2" charset="0"/>
              </a:rPr>
              <a:t>-do-</a:t>
            </a:r>
            <a:r>
              <a:rPr lang="en-US" cap="small" dirty="0">
                <a:effectLst/>
                <a:latin typeface="Charis SIL" panose="02000500060000020004" pitchFamily="2" charset="0"/>
                <a:ea typeface="Charis SIL" panose="02000500060000020004" pitchFamily="2" charset="0"/>
                <a:cs typeface="Charis SIL" panose="02000500060000020004" pitchFamily="2" charset="0"/>
              </a:rPr>
              <a:t>ss.m</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a:effectLst/>
                <a:latin typeface="Charis SIL" panose="02000500060000020004" pitchFamily="2" charset="0"/>
                <a:ea typeface="Charis SIL" panose="02000500060000020004" pitchFamily="2" charset="0"/>
                <a:cs typeface="Charis SIL" panose="02000500060000020004" pitchFamily="2" charset="0"/>
              </a:rPr>
              <a:t>comp</a:t>
            </a:r>
          </a:p>
          <a:p>
            <a:pPr marL="914400">
              <a:lnSpc>
                <a:spcPct val="107000"/>
              </a:lnSpc>
              <a:spcBef>
                <a:spcPts val="0"/>
              </a:spcBef>
            </a:pPr>
            <a:r>
              <a:rPr lang="en-US" dirty="0">
                <a:effectLst/>
                <a:latin typeface="Charis SIL" panose="02000500060000020004" pitchFamily="2" charset="0"/>
                <a:ea typeface="Charis SIL" panose="02000500060000020004" pitchFamily="2" charset="0"/>
                <a:cs typeface="Charis SIL" panose="02000500060000020004" pitchFamily="2" charset="0"/>
              </a:rPr>
              <a:t>k-∅-</a:t>
            </a:r>
            <a:r>
              <a:rPr lang="en-US" dirty="0" err="1">
                <a:effectLst/>
                <a:latin typeface="Charis SIL" panose="02000500060000020004" pitchFamily="2" charset="0"/>
                <a:ea typeface="Charis SIL" panose="02000500060000020004" pitchFamily="2" charset="0"/>
                <a:cs typeface="Charis SIL" panose="02000500060000020004" pitchFamily="2" charset="0"/>
              </a:rPr>
              <a:t>it͡ʃəp-ɔ</a:t>
            </a:r>
            <a:r>
              <a:rPr lang="en-US" dirty="0">
                <a:effectLst/>
                <a:latin typeface="Charis SIL" panose="02000500060000020004" pitchFamily="2" charset="0"/>
                <a:ea typeface="Charis SIL" panose="02000500060000020004" pitchFamily="2" charset="0"/>
                <a:cs typeface="Charis SIL" panose="02000500060000020004" pitchFamily="2" charset="0"/>
              </a:rPr>
              <a:t>́ </a:t>
            </a:r>
          </a:p>
          <a:p>
            <a:pPr marL="914400">
              <a:lnSpc>
                <a:spcPct val="107000"/>
              </a:lnSpc>
              <a:spcBef>
                <a:spcPts val="0"/>
              </a:spcBef>
            </a:pPr>
            <a:r>
              <a:rPr lang="en-US" cap="small" dirty="0">
                <a:effectLst/>
                <a:latin typeface="Charis SIL" panose="02000500060000020004" pitchFamily="2" charset="0"/>
                <a:ea typeface="Charis SIL" panose="02000500060000020004" pitchFamily="2" charset="0"/>
                <a:cs typeface="Charis SIL" panose="02000500060000020004" pitchFamily="2" charset="0"/>
              </a:rPr>
              <a:t>incpl-b.3sg-a.2pl</a:t>
            </a:r>
            <a:r>
              <a:rPr lang="en-US" dirty="0">
                <a:effectLst/>
                <a:latin typeface="Charis SIL" panose="02000500060000020004" pitchFamily="2" charset="0"/>
                <a:ea typeface="Charis SIL" panose="02000500060000020004" pitchFamily="2" charset="0"/>
                <a:cs typeface="Charis SIL" panose="02000500060000020004" pitchFamily="2" charset="0"/>
              </a:rPr>
              <a:t>-catch-</a:t>
            </a:r>
            <a:r>
              <a:rPr lang="en-US" cap="small" dirty="0">
                <a:effectLst/>
                <a:latin typeface="Charis SIL" panose="02000500060000020004" pitchFamily="2" charset="0"/>
                <a:ea typeface="Charis SIL" panose="02000500060000020004" pitchFamily="2" charset="0"/>
                <a:cs typeface="Charis SIL" panose="02000500060000020004" pitchFamily="2" charset="0"/>
              </a:rPr>
              <a:t>ss.m </a:t>
            </a:r>
            <a:r>
              <a:rPr lang="en-US" dirty="0">
                <a:effectLst/>
                <a:latin typeface="Charis SIL" panose="02000500060000020004" pitchFamily="2" charset="0"/>
                <a:ea typeface="Charis SIL" panose="02000500060000020004" pitchFamily="2" charset="0"/>
                <a:cs typeface="Charis SIL" panose="02000500060000020004" pitchFamily="2" charset="0"/>
              </a:rPr>
              <a:t>	</a:t>
            </a:r>
          </a:p>
          <a:p>
            <a:pPr marL="914400" marR="0">
              <a:lnSpc>
                <a:spcPct val="107000"/>
              </a:lnSpc>
              <a:spcBef>
                <a:spcPts val="0"/>
              </a:spcBef>
              <a:spcAft>
                <a:spcPts val="800"/>
              </a:spcAft>
            </a:pPr>
            <a:r>
              <a:rPr lang="en-US" dirty="0">
                <a:effectLst/>
                <a:latin typeface="Charis SIL" panose="02000500060000020004" pitchFamily="2" charset="0"/>
                <a:ea typeface="Charis SIL" panose="02000500060000020004" pitchFamily="2" charset="0"/>
                <a:cs typeface="Charis SIL" panose="02000500060000020004" pitchFamily="2" charset="0"/>
              </a:rPr>
              <a:t>‘That is not how you catch them.’ (lit: ‘It’s not like that that you do it that you catch them.’) [</a:t>
            </a:r>
            <a:r>
              <a:rPr lang="en-US" dirty="0" err="1">
                <a:effectLst/>
                <a:latin typeface="Charis SIL" panose="02000500060000020004" pitchFamily="2" charset="0"/>
                <a:ea typeface="Charis SIL" panose="02000500060000020004" pitchFamily="2" charset="0"/>
                <a:cs typeface="Charis SIL" panose="02000500060000020004" pitchFamily="2" charset="0"/>
              </a:rPr>
              <a:t>txt;fishing</a:t>
            </a:r>
            <a:r>
              <a:rPr lang="en-US" dirty="0">
                <a:effectLst/>
                <a:latin typeface="Charis SIL" panose="02000500060000020004" pitchFamily="2" charset="0"/>
                <a:ea typeface="Charis SIL" panose="02000500060000020004" pitchFamily="2" charset="0"/>
                <a:cs typeface="Charis SIL" panose="02000500060000020004" pitchFamily="2" charset="0"/>
              </a:rPr>
              <a:t>, 0:05:23]</a:t>
            </a:r>
          </a:p>
          <a:p>
            <a:endParaRPr lang="en-US" dirty="0"/>
          </a:p>
        </p:txBody>
      </p:sp>
      <p:sp>
        <p:nvSpPr>
          <p:cNvPr id="4" name="Slide Number Placeholder 3">
            <a:extLst>
              <a:ext uri="{FF2B5EF4-FFF2-40B4-BE49-F238E27FC236}">
                <a16:creationId xmlns:a16="http://schemas.microsoft.com/office/drawing/2014/main" id="{C18D8DB8-CF81-80D7-B43C-0ED5B0832826}"/>
              </a:ext>
            </a:extLst>
          </p:cNvPr>
          <p:cNvSpPr>
            <a:spLocks noGrp="1"/>
          </p:cNvSpPr>
          <p:nvPr>
            <p:ph type="sldNum" sz="quarter" idx="12"/>
          </p:nvPr>
        </p:nvSpPr>
        <p:spPr/>
        <p:txBody>
          <a:bodyPr/>
          <a:lstStyle/>
          <a:p>
            <a:fld id="{19590046-DA73-4BBF-84B5-C08E6F75191A}" type="slidenum">
              <a:rPr lang="en-US" smtClean="0"/>
              <a:t>23</a:t>
            </a:fld>
            <a:endParaRPr lang="en-US"/>
          </a:p>
        </p:txBody>
      </p:sp>
    </p:spTree>
    <p:extLst>
      <p:ext uri="{BB962C8B-B14F-4D97-AF65-F5344CB8AC3E}">
        <p14:creationId xmlns:p14="http://schemas.microsoft.com/office/powerpoint/2010/main" val="168016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Results: IP position</a:t>
            </a:r>
          </a:p>
        </p:txBody>
      </p:sp>
      <p:graphicFrame>
        <p:nvGraphicFramePr>
          <p:cNvPr id="4" name="Content Placeholder 3">
            <a:extLst>
              <a:ext uri="{FF2B5EF4-FFF2-40B4-BE49-F238E27FC236}">
                <a16:creationId xmlns:a16="http://schemas.microsoft.com/office/drawing/2014/main" id="{553CBAC1-F0F3-05CE-7AD7-4D15CD202493}"/>
              </a:ext>
            </a:extLst>
          </p:cNvPr>
          <p:cNvGraphicFramePr>
            <a:graphicFrameLocks noGrp="1"/>
          </p:cNvGraphicFramePr>
          <p:nvPr>
            <p:ph idx="1"/>
            <p:extLst>
              <p:ext uri="{D42A27DB-BD31-4B8C-83A1-F6EECF244321}">
                <p14:modId xmlns:p14="http://schemas.microsoft.com/office/powerpoint/2010/main" val="2186056966"/>
              </p:ext>
            </p:extLst>
          </p:nvPr>
        </p:nvGraphicFramePr>
        <p:xfrm>
          <a:off x="1498061" y="2324912"/>
          <a:ext cx="9533105" cy="1881283"/>
        </p:xfrm>
        <a:graphic>
          <a:graphicData uri="http://schemas.openxmlformats.org/drawingml/2006/table">
            <a:tbl>
              <a:tblPr firstRow="1" firstCol="1" bandRow="1">
                <a:tableStyleId>{00A15C55-8517-42AA-B614-E9B94910E393}</a:tableStyleId>
              </a:tblPr>
              <a:tblGrid>
                <a:gridCol w="2013677">
                  <a:extLst>
                    <a:ext uri="{9D8B030D-6E8A-4147-A177-3AD203B41FA5}">
                      <a16:colId xmlns:a16="http://schemas.microsoft.com/office/drawing/2014/main" val="3333696007"/>
                    </a:ext>
                  </a:extLst>
                </a:gridCol>
                <a:gridCol w="1284675">
                  <a:extLst>
                    <a:ext uri="{9D8B030D-6E8A-4147-A177-3AD203B41FA5}">
                      <a16:colId xmlns:a16="http://schemas.microsoft.com/office/drawing/2014/main" val="1662551912"/>
                    </a:ext>
                  </a:extLst>
                </a:gridCol>
                <a:gridCol w="3119925">
                  <a:extLst>
                    <a:ext uri="{9D8B030D-6E8A-4147-A177-3AD203B41FA5}">
                      <a16:colId xmlns:a16="http://schemas.microsoft.com/office/drawing/2014/main" val="33804222"/>
                    </a:ext>
                  </a:extLst>
                </a:gridCol>
                <a:gridCol w="3114828">
                  <a:extLst>
                    <a:ext uri="{9D8B030D-6E8A-4147-A177-3AD203B41FA5}">
                      <a16:colId xmlns:a16="http://schemas.microsoft.com/office/drawing/2014/main" val="1076371438"/>
                    </a:ext>
                  </a:extLst>
                </a:gridCol>
              </a:tblGrid>
              <a:tr h="622570">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With boundary tone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Total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Phrase-medial status suffix</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Phrase-final status suffix</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66013155"/>
                  </a:ext>
                </a:extLst>
              </a:tr>
              <a:tr h="622570">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No</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2285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2079 </a:t>
                      </a:r>
                      <a:r>
                        <a:rPr lang="en-US" sz="2000" b="1">
                          <a:effectLst/>
                          <a:latin typeface="Times New Roman" panose="02020603050405020304" pitchFamily="18" charset="0"/>
                          <a:ea typeface="Calibri" panose="020F0502020204030204" pitchFamily="34" charset="0"/>
                          <a:cs typeface="Arial" panose="020B0604020202020204" pitchFamily="34" charset="0"/>
                        </a:rPr>
                        <a:t>(91.0%)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206 (9.0%)</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94455704"/>
                  </a:ext>
                </a:extLst>
              </a:tr>
              <a:tr h="622570">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Yes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345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20 (5.8%)</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325 </a:t>
                      </a:r>
                      <a:r>
                        <a:rPr lang="en-US" sz="2000" b="1" dirty="0">
                          <a:effectLst/>
                          <a:latin typeface="Times New Roman" panose="02020603050405020304" pitchFamily="18" charset="0"/>
                          <a:ea typeface="Calibri" panose="020F0502020204030204" pitchFamily="34" charset="0"/>
                          <a:cs typeface="Arial" panose="020B0604020202020204" pitchFamily="34" charset="0"/>
                        </a:rPr>
                        <a:t>(94.2%)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6458577"/>
                  </a:ext>
                </a:extLst>
              </a:tr>
            </a:tbl>
          </a:graphicData>
        </a:graphic>
      </p:graphicFrame>
      <p:sp>
        <p:nvSpPr>
          <p:cNvPr id="3" name="Slide Number Placeholder 2">
            <a:extLst>
              <a:ext uri="{FF2B5EF4-FFF2-40B4-BE49-F238E27FC236}">
                <a16:creationId xmlns:a16="http://schemas.microsoft.com/office/drawing/2014/main" id="{B0416B11-81BD-8D40-1ED3-EC4E84BBCCC9}"/>
              </a:ext>
            </a:extLst>
          </p:cNvPr>
          <p:cNvSpPr>
            <a:spLocks noGrp="1"/>
          </p:cNvSpPr>
          <p:nvPr>
            <p:ph type="sldNum" sz="quarter" idx="12"/>
          </p:nvPr>
        </p:nvSpPr>
        <p:spPr/>
        <p:txBody>
          <a:bodyPr/>
          <a:lstStyle/>
          <a:p>
            <a:fld id="{19590046-DA73-4BBF-84B5-C08E6F75191A}" type="slidenum">
              <a:rPr lang="en-US" smtClean="0"/>
              <a:t>24</a:t>
            </a:fld>
            <a:endParaRPr lang="en-US"/>
          </a:p>
        </p:txBody>
      </p:sp>
    </p:spTree>
    <p:extLst>
      <p:ext uri="{BB962C8B-B14F-4D97-AF65-F5344CB8AC3E}">
        <p14:creationId xmlns:p14="http://schemas.microsoft.com/office/powerpoint/2010/main" val="245787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373703"/>
            <a:ext cx="10134600" cy="1288489"/>
          </a:xfrm>
        </p:spPr>
        <p:txBody>
          <a:bodyPr/>
          <a:lstStyle/>
          <a:p>
            <a:r>
              <a:rPr lang="en-US"/>
              <a:t>Verbs with boundary tones and phrase-medial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342900" marR="0" lvl="0" indent="-342900" rtl="0">
              <a:lnSpc>
                <a:spcPct val="107000"/>
              </a:lnSpc>
              <a:spcBef>
                <a:spcPts val="0"/>
              </a:spcBef>
              <a:spcAft>
                <a:spcPts val="0"/>
              </a:spcAft>
              <a:buFont typeface="Arial" panose="020B0604020202020204" pitchFamily="34" charset="0"/>
              <a:buChar char="•"/>
            </a:pPr>
            <a:r>
              <a:rPr lang="en-US" dirty="0">
                <a:latin typeface="Charis SIL" panose="02000500060000020004" pitchFamily="2" charset="0"/>
                <a:ea typeface="Charis SIL" panose="02000500060000020004" pitchFamily="2" charset="0"/>
                <a:cs typeface="Charis SIL" panose="02000500060000020004" pitchFamily="2" charset="0"/>
              </a:rPr>
              <a:t>20 tokens</a:t>
            </a:r>
          </a:p>
          <a:p>
            <a:pPr marL="342900" marR="0" lvl="0" indent="-342900" rtl="0">
              <a:lnSpc>
                <a:spcPct val="107000"/>
              </a:lnSpc>
              <a:spcBef>
                <a:spcPts val="0"/>
              </a:spcBef>
              <a:spcAft>
                <a:spcPts val="0"/>
              </a:spcAft>
              <a:buFont typeface="Arial" panose="020B0604020202020204" pitchFamily="34" charset="0"/>
              <a:buChar char="•"/>
            </a:pPr>
            <a:r>
              <a:rPr lang="en-US" dirty="0">
                <a:latin typeface="Charis SIL" panose="02000500060000020004" pitchFamily="2" charset="0"/>
                <a:ea typeface="Charis SIL" panose="02000500060000020004" pitchFamily="2" charset="0"/>
                <a:cs typeface="Charis SIL" panose="02000500060000020004" pitchFamily="2" charset="0"/>
              </a:rPr>
              <a:t>Likely not boundary tones and no IP boundary – more research needed on K’iche’ intonation</a:t>
            </a:r>
          </a:p>
          <a:p>
            <a:pPr marL="342900" marR="0" lvl="0" indent="-342900" rtl="0">
              <a:lnSpc>
                <a:spcPct val="107000"/>
              </a:lnSpc>
              <a:spcBef>
                <a:spcPts val="0"/>
              </a:spcBef>
              <a:spcAft>
                <a:spcPts val="0"/>
              </a:spcAft>
              <a:buFont typeface="Arial" panose="020B0604020202020204" pitchFamily="34" charset="0"/>
              <a:buChar char="•"/>
            </a:pPr>
            <a:endParaRPr lang="en-US" dirty="0">
              <a:latin typeface="Charis SIL" panose="02000500060000020004" pitchFamily="2" charset="0"/>
              <a:ea typeface="Charis SIL" panose="02000500060000020004" pitchFamily="2" charset="0"/>
              <a:cs typeface="Charis SIL" panose="02000500060000020004" pitchFamily="2" charset="0"/>
            </a:endParaRPr>
          </a:p>
          <a:p>
            <a:pPr marR="0" lvl="0" rtl="0">
              <a:lnSpc>
                <a:spcPct val="107000"/>
              </a:lnSpc>
              <a:spcBef>
                <a:spcPts val="0"/>
              </a:spcBef>
              <a:spcAft>
                <a:spcPts val="0"/>
              </a:spcAft>
            </a:pPr>
            <a:r>
              <a:rPr lang="en-US" dirty="0">
                <a:latin typeface="Charis SIL" panose="02000500060000020004" pitchFamily="2" charset="0"/>
                <a:ea typeface="Charis SIL" panose="02000500060000020004" pitchFamily="2" charset="0"/>
                <a:cs typeface="Charis SIL" panose="02000500060000020004" pitchFamily="2" charset="0"/>
              </a:rPr>
              <a:t>(10)</a:t>
            </a:r>
            <a:r>
              <a:rPr lang="en-US" dirty="0">
                <a:effectLst/>
                <a:latin typeface="Charis SIL" panose="02000500060000020004" pitchFamily="2" charset="0"/>
                <a:ea typeface="Charis SIL" panose="02000500060000020004" pitchFamily="2" charset="0"/>
                <a:cs typeface="Charis SIL" panose="02000500060000020004" pitchFamily="2" charset="0"/>
              </a:rPr>
              <a:t> 	ʃ-∅-</a:t>
            </a:r>
            <a:r>
              <a:rPr lang="en-US" dirty="0" err="1">
                <a:effectLst/>
                <a:latin typeface="Charis SIL" panose="02000500060000020004" pitchFamily="2" charset="0"/>
                <a:ea typeface="Charis SIL" panose="02000500060000020004" pitchFamily="2" charset="0"/>
                <a:cs typeface="Charis SIL" panose="02000500060000020004" pitchFamily="2" charset="0"/>
              </a:rPr>
              <a:t>in-t͡ʃə́p</a:t>
            </a:r>
            <a:r>
              <a:rPr lang="en-US" dirty="0">
                <a:effectLst/>
                <a:latin typeface="Charis SIL" panose="02000500060000020004" pitchFamily="2" charset="0"/>
                <a:ea typeface="Charis SIL" panose="02000500060000020004" pitchFamily="2" charset="0"/>
                <a:cs typeface="Charis SIL" panose="02000500060000020004" pitchFamily="2" charset="0"/>
              </a:rPr>
              <a:t>-</a:t>
            </a:r>
            <a:r>
              <a:rPr lang="en-US" dirty="0">
                <a:effectLst/>
                <a:highlight>
                  <a:srgbClr val="FFFF00"/>
                </a:highlight>
                <a:latin typeface="Charis SIL" panose="02000500060000020004" pitchFamily="2" charset="0"/>
                <a:ea typeface="Charis SIL" panose="02000500060000020004" pitchFamily="2" charset="0"/>
                <a:cs typeface="Charis SIL" panose="02000500060000020004" pitchFamily="2" charset="0"/>
              </a:rPr>
              <a:t>∅</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χu</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laχ</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amló</a:t>
            </a:r>
            <a:endParaRPr lang="en-US" dirty="0">
              <a:effectLst/>
              <a:latin typeface="Charis SIL" panose="02000500060000020004" pitchFamily="2" charset="0"/>
              <a:ea typeface="Charis SIL" panose="02000500060000020004" pitchFamily="2" charset="0"/>
              <a:cs typeface="Charis SIL" panose="02000500060000020004" pitchFamily="2" charset="0"/>
            </a:endParaRPr>
          </a:p>
          <a:p>
            <a:pPr marL="457200" marR="0" indent="457200">
              <a:lnSpc>
                <a:spcPct val="107000"/>
              </a:lnSpc>
              <a:spcBef>
                <a:spcPts val="0"/>
              </a:spcBef>
              <a:spcAft>
                <a:spcPts val="0"/>
              </a:spcAft>
            </a:pPr>
            <a:r>
              <a:rPr lang="en-US" cap="small" dirty="0">
                <a:effectLst/>
                <a:latin typeface="Charis SIL" panose="02000500060000020004" pitchFamily="2" charset="0"/>
                <a:ea typeface="Charis SIL" panose="02000500060000020004" pitchFamily="2" charset="0"/>
                <a:cs typeface="Charis SIL" panose="02000500060000020004" pitchFamily="2" charset="0"/>
              </a:rPr>
              <a:t>cpl-b.3sg-a.1sg</a:t>
            </a:r>
            <a:r>
              <a:rPr lang="en-US" dirty="0">
                <a:effectLst/>
                <a:latin typeface="Charis SIL" panose="02000500060000020004" pitchFamily="2" charset="0"/>
                <a:ea typeface="Charis SIL" panose="02000500060000020004" pitchFamily="2" charset="0"/>
                <a:cs typeface="Charis SIL" panose="02000500060000020004" pitchFamily="2" charset="0"/>
              </a:rPr>
              <a:t>-catch-</a:t>
            </a:r>
            <a:r>
              <a:rPr lang="en-US" b="1" cap="small" dirty="0">
                <a:effectLst/>
                <a:latin typeface="Charis SIL" panose="02000500060000020004" pitchFamily="2" charset="0"/>
                <a:ea typeface="Charis SIL" panose="02000500060000020004" pitchFamily="2" charset="0"/>
                <a:cs typeface="Charis SIL" panose="02000500060000020004" pitchFamily="2" charset="0"/>
              </a:rPr>
              <a:t>ss.m</a:t>
            </a:r>
            <a:r>
              <a:rPr lang="en-US" cap="small" dirty="0">
                <a:effectLst/>
                <a:latin typeface="Charis SIL" panose="02000500060000020004" pitchFamily="2" charset="0"/>
                <a:ea typeface="Charis SIL" panose="02000500060000020004" pitchFamily="2" charset="0"/>
                <a:cs typeface="Charis SIL" panose="02000500060000020004" pitchFamily="2" charset="0"/>
              </a:rPr>
              <a:t>	</a:t>
            </a:r>
            <a:r>
              <a:rPr lang="en-US" dirty="0">
                <a:effectLst/>
                <a:latin typeface="Charis SIL" panose="02000500060000020004" pitchFamily="2" charset="0"/>
                <a:ea typeface="Charis SIL" panose="02000500060000020004" pitchFamily="2" charset="0"/>
                <a:cs typeface="Charis SIL" panose="02000500060000020004" pitchFamily="2" charset="0"/>
              </a:rPr>
              <a:t>one	little	fly</a:t>
            </a:r>
          </a:p>
          <a:p>
            <a:pPr marL="457200" marR="0" indent="457200">
              <a:lnSpc>
                <a:spcPct val="107000"/>
              </a:lnSpc>
              <a:spcBef>
                <a:spcPts val="0"/>
              </a:spcBef>
              <a:spcAft>
                <a:spcPts val="800"/>
              </a:spcAft>
            </a:pPr>
            <a:r>
              <a:rPr lang="en-US" dirty="0">
                <a:effectLst/>
                <a:latin typeface="Charis SIL" panose="02000500060000020004" pitchFamily="2" charset="0"/>
                <a:ea typeface="Charis SIL" panose="02000500060000020004" pitchFamily="2" charset="0"/>
                <a:cs typeface="Charis SIL" panose="02000500060000020004" pitchFamily="2" charset="0"/>
              </a:rPr>
              <a:t>‘I </a:t>
            </a:r>
            <a:r>
              <a:rPr lang="en-US" i="1" dirty="0">
                <a:effectLst/>
                <a:latin typeface="Charis SIL" panose="02000500060000020004" pitchFamily="2" charset="0"/>
                <a:ea typeface="Charis SIL" panose="02000500060000020004" pitchFamily="2" charset="0"/>
                <a:cs typeface="Charis SIL" panose="02000500060000020004" pitchFamily="2" charset="0"/>
              </a:rPr>
              <a:t>caught</a:t>
            </a:r>
            <a:r>
              <a:rPr lang="en-US" dirty="0">
                <a:effectLst/>
                <a:latin typeface="Charis SIL" panose="02000500060000020004" pitchFamily="2" charset="0"/>
                <a:ea typeface="Charis SIL" panose="02000500060000020004" pitchFamily="2" charset="0"/>
                <a:cs typeface="Charis SIL" panose="02000500060000020004" pitchFamily="2" charset="0"/>
              </a:rPr>
              <a:t> a little fly.’ [</a:t>
            </a:r>
            <a:r>
              <a:rPr lang="en-US" dirty="0" err="1">
                <a:effectLst/>
                <a:latin typeface="Charis SIL" panose="02000500060000020004" pitchFamily="2" charset="0"/>
                <a:ea typeface="Charis SIL" panose="02000500060000020004" pitchFamily="2" charset="0"/>
                <a:cs typeface="Charis SIL" panose="02000500060000020004" pitchFamily="2" charset="0"/>
              </a:rPr>
              <a:t>txt;mushrooms</a:t>
            </a:r>
            <a:r>
              <a:rPr lang="en-US" dirty="0">
                <a:effectLst/>
                <a:latin typeface="Charis SIL" panose="02000500060000020004" pitchFamily="2" charset="0"/>
                <a:ea typeface="Charis SIL" panose="02000500060000020004" pitchFamily="2" charset="0"/>
                <a:cs typeface="Charis SIL" panose="02000500060000020004" pitchFamily="2" charset="0"/>
              </a:rPr>
              <a:t>, 0:04:47]</a:t>
            </a:r>
          </a:p>
          <a:p>
            <a:endParaRPr lang="en-US" dirty="0"/>
          </a:p>
        </p:txBody>
      </p:sp>
      <p:sp>
        <p:nvSpPr>
          <p:cNvPr id="4" name="Slide Number Placeholder 3">
            <a:extLst>
              <a:ext uri="{FF2B5EF4-FFF2-40B4-BE49-F238E27FC236}">
                <a16:creationId xmlns:a16="http://schemas.microsoft.com/office/drawing/2014/main" id="{B95D983B-BD7F-5F02-C3F8-DCA6437D5CFF}"/>
              </a:ext>
            </a:extLst>
          </p:cNvPr>
          <p:cNvSpPr>
            <a:spLocks noGrp="1"/>
          </p:cNvSpPr>
          <p:nvPr>
            <p:ph type="sldNum" sz="quarter" idx="12"/>
          </p:nvPr>
        </p:nvSpPr>
        <p:spPr/>
        <p:txBody>
          <a:bodyPr/>
          <a:lstStyle/>
          <a:p>
            <a:fld id="{19590046-DA73-4BBF-84B5-C08E6F75191A}" type="slidenum">
              <a:rPr lang="en-US" smtClean="0"/>
              <a:t>25</a:t>
            </a:fld>
            <a:endParaRPr lang="en-US"/>
          </a:p>
        </p:txBody>
      </p:sp>
    </p:spTree>
    <p:extLst>
      <p:ext uri="{BB962C8B-B14F-4D97-AF65-F5344CB8AC3E}">
        <p14:creationId xmlns:p14="http://schemas.microsoft.com/office/powerpoint/2010/main" val="253461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D3B0DA-266F-AB44-CBDB-A26B197F2E47}"/>
              </a:ext>
            </a:extLst>
          </p:cNvPr>
          <p:cNvSpPr>
            <a:spLocks noGrp="1"/>
          </p:cNvSpPr>
          <p:nvPr>
            <p:ph type="sldNum" sz="quarter" idx="12"/>
          </p:nvPr>
        </p:nvSpPr>
        <p:spPr/>
        <p:txBody>
          <a:bodyPr/>
          <a:lstStyle/>
          <a:p>
            <a:fld id="{19590046-DA73-4BBF-84B5-C08E6F75191A}" type="slidenum">
              <a:rPr lang="en-US" smtClean="0"/>
              <a:t>26</a:t>
            </a:fld>
            <a:endParaRPr lang="en-US"/>
          </a:p>
        </p:txBody>
      </p:sp>
      <p:pic>
        <p:nvPicPr>
          <p:cNvPr id="4" name="Picture 3" descr="A picture containing chart&#10;&#10;Description automatically generated">
            <a:extLst>
              <a:ext uri="{FF2B5EF4-FFF2-40B4-BE49-F238E27FC236}">
                <a16:creationId xmlns:a16="http://schemas.microsoft.com/office/drawing/2014/main" id="{0F469504-4DFD-1B74-6361-4A204A7DE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611" y="336750"/>
            <a:ext cx="8436777" cy="6026269"/>
          </a:xfrm>
          <a:prstGeom prst="rect">
            <a:avLst/>
          </a:prstGeom>
        </p:spPr>
      </p:pic>
      <p:sp>
        <p:nvSpPr>
          <p:cNvPr id="5" name="Rectangle 4">
            <a:extLst>
              <a:ext uri="{FF2B5EF4-FFF2-40B4-BE49-F238E27FC236}">
                <a16:creationId xmlns:a16="http://schemas.microsoft.com/office/drawing/2014/main" id="{757ED784-CB2B-7307-A510-832404B32D98}"/>
              </a:ext>
            </a:extLst>
          </p:cNvPr>
          <p:cNvSpPr/>
          <p:nvPr/>
        </p:nvSpPr>
        <p:spPr>
          <a:xfrm>
            <a:off x="4267572" y="796413"/>
            <a:ext cx="1454802" cy="4324095"/>
          </a:xfrm>
          <a:prstGeom prst="rect">
            <a:avLst/>
          </a:prstGeom>
          <a:solidFill>
            <a:srgbClr val="ED7D31">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333945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Verbs without boundary tones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R="0" lvl="0" rtl="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Arial" panose="020B0604020202020204" pitchFamily="34" charset="0"/>
              </a:rPr>
              <a:t>Contexts:</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an embedded clause</a:t>
            </a: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a matrix clause (mostl</a:t>
            </a:r>
            <a:r>
              <a:rPr lang="en-US" sz="2400" dirty="0">
                <a:latin typeface="Times New Roman" panose="02020603050405020304" pitchFamily="18" charset="0"/>
                <a:ea typeface="Calibri" panose="020F0502020204030204" pitchFamily="34" charset="0"/>
                <a:cs typeface="Arial" panose="020B0604020202020204" pitchFamily="34" charset="0"/>
              </a:rPr>
              <a:t>y quotative verbs)</a:t>
            </a: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a:t>
            </a:r>
            <a:r>
              <a:rPr lang="en-US" sz="2400" dirty="0">
                <a:latin typeface="Times New Roman" panose="02020603050405020304" pitchFamily="18" charset="0"/>
                <a:ea typeface="Calibri" panose="020F0502020204030204" pitchFamily="34" charset="0"/>
                <a:cs typeface="Arial" panose="020B0604020202020204" pitchFamily="34" charset="0"/>
              </a:rPr>
              <a:t> by an independent clause</a:t>
            </a: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an ideophone</a:t>
            </a:r>
          </a:p>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a demonstrative pronoun</a:t>
            </a:r>
          </a:p>
          <a:p>
            <a:pPr marL="285750" marR="0" lvl="0" indent="-285750" rtl="0">
              <a:lnSpc>
                <a:spcPct val="107000"/>
              </a:lnSpc>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Arial" panose="020B0604020202020204" pitchFamily="34" charset="0"/>
              </a:rPr>
              <a:t>Followed by a discourse particle</a:t>
            </a:r>
          </a:p>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Other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864FA566-3786-BA68-E57D-A9100D3FBE6A}"/>
              </a:ext>
            </a:extLst>
          </p:cNvPr>
          <p:cNvSpPr>
            <a:spLocks noGrp="1"/>
          </p:cNvSpPr>
          <p:nvPr>
            <p:ph type="sldNum" sz="quarter" idx="12"/>
          </p:nvPr>
        </p:nvSpPr>
        <p:spPr/>
        <p:txBody>
          <a:bodyPr/>
          <a:lstStyle/>
          <a:p>
            <a:fld id="{19590046-DA73-4BBF-84B5-C08E6F75191A}" type="slidenum">
              <a:rPr lang="en-US" smtClean="0"/>
              <a:t>27</a:t>
            </a:fld>
            <a:endParaRPr lang="en-US"/>
          </a:p>
        </p:txBody>
      </p:sp>
    </p:spTree>
    <p:extLst>
      <p:ext uri="{BB962C8B-B14F-4D97-AF65-F5344CB8AC3E}">
        <p14:creationId xmlns:p14="http://schemas.microsoft.com/office/powerpoint/2010/main" val="267352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Verbs without boundary tones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an embedded clause</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32 tokens</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Clause boundary → no IP boundary?</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Some verbs followed by embedded clause have a boundary tone, some do not</a:t>
            </a:r>
          </a:p>
          <a:p>
            <a:pPr marL="457200" marR="0" indent="457200">
              <a:lnSpc>
                <a:spcPct val="107000"/>
              </a:lnSpc>
              <a:spcBef>
                <a:spcPts val="0"/>
              </a:spcBef>
              <a:spcAft>
                <a:spcPts val="0"/>
              </a:spcAft>
            </a:pPr>
            <a:endParaRPr lang="en-US" sz="1600" dirty="0">
              <a:effectLst/>
              <a:latin typeface="Charis SIL" panose="02000500060000020004" pitchFamily="2" charset="0"/>
              <a:ea typeface="Charis SIL" panose="02000500060000020004" pitchFamily="2" charset="0"/>
              <a:cs typeface="Charis SIL" panose="02000500060000020004" pitchFamily="2" charset="0"/>
            </a:endParaRP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(11) 	k-∅-q-</a:t>
            </a:r>
            <a:r>
              <a:rPr lang="en-US" dirty="0" err="1">
                <a:effectLst/>
                <a:latin typeface="Charis SIL" panose="02000500060000020004" pitchFamily="2" charset="0"/>
                <a:ea typeface="Charis SIL" panose="02000500060000020004" pitchFamily="2" charset="0"/>
                <a:cs typeface="Charis SIL" panose="02000500060000020004" pitchFamily="2" charset="0"/>
              </a:rPr>
              <a:t>ɪl</a:t>
            </a:r>
            <a:r>
              <a:rPr lang="en-US" dirty="0">
                <a:effectLst/>
                <a:latin typeface="Charis SIL" panose="02000500060000020004" pitchFamily="2" charset="0"/>
                <a:ea typeface="Charis SIL" panose="02000500060000020004" pitchFamily="2" charset="0"/>
                <a:cs typeface="Charis SIL" panose="02000500060000020004" pitchFamily="2" charset="0"/>
              </a:rPr>
              <a:t>-</a:t>
            </a:r>
            <a:r>
              <a:rPr lang="en-US" dirty="0">
                <a:effectLst/>
                <a:highlight>
                  <a:srgbClr val="FFFF00"/>
                </a:highlight>
                <a:latin typeface="Charis SIL" panose="02000500060000020004" pitchFamily="2" charset="0"/>
                <a:ea typeface="Charis SIL" panose="02000500060000020004" pitchFamily="2" charset="0"/>
                <a:cs typeface="Charis SIL" panose="02000500060000020004" pitchFamily="2" charset="0"/>
              </a:rPr>
              <a:t>ɔ</a:t>
            </a:r>
            <a:r>
              <a:rPr lang="en-US" dirty="0">
                <a:effectLst/>
                <a:latin typeface="Charis SIL" panose="02000500060000020004" pitchFamily="2" charset="0"/>
                <a:ea typeface="Charis SIL" panose="02000500060000020004" pitchFamily="2" charset="0"/>
                <a:cs typeface="Charis SIL" panose="02000500060000020004" pitchFamily="2" charset="0"/>
              </a:rPr>
              <a:t> 			ja 		</a:t>
            </a:r>
            <a:r>
              <a:rPr lang="en-US" dirty="0" err="1">
                <a:effectLst/>
                <a:latin typeface="Charis SIL" panose="02000500060000020004" pitchFamily="2" charset="0"/>
                <a:ea typeface="Charis SIL" panose="02000500060000020004" pitchFamily="2" charset="0"/>
                <a:cs typeface="Charis SIL" panose="02000500060000020004" pitchFamily="2" charset="0"/>
              </a:rPr>
              <a:t>mq'ɪn</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t͡ʃ</a:t>
            </a:r>
            <a:r>
              <a:rPr lang="en-US" dirty="0">
                <a:effectLst/>
                <a:latin typeface="Charis SIL" panose="02000500060000020004" pitchFamily="2" charset="0"/>
                <a:ea typeface="Charis SIL" panose="02000500060000020004" pitchFamily="2" charset="0"/>
                <a:cs typeface="Charis SIL" panose="02000500060000020004" pitchFamily="2" charset="0"/>
              </a:rPr>
              <a:t> 	ɾ 	q-</a:t>
            </a:r>
            <a:r>
              <a:rPr lang="en-US" dirty="0" err="1">
                <a:effectLst/>
                <a:latin typeface="Charis SIL" panose="02000500060000020004" pitchFamily="2" charset="0"/>
                <a:ea typeface="Charis SIL" panose="02000500060000020004" pitchFamily="2" charset="0"/>
                <a:cs typeface="Charis SIL" panose="02000500060000020004" pitchFamily="2" charset="0"/>
              </a:rPr>
              <a:t>t'uʔj</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a:effectLst/>
                <a:latin typeface="Charis SIL" panose="02000500060000020004" pitchFamily="2" charset="0"/>
                <a:ea typeface="Charis SIL" panose="02000500060000020004" pitchFamily="2" charset="0"/>
                <a:cs typeface="Charis SIL" panose="02000500060000020004" pitchFamily="2" charset="0"/>
              </a:rPr>
              <a:t>incpl-b.3sg-a.1pl</a:t>
            </a:r>
            <a:r>
              <a:rPr lang="en-US" dirty="0">
                <a:effectLst/>
                <a:latin typeface="Charis SIL" panose="02000500060000020004" pitchFamily="2" charset="0"/>
                <a:ea typeface="Charis SIL" panose="02000500060000020004" pitchFamily="2" charset="0"/>
                <a:cs typeface="Charis SIL" panose="02000500060000020004" pitchFamily="2" charset="0"/>
              </a:rPr>
              <a:t>-see-</a:t>
            </a:r>
            <a:r>
              <a:rPr lang="en-US" cap="small" dirty="0">
                <a:effectLst/>
                <a:latin typeface="Charis SIL" panose="02000500060000020004" pitchFamily="2" charset="0"/>
                <a:ea typeface="Charis SIL" panose="02000500060000020004" pitchFamily="2" charset="0"/>
                <a:cs typeface="Charis SIL" panose="02000500060000020004" pitchFamily="2" charset="0"/>
              </a:rPr>
              <a:t>ss.f</a:t>
            </a:r>
            <a:r>
              <a:rPr lang="en-US" dirty="0">
                <a:effectLst/>
                <a:latin typeface="Charis SIL" panose="02000500060000020004" pitchFamily="2" charset="0"/>
                <a:ea typeface="Charis SIL" panose="02000500060000020004" pitchFamily="2" charset="0"/>
                <a:cs typeface="Charis SIL" panose="02000500060000020004" pitchFamily="2" charset="0"/>
              </a:rPr>
              <a:t>	already		hot	again	</a:t>
            </a:r>
            <a:r>
              <a:rPr lang="en-US" cap="small" dirty="0">
                <a:effectLst/>
                <a:latin typeface="Charis SIL" panose="02000500060000020004" pitchFamily="2" charset="0"/>
                <a:ea typeface="Charis SIL" panose="02000500060000020004" pitchFamily="2" charset="0"/>
                <a:cs typeface="Charis SIL" panose="02000500060000020004" pitchFamily="2" charset="0"/>
              </a:rPr>
              <a:t>det	a.1pl-</a:t>
            </a:r>
            <a:r>
              <a:rPr lang="en-US" dirty="0">
                <a:effectLst/>
                <a:latin typeface="Charis SIL" panose="02000500060000020004" pitchFamily="2" charset="0"/>
                <a:ea typeface="Charis SIL" panose="02000500060000020004" pitchFamily="2" charset="0"/>
                <a:cs typeface="Charis SIL" panose="02000500060000020004" pitchFamily="2" charset="0"/>
              </a:rPr>
              <a:t>pot</a:t>
            </a: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t͡ʃu</a:t>
            </a: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dirty="0" err="1">
                <a:effectLst/>
                <a:latin typeface="Charis SIL" panose="02000500060000020004" pitchFamily="2" charset="0"/>
                <a:ea typeface="Charis SIL" panose="02000500060000020004" pitchFamily="2" charset="0"/>
                <a:cs typeface="Charis SIL" panose="02000500060000020004" pitchFamily="2" charset="0"/>
              </a:rPr>
              <a:t>q'áq</a:t>
            </a:r>
            <a:r>
              <a:rPr lang="en-US" dirty="0">
                <a:effectLst/>
                <a:latin typeface="Charis SIL" panose="02000500060000020004" pitchFamily="2" charset="0"/>
                <a:ea typeface="Charis SIL" panose="02000500060000020004" pitchFamily="2" charset="0"/>
                <a:cs typeface="Charis SIL" panose="02000500060000020004" pitchFamily="2" charset="0"/>
              </a:rPr>
              <a:t>’</a:t>
            </a: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	</a:t>
            </a:r>
            <a:r>
              <a:rPr lang="en-US" cap="small" dirty="0">
                <a:effectLst/>
                <a:latin typeface="Charis SIL" panose="02000500060000020004" pitchFamily="2" charset="0"/>
                <a:ea typeface="Charis SIL" panose="02000500060000020004" pitchFamily="2" charset="0"/>
                <a:cs typeface="Charis SIL" panose="02000500060000020004" pitchFamily="2" charset="0"/>
              </a:rPr>
              <a:t>prep</a:t>
            </a:r>
            <a:r>
              <a:rPr lang="en-US" dirty="0">
                <a:effectLst/>
                <a:latin typeface="Charis SIL" panose="02000500060000020004" pitchFamily="2" charset="0"/>
                <a:ea typeface="Charis SIL" panose="02000500060000020004" pitchFamily="2" charset="0"/>
                <a:cs typeface="Charis SIL" panose="02000500060000020004" pitchFamily="2" charset="0"/>
              </a:rPr>
              <a:t>	fire</a:t>
            </a: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	‘We see that our pot is now hot on the fire.’ [txt;3recipes, 0:03:11]</a:t>
            </a:r>
          </a:p>
          <a:p>
            <a:pPr marR="0" lvl="0" rtl="0">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113D4A5-EEF5-57BC-97D6-6E9FAEE2AE05}"/>
              </a:ext>
            </a:extLst>
          </p:cNvPr>
          <p:cNvSpPr>
            <a:spLocks noGrp="1"/>
          </p:cNvSpPr>
          <p:nvPr>
            <p:ph type="sldNum" sz="quarter" idx="12"/>
          </p:nvPr>
        </p:nvSpPr>
        <p:spPr/>
        <p:txBody>
          <a:bodyPr/>
          <a:lstStyle/>
          <a:p>
            <a:fld id="{19590046-DA73-4BBF-84B5-C08E6F75191A}" type="slidenum">
              <a:rPr lang="en-US" smtClean="0"/>
              <a:t>28</a:t>
            </a:fld>
            <a:endParaRPr lang="en-US"/>
          </a:p>
        </p:txBody>
      </p:sp>
    </p:spTree>
    <p:extLst>
      <p:ext uri="{BB962C8B-B14F-4D97-AF65-F5344CB8AC3E}">
        <p14:creationId xmlns:p14="http://schemas.microsoft.com/office/powerpoint/2010/main" val="486370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Verbs without boundary tones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a matrix clause</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8 tokens</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Clause boundary → no IP boundary?</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Some verbs followed by matrix clause have a boundary tone, some do not</a:t>
            </a:r>
          </a:p>
          <a:p>
            <a:pPr marL="560070" lvl="1" indent="-285750">
              <a:lnSpc>
                <a:spcPct val="107000"/>
              </a:lnSpc>
              <a:spcBef>
                <a:spcPts val="0"/>
              </a:spcBef>
            </a:pPr>
            <a:endParaRPr lang="en-US" sz="2200" dirty="0">
              <a:latin typeface="Times New Roman" panose="02020603050405020304" pitchFamily="18" charset="0"/>
              <a:ea typeface="Calibri" panose="020F0502020204030204" pitchFamily="34" charset="0"/>
              <a:cs typeface="Arial" panose="020B0604020202020204" pitchFamily="34" charset="0"/>
            </a:endParaRPr>
          </a:p>
          <a:p>
            <a:pPr marL="457200" marR="0" indent="457200">
              <a:lnSpc>
                <a:spcPct val="107000"/>
              </a:lnSpc>
              <a:spcBef>
                <a:spcPts val="0"/>
              </a:spcBef>
              <a:spcAft>
                <a:spcPts val="0"/>
              </a:spcAft>
            </a:pPr>
            <a:endParaRPr lang="en-US" sz="1600" dirty="0">
              <a:effectLst/>
              <a:latin typeface="Charis SIL" panose="02000500060000020004" pitchFamily="2" charset="0"/>
              <a:ea typeface="Charis SIL" panose="02000500060000020004" pitchFamily="2" charset="0"/>
              <a:cs typeface="Charis SIL" panose="02000500060000020004" pitchFamily="2" charset="0"/>
            </a:endParaRP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(12)	</a:t>
            </a:r>
            <a:r>
              <a:rPr lang="en-US" dirty="0" err="1">
                <a:effectLst/>
                <a:latin typeface="Charis SIL" panose="02000500060000020004" pitchFamily="2" charset="0"/>
                <a:ea typeface="Charis SIL" panose="02000500060000020004" pitchFamily="2" charset="0"/>
                <a:cs typeface="Charis SIL" panose="02000500060000020004" pitchFamily="2" charset="0"/>
              </a:rPr>
              <a:t>t͡si</a:t>
            </a:r>
            <a:r>
              <a:rPr lang="el-GR" dirty="0">
                <a:effectLst/>
                <a:latin typeface="Charis SIL" panose="02000500060000020004" pitchFamily="2" charset="0"/>
                <a:ea typeface="Charis SIL" panose="02000500060000020004" pitchFamily="2" charset="0"/>
                <a:cs typeface="Charis SIL" panose="02000500060000020004" pitchFamily="2" charset="0"/>
              </a:rPr>
              <a:t>χ 	</a:t>
            </a:r>
            <a:r>
              <a:rPr lang="en-US" dirty="0">
                <a:effectLst/>
                <a:latin typeface="Charis SIL" panose="02000500060000020004" pitchFamily="2" charset="0"/>
                <a:ea typeface="Charis SIL" panose="02000500060000020004" pitchFamily="2" charset="0"/>
                <a:cs typeface="Charis SIL" panose="02000500060000020004" pitchFamily="2" charset="0"/>
              </a:rPr>
              <a:t>k-∅-</a:t>
            </a:r>
            <a:r>
              <a:rPr lang="en-US" dirty="0" err="1">
                <a:effectLst/>
                <a:latin typeface="Charis SIL" panose="02000500060000020004" pitchFamily="2" charset="0"/>
                <a:ea typeface="Charis SIL" panose="02000500060000020004" pitchFamily="2" charset="0"/>
                <a:cs typeface="Charis SIL" panose="02000500060000020004" pitchFamily="2" charset="0"/>
              </a:rPr>
              <a:t>kəm-</a:t>
            </a:r>
            <a:r>
              <a:rPr lang="en-US" dirty="0" err="1">
                <a:effectLst/>
                <a:highlight>
                  <a:srgbClr val="FFFF00"/>
                </a:highlight>
                <a:latin typeface="Charis SIL" panose="02000500060000020004" pitchFamily="2" charset="0"/>
                <a:ea typeface="Charis SIL" panose="02000500060000020004" pitchFamily="2" charset="0"/>
                <a:cs typeface="Charis SIL" panose="02000500060000020004" pitchFamily="2" charset="0"/>
              </a:rPr>
              <a:t>ɪk</a:t>
            </a:r>
            <a:r>
              <a:rPr lang="en-US" dirty="0">
                <a:effectLst/>
                <a:latin typeface="Charis SIL" panose="02000500060000020004" pitchFamily="2" charset="0"/>
                <a:ea typeface="Charis SIL" panose="02000500060000020004" pitchFamily="2" charset="0"/>
                <a:cs typeface="Charis SIL" panose="02000500060000020004" pitchFamily="2" charset="0"/>
              </a:rPr>
              <a:t> 		ʃ-∅-u-</a:t>
            </a:r>
            <a:r>
              <a:rPr lang="en-US" dirty="0" err="1">
                <a:effectLst/>
                <a:latin typeface="Charis SIL" panose="02000500060000020004" pitchFamily="2" charset="0"/>
                <a:ea typeface="Charis SIL" panose="02000500060000020004" pitchFamily="2" charset="0"/>
                <a:cs typeface="Charis SIL" panose="02000500060000020004" pitchFamily="2" charset="0"/>
              </a:rPr>
              <a:t>ʔi</a:t>
            </a:r>
            <a:r>
              <a:rPr lang="el-GR" dirty="0">
                <a:effectLst/>
                <a:latin typeface="Charis SIL" panose="02000500060000020004" pitchFamily="2" charset="0"/>
                <a:ea typeface="Charis SIL" panose="02000500060000020004" pitchFamily="2" charset="0"/>
                <a:cs typeface="Charis SIL" panose="02000500060000020004" pitchFamily="2" charset="0"/>
              </a:rPr>
              <a:t>χ 			</a:t>
            </a:r>
            <a:r>
              <a:rPr lang="en-US" dirty="0" err="1">
                <a:effectLst/>
                <a:latin typeface="Charis SIL" panose="02000500060000020004" pitchFamily="2" charset="0"/>
                <a:ea typeface="Charis SIL" panose="02000500060000020004" pitchFamily="2" charset="0"/>
                <a:cs typeface="Charis SIL" panose="02000500060000020004" pitchFamily="2" charset="0"/>
              </a:rPr>
              <a:t>aɾ</a:t>
            </a:r>
            <a:r>
              <a:rPr lang="en-US" b="0" i="0" dirty="0" err="1">
                <a:solidFill>
                  <a:srgbClr val="000000"/>
                </a:solidFill>
                <a:effectLst/>
                <a:latin typeface="Charis SIL" panose="02000500060000020004" pitchFamily="2" charset="0"/>
              </a:rPr>
              <a:t>ɛ́</a:t>
            </a:r>
            <a:r>
              <a:rPr lang="en-US" dirty="0" err="1">
                <a:effectLst/>
                <a:latin typeface="Charis SIL" panose="02000500060000020004" pitchFamily="2" charset="0"/>
                <a:ea typeface="Charis SIL" panose="02000500060000020004" pitchFamily="2" charset="0"/>
                <a:cs typeface="Charis SIL" panose="02000500060000020004" pitchFamily="2" charset="0"/>
              </a:rPr>
              <a:t>ʔ</a:t>
            </a:r>
            <a:endParaRPr lang="en-US" dirty="0">
              <a:effectLst/>
              <a:latin typeface="Charis SIL" panose="02000500060000020004" pitchFamily="2" charset="0"/>
              <a:ea typeface="Charis SIL" panose="02000500060000020004" pitchFamily="2" charset="0"/>
              <a:cs typeface="Charis SIL" panose="02000500060000020004" pitchFamily="2" charset="0"/>
            </a:endParaRP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	true 	</a:t>
            </a:r>
            <a:r>
              <a:rPr lang="en-US" cap="small" dirty="0">
                <a:effectLst/>
                <a:latin typeface="Charis SIL" panose="02000500060000020004" pitchFamily="2" charset="0"/>
                <a:ea typeface="Charis SIL" panose="02000500060000020004" pitchFamily="2" charset="0"/>
                <a:cs typeface="Charis SIL" panose="02000500060000020004" pitchFamily="2" charset="0"/>
              </a:rPr>
              <a:t>incpl-b.3s</a:t>
            </a:r>
            <a:r>
              <a:rPr lang="en-US" dirty="0">
                <a:effectLst/>
                <a:latin typeface="Charis SIL" panose="02000500060000020004" pitchFamily="2" charset="0"/>
                <a:ea typeface="Charis SIL" panose="02000500060000020004" pitchFamily="2" charset="0"/>
                <a:cs typeface="Charis SIL" panose="02000500060000020004" pitchFamily="2" charset="0"/>
              </a:rPr>
              <a:t>-die-</a:t>
            </a:r>
            <a:r>
              <a:rPr lang="en-US" cap="small" dirty="0">
                <a:effectLst/>
                <a:latin typeface="Charis SIL" panose="02000500060000020004" pitchFamily="2" charset="0"/>
                <a:ea typeface="Charis SIL" panose="02000500060000020004" pitchFamily="2" charset="0"/>
                <a:cs typeface="Charis SIL" panose="02000500060000020004" pitchFamily="2" charset="0"/>
              </a:rPr>
              <a:t>ss.f 	cpl-b.3sg-a.3sg</a:t>
            </a:r>
            <a:r>
              <a:rPr lang="en-US" dirty="0">
                <a:effectLst/>
                <a:latin typeface="Charis SIL" panose="02000500060000020004" pitchFamily="2" charset="0"/>
                <a:ea typeface="Charis SIL" panose="02000500060000020004" pitchFamily="2" charset="0"/>
                <a:cs typeface="Charis SIL" panose="02000500060000020004" pitchFamily="2" charset="0"/>
              </a:rPr>
              <a:t>-say</a:t>
            </a:r>
            <a:r>
              <a:rPr lang="en-US" cap="small" dirty="0">
                <a:effectLst/>
                <a:latin typeface="Charis SIL" panose="02000500060000020004" pitchFamily="2" charset="0"/>
                <a:ea typeface="Charis SIL" panose="02000500060000020004" pitchFamily="2" charset="0"/>
                <a:cs typeface="Charis SIL" panose="02000500060000020004" pitchFamily="2" charset="0"/>
              </a:rPr>
              <a:t> 		3sg</a:t>
            </a:r>
          </a:p>
          <a:p>
            <a:pPr marR="0" lvl="0" rtl="0">
              <a:lnSpc>
                <a:spcPct val="107000"/>
              </a:lnSpc>
              <a:spcBef>
                <a:spcPts val="0"/>
              </a:spcBef>
              <a:spcAft>
                <a:spcPts val="0"/>
              </a:spcAft>
            </a:pPr>
            <a:r>
              <a:rPr lang="en-US" dirty="0">
                <a:effectLst/>
                <a:latin typeface="Charis SIL" panose="02000500060000020004" pitchFamily="2" charset="0"/>
                <a:ea typeface="Charis SIL" panose="02000500060000020004" pitchFamily="2" charset="0"/>
                <a:cs typeface="Charis SIL" panose="02000500060000020004" pitchFamily="2" charset="0"/>
              </a:rPr>
              <a:t>	‘… it is true that she will die, he said.’ [</a:t>
            </a:r>
            <a:r>
              <a:rPr lang="en-US" dirty="0" err="1">
                <a:effectLst/>
                <a:latin typeface="Charis SIL" panose="02000500060000020004" pitchFamily="2" charset="0"/>
                <a:ea typeface="Charis SIL" panose="02000500060000020004" pitchFamily="2" charset="0"/>
                <a:cs typeface="Charis SIL" panose="02000500060000020004" pitchFamily="2" charset="0"/>
              </a:rPr>
              <a:t>txt;owl</a:t>
            </a:r>
            <a:r>
              <a:rPr lang="en-US" dirty="0">
                <a:effectLst/>
                <a:latin typeface="Charis SIL" panose="02000500060000020004" pitchFamily="2" charset="0"/>
                <a:ea typeface="Charis SIL" panose="02000500060000020004" pitchFamily="2" charset="0"/>
                <a:cs typeface="Charis SIL" panose="02000500060000020004" pitchFamily="2" charset="0"/>
              </a:rPr>
              <a:t>, 0:02:00]</a:t>
            </a:r>
          </a:p>
          <a:p>
            <a:pPr marR="0" lvl="0" rtl="0">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3DB6FF56-00E3-8F14-FB97-CD27A2A62DA6}"/>
              </a:ext>
            </a:extLst>
          </p:cNvPr>
          <p:cNvSpPr>
            <a:spLocks noGrp="1"/>
          </p:cNvSpPr>
          <p:nvPr>
            <p:ph type="sldNum" sz="quarter" idx="12"/>
          </p:nvPr>
        </p:nvSpPr>
        <p:spPr/>
        <p:txBody>
          <a:bodyPr/>
          <a:lstStyle/>
          <a:p>
            <a:fld id="{19590046-DA73-4BBF-84B5-C08E6F75191A}" type="slidenum">
              <a:rPr lang="en-US" smtClean="0"/>
              <a:t>29</a:t>
            </a:fld>
            <a:endParaRPr lang="en-US"/>
          </a:p>
        </p:txBody>
      </p:sp>
    </p:spTree>
    <p:extLst>
      <p:ext uri="{BB962C8B-B14F-4D97-AF65-F5344CB8AC3E}">
        <p14:creationId xmlns:p14="http://schemas.microsoft.com/office/powerpoint/2010/main" val="185894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1312-86BA-E8D9-3552-C8478C791493}"/>
              </a:ext>
            </a:extLst>
          </p:cNvPr>
          <p:cNvSpPr>
            <a:spLocks noGrp="1"/>
          </p:cNvSpPr>
          <p:nvPr>
            <p:ph type="title"/>
          </p:nvPr>
        </p:nvSpPr>
        <p:spPr>
          <a:xfrm>
            <a:off x="1054012" y="1478757"/>
            <a:ext cx="4004369" cy="2823913"/>
          </a:xfrm>
        </p:spPr>
        <p:txBody>
          <a:bodyPr/>
          <a:lstStyle/>
          <a:p>
            <a:r>
              <a:rPr lang="en-US"/>
              <a:t>Status suffixes and Phrase-final morphemes</a:t>
            </a:r>
          </a:p>
        </p:txBody>
      </p:sp>
      <p:sp>
        <p:nvSpPr>
          <p:cNvPr id="5" name="Text Placeholder 4">
            <a:extLst>
              <a:ext uri="{FF2B5EF4-FFF2-40B4-BE49-F238E27FC236}">
                <a16:creationId xmlns:a16="http://schemas.microsoft.com/office/drawing/2014/main" id="{0DB2FF2B-386A-A609-16B6-2498932820D2}"/>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7E96366F-BF10-CDC2-A706-A28BC8EC05C7}"/>
              </a:ext>
            </a:extLst>
          </p:cNvPr>
          <p:cNvSpPr>
            <a:spLocks noGrp="1"/>
          </p:cNvSpPr>
          <p:nvPr>
            <p:ph type="sldNum" sz="quarter" idx="12"/>
          </p:nvPr>
        </p:nvSpPr>
        <p:spPr/>
        <p:txBody>
          <a:bodyPr/>
          <a:lstStyle/>
          <a:p>
            <a:fld id="{19590046-DA73-4BBF-84B5-C08E6F75191A}" type="slidenum">
              <a:rPr lang="en-US" smtClean="0"/>
              <a:t>3</a:t>
            </a:fld>
            <a:endParaRPr lang="en-US"/>
          </a:p>
        </p:txBody>
      </p:sp>
    </p:spTree>
    <p:extLst>
      <p:ext uri="{BB962C8B-B14F-4D97-AF65-F5344CB8AC3E}">
        <p14:creationId xmlns:p14="http://schemas.microsoft.com/office/powerpoint/2010/main" val="2340965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Verbs without boundary tones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Followed by demonstrative pronoun or discourse particle</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71 tokens</a:t>
            </a:r>
          </a:p>
          <a:p>
            <a:pPr marL="560070" lvl="1" indent="-285750">
              <a:lnSpc>
                <a:spcPct val="107000"/>
              </a:lnSpc>
              <a:spcBef>
                <a:spcPts val="0"/>
              </a:spcBef>
            </a:pPr>
            <a:r>
              <a:rPr lang="en-US" sz="2200" dirty="0">
                <a:latin typeface="Times New Roman" panose="02020603050405020304" pitchFamily="18" charset="0"/>
                <a:ea typeface="Calibri" panose="020F0502020204030204" pitchFamily="34" charset="0"/>
                <a:cs typeface="Arial" panose="020B0604020202020204" pitchFamily="34" charset="0"/>
              </a:rPr>
              <a:t>Clause boundary (?) → no IP boundary? </a:t>
            </a:r>
          </a:p>
          <a:p>
            <a:pPr lvl="1" indent="0">
              <a:lnSpc>
                <a:spcPct val="107000"/>
              </a:lnSpc>
              <a:spcBef>
                <a:spcPts val="0"/>
              </a:spcBef>
              <a:buNone/>
            </a:pPr>
            <a:endParaRPr lang="en-US" sz="2200" dirty="0">
              <a:effectLst/>
              <a:latin typeface="Times New Roman" panose="02020603050405020304" pitchFamily="18" charset="0"/>
              <a:ea typeface="Calibri" panose="020F0502020204030204" pitchFamily="34" charset="0"/>
              <a:cs typeface="Arial" panose="020B0604020202020204" pitchFamily="34" charset="0"/>
            </a:endParaRPr>
          </a:p>
          <a:p>
            <a:pPr lvl="1" indent="0">
              <a:lnSpc>
                <a:spcPct val="107000"/>
              </a:lnSpc>
              <a:spcBef>
                <a:spcPts val="0"/>
              </a:spcBef>
              <a:buNone/>
            </a:pPr>
            <a:endParaRPr lang="en-US" sz="2200" dirty="0">
              <a:effectLst/>
              <a:latin typeface="Times New Roman" panose="02020603050405020304" pitchFamily="18" charset="0"/>
              <a:ea typeface="Calibri" panose="020F0502020204030204" pitchFamily="34" charset="0"/>
              <a:cs typeface="Arial" panose="020B0604020202020204" pitchFamily="34" charset="0"/>
            </a:endParaRPr>
          </a:p>
          <a:p>
            <a:r>
              <a:rPr lang="en-US" b="0" i="0" dirty="0">
                <a:solidFill>
                  <a:srgbClr val="000000"/>
                </a:solidFill>
                <a:effectLst/>
                <a:latin typeface="Charis SIL" panose="02000500060000020004" pitchFamily="2" charset="0"/>
              </a:rPr>
              <a:t>(13) 	</a:t>
            </a:r>
            <a:r>
              <a:rPr lang="en-US" b="0" i="0" dirty="0" err="1">
                <a:solidFill>
                  <a:srgbClr val="000000"/>
                </a:solidFill>
                <a:effectLst/>
                <a:latin typeface="Charis SIL" panose="02000500060000020004" pitchFamily="2" charset="0"/>
              </a:rPr>
              <a:t>sabado</a:t>
            </a:r>
            <a:r>
              <a:rPr lang="en-US" b="0" i="0" dirty="0">
                <a:solidFill>
                  <a:srgbClr val="000000"/>
                </a:solidFill>
                <a:effectLst/>
                <a:latin typeface="Charis SIL" panose="02000500060000020004" pitchFamily="2" charset="0"/>
              </a:rPr>
              <a:t> 		k-ɔ</a:t>
            </a:r>
            <a:r>
              <a:rPr lang="el-GR" b="0" i="0" dirty="0">
                <a:solidFill>
                  <a:srgbClr val="000000"/>
                </a:solidFill>
                <a:effectLst/>
                <a:latin typeface="Charis SIL" panose="02000500060000020004" pitchFamily="2" charset="0"/>
              </a:rPr>
              <a:t>χ-</a:t>
            </a:r>
            <a:r>
              <a:rPr lang="en-US" b="0" i="0" dirty="0" err="1">
                <a:solidFill>
                  <a:srgbClr val="000000"/>
                </a:solidFill>
                <a:effectLst/>
                <a:latin typeface="Charis SIL" panose="02000500060000020004" pitchFamily="2" charset="0"/>
              </a:rPr>
              <a:t>t͡ʃkʊn-</a:t>
            </a:r>
            <a:r>
              <a:rPr lang="en-US" b="1" i="0" dirty="0" err="1">
                <a:solidFill>
                  <a:srgbClr val="000000"/>
                </a:solidFill>
                <a:effectLst/>
                <a:highlight>
                  <a:srgbClr val="FFFF00"/>
                </a:highlight>
                <a:latin typeface="Charis SIL" panose="02000500060000020004" pitchFamily="2" charset="0"/>
              </a:rPr>
              <a:t>ɪk</a:t>
            </a:r>
            <a:r>
              <a:rPr lang="en-US" b="0" i="0" dirty="0">
                <a:solidFill>
                  <a:srgbClr val="000000"/>
                </a:solidFill>
                <a:effectLst/>
                <a:latin typeface="Charis SIL" panose="02000500060000020004" pitchFamily="2" charset="0"/>
              </a:rPr>
              <a:t> 			</a:t>
            </a:r>
            <a:r>
              <a:rPr lang="en-US" b="0" i="0" dirty="0" err="1">
                <a:solidFill>
                  <a:srgbClr val="000000"/>
                </a:solidFill>
                <a:effectLst/>
                <a:latin typeface="Charis SIL" panose="02000500060000020004" pitchFamily="2" charset="0"/>
              </a:rPr>
              <a:t>ɾɪ́ʔ</a:t>
            </a:r>
            <a:r>
              <a:rPr lang="en-US" b="0" i="0" dirty="0">
                <a:solidFill>
                  <a:srgbClr val="000000"/>
                </a:solidFill>
                <a:effectLst/>
                <a:latin typeface="Charis SIL" panose="02000500060000020004" pitchFamily="2" charset="0"/>
              </a:rPr>
              <a:t>	</a:t>
            </a:r>
          </a:p>
          <a:p>
            <a:r>
              <a:rPr lang="en-US" b="0" i="0" cap="small" dirty="0">
                <a:solidFill>
                  <a:srgbClr val="000000"/>
                </a:solidFill>
                <a:effectLst/>
                <a:latin typeface="Charis SIL" panose="02000500060000020004" pitchFamily="2" charset="0"/>
              </a:rPr>
              <a:t>	</a:t>
            </a:r>
            <a:r>
              <a:rPr lang="en-US" b="0" i="0" dirty="0">
                <a:solidFill>
                  <a:srgbClr val="000000"/>
                </a:solidFill>
                <a:effectLst/>
                <a:latin typeface="Charis SIL" panose="02000500060000020004" pitchFamily="2" charset="0"/>
              </a:rPr>
              <a:t>Saturday 	</a:t>
            </a:r>
            <a:r>
              <a:rPr lang="en-US" b="0" i="0" cap="small" dirty="0">
                <a:solidFill>
                  <a:srgbClr val="000000"/>
                </a:solidFill>
                <a:effectLst/>
                <a:latin typeface="Charis SIL" panose="02000500060000020004" pitchFamily="2" charset="0"/>
              </a:rPr>
              <a:t>incpl-b.1pl</a:t>
            </a:r>
            <a:r>
              <a:rPr lang="en-US" b="0" i="0" dirty="0">
                <a:solidFill>
                  <a:srgbClr val="000000"/>
                </a:solidFill>
                <a:effectLst/>
                <a:latin typeface="Charis SIL" panose="02000500060000020004" pitchFamily="2" charset="0"/>
              </a:rPr>
              <a:t>-work-</a:t>
            </a:r>
            <a:r>
              <a:rPr lang="en-US" b="1" i="0" cap="small" dirty="0">
                <a:solidFill>
                  <a:srgbClr val="000000"/>
                </a:solidFill>
                <a:effectLst/>
                <a:latin typeface="Charis SIL" panose="02000500060000020004" pitchFamily="2" charset="0"/>
              </a:rPr>
              <a:t>ss.f</a:t>
            </a:r>
            <a:r>
              <a:rPr lang="en-US" b="0" i="0" cap="small" dirty="0">
                <a:solidFill>
                  <a:srgbClr val="000000"/>
                </a:solidFill>
                <a:effectLst/>
                <a:latin typeface="Charis SIL" panose="02000500060000020004" pitchFamily="2" charset="0"/>
              </a:rPr>
              <a:t>		dem</a:t>
            </a:r>
          </a:p>
          <a:p>
            <a:r>
              <a:rPr lang="en-US" b="0" i="0" dirty="0">
                <a:solidFill>
                  <a:srgbClr val="000000"/>
                </a:solidFill>
                <a:effectLst/>
                <a:latin typeface="Charis SIL" panose="02000500060000020004" pitchFamily="2" charset="0"/>
              </a:rPr>
              <a:t>	‘On Saturdays we work.’ (</a:t>
            </a:r>
            <a:r>
              <a:rPr lang="en-US" b="0" i="0" dirty="0" err="1">
                <a:solidFill>
                  <a:srgbClr val="000000"/>
                </a:solidFill>
                <a:effectLst/>
                <a:latin typeface="Charis SIL" panose="02000500060000020004" pitchFamily="2" charset="0"/>
              </a:rPr>
              <a:t>txt;talentos</a:t>
            </a:r>
            <a:r>
              <a:rPr lang="en-US" b="0" i="0" dirty="0">
                <a:solidFill>
                  <a:srgbClr val="000000"/>
                </a:solidFill>
                <a:effectLst/>
                <a:latin typeface="Charis SIL" panose="02000500060000020004" pitchFamily="2" charset="0"/>
              </a:rPr>
              <a:t>, 0:06:00)</a:t>
            </a:r>
          </a:p>
          <a:p>
            <a:pPr lvl="1" indent="0">
              <a:lnSpc>
                <a:spcPct val="107000"/>
              </a:lnSpc>
              <a:spcBef>
                <a:spcPts val="0"/>
              </a:spcBef>
              <a:buNone/>
            </a:pPr>
            <a:endParaRPr lang="en-US" sz="22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CF937557-685B-FD9E-DA7D-C731A26F8AAA}"/>
              </a:ext>
            </a:extLst>
          </p:cNvPr>
          <p:cNvSpPr>
            <a:spLocks noGrp="1"/>
          </p:cNvSpPr>
          <p:nvPr>
            <p:ph type="sldNum" sz="quarter" idx="12"/>
          </p:nvPr>
        </p:nvSpPr>
        <p:spPr/>
        <p:txBody>
          <a:bodyPr/>
          <a:lstStyle/>
          <a:p>
            <a:fld id="{19590046-DA73-4BBF-84B5-C08E6F75191A}" type="slidenum">
              <a:rPr lang="en-US" smtClean="0"/>
              <a:t>30</a:t>
            </a:fld>
            <a:endParaRPr lang="en-US"/>
          </a:p>
        </p:txBody>
      </p:sp>
    </p:spTree>
    <p:extLst>
      <p:ext uri="{BB962C8B-B14F-4D97-AF65-F5344CB8AC3E}">
        <p14:creationId xmlns:p14="http://schemas.microsoft.com/office/powerpoint/2010/main" val="194479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461251"/>
            <a:ext cx="10134600" cy="1288489"/>
          </a:xfrm>
        </p:spPr>
        <p:txBody>
          <a:bodyPr/>
          <a:lstStyle/>
          <a:p>
            <a:r>
              <a:rPr lang="en-US"/>
              <a:t>Verbs without boundary tones with phrase-final status suffixes</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lstStyle/>
          <a:p>
            <a:pPr marL="285750" marR="0" lvl="0" indent="-285750" rtl="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Arial" panose="020B0604020202020204" pitchFamily="34" charset="0"/>
              </a:rPr>
              <a:t>Others, unexplained</a:t>
            </a:r>
          </a:p>
          <a:p>
            <a:pPr marL="560070" lvl="1" indent="-285750">
              <a:lnSpc>
                <a:spcPct val="107000"/>
              </a:lnSpc>
              <a:spcBef>
                <a:spcPts val="0"/>
              </a:spcBef>
            </a:pPr>
            <a:r>
              <a:rPr lang="en-US" dirty="0">
                <a:effectLst/>
                <a:latin typeface="Times New Roman" panose="02020603050405020304" pitchFamily="18" charset="0"/>
                <a:ea typeface="Calibri" panose="020F0502020204030204" pitchFamily="34" charset="0"/>
                <a:cs typeface="Arial" panose="020B0604020202020204" pitchFamily="34" charset="0"/>
              </a:rPr>
              <a:t>38 tokens</a:t>
            </a:r>
            <a:endParaRPr lang="en-US" sz="1400" dirty="0">
              <a:effectLst/>
              <a:latin typeface="Charis SIL" panose="02000500060000020004" pitchFamily="2" charset="0"/>
              <a:ea typeface="Charis SIL" panose="02000500060000020004" pitchFamily="2" charset="0"/>
              <a:cs typeface="Charis SIL" panose="02000500060000020004" pitchFamily="2" charset="0"/>
            </a:endParaRPr>
          </a:p>
          <a:p>
            <a:r>
              <a:rPr lang="en-US" sz="2000" dirty="0">
                <a:solidFill>
                  <a:srgbClr val="000000"/>
                </a:solidFill>
                <a:latin typeface="Charis SIL" panose="02000500060000020004" pitchFamily="2" charset="0"/>
              </a:rPr>
              <a:t>(</a:t>
            </a:r>
            <a:r>
              <a:rPr lang="en-US" dirty="0">
                <a:solidFill>
                  <a:srgbClr val="000000"/>
                </a:solidFill>
                <a:latin typeface="Charis SIL" panose="02000500060000020004" pitchFamily="2" charset="0"/>
              </a:rPr>
              <a:t>14</a:t>
            </a:r>
            <a:r>
              <a:rPr lang="en-US" sz="2000" dirty="0">
                <a:solidFill>
                  <a:srgbClr val="000000"/>
                </a:solidFill>
                <a:latin typeface="Charis SIL" panose="02000500060000020004" pitchFamily="2" charset="0"/>
              </a:rPr>
              <a:t>) 	</a:t>
            </a:r>
            <a:r>
              <a:rPr lang="en-US" sz="2000" dirty="0" err="1">
                <a:solidFill>
                  <a:srgbClr val="000000"/>
                </a:solidFill>
                <a:latin typeface="Charis SIL" panose="02000500060000020004" pitchFamily="2" charset="0"/>
              </a:rPr>
              <a:t>kɛɓɾqən</a:t>
            </a:r>
            <a:r>
              <a:rPr lang="en-US" sz="2000" dirty="0">
                <a:solidFill>
                  <a:srgbClr val="000000"/>
                </a:solidFill>
                <a:latin typeface="Charis SIL" panose="02000500060000020004" pitchFamily="2" charset="0"/>
              </a:rPr>
              <a:t> 	ʃ-∅-u-</a:t>
            </a:r>
            <a:r>
              <a:rPr lang="en-US" sz="2000" dirty="0" err="1">
                <a:solidFill>
                  <a:srgbClr val="000000"/>
                </a:solidFill>
                <a:latin typeface="Charis SIL" panose="02000500060000020004" pitchFamily="2" charset="0"/>
              </a:rPr>
              <a:t>ʔun</a:t>
            </a:r>
            <a:r>
              <a:rPr lang="en-US" sz="2000" dirty="0">
                <a:solidFill>
                  <a:srgbClr val="000000"/>
                </a:solidFill>
                <a:latin typeface="Charis SIL" panose="02000500060000020004" pitchFamily="2" charset="0"/>
              </a:rPr>
              <a:t>-</a:t>
            </a:r>
            <a:r>
              <a:rPr lang="en-US" sz="2000" b="1" dirty="0">
                <a:solidFill>
                  <a:srgbClr val="000000"/>
                </a:solidFill>
                <a:highlight>
                  <a:srgbClr val="FFFF00"/>
                </a:highlight>
                <a:latin typeface="Charis SIL" panose="02000500060000020004" pitchFamily="2" charset="0"/>
              </a:rPr>
              <a:t>ɔ</a:t>
            </a:r>
            <a:r>
              <a:rPr lang="en-US" sz="2000" b="1" dirty="0">
                <a:solidFill>
                  <a:srgbClr val="000000"/>
                </a:solidFill>
                <a:latin typeface="Charis SIL" panose="02000500060000020004" pitchFamily="2" charset="0"/>
              </a:rPr>
              <a:t> </a:t>
            </a:r>
            <a:r>
              <a:rPr lang="en-US" sz="2000" dirty="0">
                <a:solidFill>
                  <a:srgbClr val="000000"/>
                </a:solidFill>
                <a:latin typeface="Charis SIL" panose="02000500060000020004" pitchFamily="2" charset="0"/>
              </a:rPr>
              <a:t>		q-</a:t>
            </a:r>
            <a:r>
              <a:rPr lang="en-US" sz="2000" dirty="0" err="1">
                <a:solidFill>
                  <a:srgbClr val="000000"/>
                </a:solidFill>
                <a:latin typeface="Charis SIL" panose="02000500060000020004" pitchFamily="2" charset="0"/>
              </a:rPr>
              <a:t>uk</a:t>
            </a:r>
            <a:r>
              <a:rPr lang="en-US" sz="2000" dirty="0">
                <a:solidFill>
                  <a:srgbClr val="000000"/>
                </a:solidFill>
                <a:latin typeface="Charis SIL" panose="02000500060000020004" pitchFamily="2" charset="0"/>
              </a:rPr>
              <a:t>' 		o</a:t>
            </a:r>
            <a:r>
              <a:rPr lang="el-GR" sz="2000" dirty="0">
                <a:solidFill>
                  <a:srgbClr val="000000"/>
                </a:solidFill>
                <a:latin typeface="Charis SIL" panose="02000500060000020004" pitchFamily="2" charset="0"/>
              </a:rPr>
              <a:t>χ</a:t>
            </a:r>
            <a:r>
              <a:rPr lang="en-US" sz="2000" dirty="0" err="1">
                <a:solidFill>
                  <a:srgbClr val="000000"/>
                </a:solidFill>
                <a:latin typeface="Charis SIL" panose="02000500060000020004" pitchFamily="2" charset="0"/>
              </a:rPr>
              <a:t>éɾ</a:t>
            </a:r>
            <a:endParaRPr lang="en-US" sz="2000" dirty="0">
              <a:solidFill>
                <a:srgbClr val="000000"/>
              </a:solidFill>
              <a:latin typeface="Charis SIL" panose="02000500060000020004" pitchFamily="2" charset="0"/>
            </a:endParaRPr>
          </a:p>
          <a:p>
            <a:r>
              <a:rPr lang="en-US" sz="2000" dirty="0">
                <a:solidFill>
                  <a:srgbClr val="000000"/>
                </a:solidFill>
                <a:latin typeface="Charis SIL" panose="02000500060000020004" pitchFamily="2" charset="0"/>
              </a:rPr>
              <a:t>	earthquake 	</a:t>
            </a:r>
            <a:r>
              <a:rPr lang="en-US" sz="2000" cap="small" dirty="0">
                <a:solidFill>
                  <a:srgbClr val="000000"/>
                </a:solidFill>
                <a:latin typeface="Charis SIL" panose="02000500060000020004" pitchFamily="2" charset="0"/>
              </a:rPr>
              <a:t>cpl-b.3sg-a.3sg</a:t>
            </a:r>
            <a:r>
              <a:rPr lang="en-US" sz="2000" dirty="0">
                <a:solidFill>
                  <a:srgbClr val="000000"/>
                </a:solidFill>
                <a:latin typeface="Charis SIL" panose="02000500060000020004" pitchFamily="2" charset="0"/>
              </a:rPr>
              <a:t>-do-</a:t>
            </a:r>
            <a:r>
              <a:rPr lang="en-US" sz="2000" b="1" cap="small" dirty="0">
                <a:solidFill>
                  <a:srgbClr val="000000"/>
                </a:solidFill>
                <a:latin typeface="Charis SIL" panose="02000500060000020004" pitchFamily="2" charset="0"/>
              </a:rPr>
              <a:t>ss.f</a:t>
            </a:r>
            <a:r>
              <a:rPr lang="en-US" sz="2000" dirty="0">
                <a:solidFill>
                  <a:srgbClr val="000000"/>
                </a:solidFill>
                <a:latin typeface="Charis SIL" panose="02000500060000020004" pitchFamily="2" charset="0"/>
              </a:rPr>
              <a:t>	</a:t>
            </a:r>
            <a:r>
              <a:rPr lang="en-US" sz="2000" cap="small" dirty="0">
                <a:solidFill>
                  <a:srgbClr val="000000"/>
                </a:solidFill>
                <a:latin typeface="Charis SIL" panose="02000500060000020004" pitchFamily="2" charset="0"/>
              </a:rPr>
              <a:t>a.1pl</a:t>
            </a:r>
            <a:r>
              <a:rPr lang="en-US" sz="2000" dirty="0">
                <a:solidFill>
                  <a:srgbClr val="000000"/>
                </a:solidFill>
                <a:latin typeface="Charis SIL" panose="02000500060000020004" pitchFamily="2" charset="0"/>
              </a:rPr>
              <a:t>-with	before</a:t>
            </a:r>
          </a:p>
          <a:p>
            <a:r>
              <a:rPr lang="en-US" sz="2000" dirty="0">
                <a:solidFill>
                  <a:srgbClr val="000000"/>
                </a:solidFill>
                <a:latin typeface="Charis SIL" panose="02000500060000020004" pitchFamily="2" charset="0"/>
              </a:rPr>
              <a:t>	‘An earthquake that happened to us in the past.’ [</a:t>
            </a:r>
            <a:r>
              <a:rPr lang="en-US" sz="2000" dirty="0" err="1">
                <a:solidFill>
                  <a:srgbClr val="000000"/>
                </a:solidFill>
                <a:latin typeface="Charis SIL" panose="02000500060000020004" pitchFamily="2" charset="0"/>
              </a:rPr>
              <a:t>txt;earthquake</a:t>
            </a:r>
            <a:r>
              <a:rPr lang="en-US" sz="2000" dirty="0">
                <a:solidFill>
                  <a:srgbClr val="000000"/>
                </a:solidFill>
                <a:latin typeface="Charis SIL" panose="02000500060000020004" pitchFamily="2" charset="0"/>
              </a:rPr>
              <a:t>, 0:00:15]</a:t>
            </a:r>
          </a:p>
          <a:p>
            <a:r>
              <a:rPr lang="en-US" sz="2000" dirty="0">
                <a:solidFill>
                  <a:srgbClr val="000000"/>
                </a:solidFill>
                <a:latin typeface="Charis SIL" panose="02000500060000020004" pitchFamily="2" charset="0"/>
              </a:rPr>
              <a:t>(</a:t>
            </a:r>
            <a:r>
              <a:rPr lang="en-US" dirty="0">
                <a:solidFill>
                  <a:srgbClr val="000000"/>
                </a:solidFill>
                <a:latin typeface="Charis SIL" panose="02000500060000020004" pitchFamily="2" charset="0"/>
              </a:rPr>
              <a:t>15</a:t>
            </a:r>
            <a:r>
              <a:rPr lang="en-US" sz="2000" dirty="0">
                <a:solidFill>
                  <a:srgbClr val="000000"/>
                </a:solidFill>
                <a:latin typeface="Charis SIL" panose="02000500060000020004" pitchFamily="2" charset="0"/>
              </a:rPr>
              <a:t>) 	</a:t>
            </a:r>
            <a:r>
              <a:rPr lang="en-US" sz="2000" dirty="0" err="1">
                <a:solidFill>
                  <a:srgbClr val="000000"/>
                </a:solidFill>
                <a:latin typeface="Charis SIL" panose="02000500060000020004" pitchFamily="2" charset="0"/>
              </a:rPr>
              <a:t>ɓə</a:t>
            </a:r>
            <a:r>
              <a:rPr lang="el-GR" sz="2000" dirty="0">
                <a:solidFill>
                  <a:srgbClr val="000000"/>
                </a:solidFill>
                <a:latin typeface="Charis SIL" panose="02000500060000020004" pitchFamily="2" charset="0"/>
              </a:rPr>
              <a:t>χ</a:t>
            </a:r>
            <a:r>
              <a:rPr lang="en-US" sz="2000" dirty="0" err="1">
                <a:solidFill>
                  <a:srgbClr val="000000"/>
                </a:solidFill>
                <a:latin typeface="Charis SIL" panose="02000500060000020004" pitchFamily="2" charset="0"/>
              </a:rPr>
              <a:t>t͡ʃéʔ</a:t>
            </a:r>
            <a:r>
              <a:rPr lang="en-US" sz="2000" dirty="0">
                <a:solidFill>
                  <a:srgbClr val="000000"/>
                </a:solidFill>
                <a:latin typeface="Charis SIL" panose="02000500060000020004" pitchFamily="2" charset="0"/>
              </a:rPr>
              <a:t> 	k-∅-</a:t>
            </a:r>
            <a:r>
              <a:rPr lang="en-US" sz="2000" dirty="0" err="1">
                <a:solidFill>
                  <a:srgbClr val="000000"/>
                </a:solidFill>
                <a:latin typeface="Charis SIL" panose="02000500060000020004" pitchFamily="2" charset="0"/>
              </a:rPr>
              <a:t>k’əm</a:t>
            </a:r>
            <a:r>
              <a:rPr lang="en-US" sz="2000" dirty="0">
                <a:solidFill>
                  <a:srgbClr val="000000"/>
                </a:solidFill>
                <a:latin typeface="Charis SIL" panose="02000500060000020004" pitchFamily="2" charset="0"/>
              </a:rPr>
              <a:t>-</a:t>
            </a:r>
            <a:r>
              <a:rPr lang="en-US" sz="2000" b="1" dirty="0">
                <a:solidFill>
                  <a:srgbClr val="000000"/>
                </a:solidFill>
                <a:highlight>
                  <a:srgbClr val="FFFF00"/>
                </a:highlight>
                <a:latin typeface="Charis SIL" panose="02000500060000020004" pitchFamily="2" charset="0"/>
              </a:rPr>
              <a:t>ɔ</a:t>
            </a:r>
            <a:r>
              <a:rPr lang="en-US" sz="2000" dirty="0">
                <a:solidFill>
                  <a:srgbClr val="000000"/>
                </a:solidFill>
                <a:latin typeface="Charis SIL" panose="02000500060000020004" pitchFamily="2" charset="0"/>
              </a:rPr>
              <a:t> 			k-</a:t>
            </a:r>
            <a:r>
              <a:rPr lang="en-US" sz="2000" dirty="0" err="1">
                <a:solidFill>
                  <a:srgbClr val="000000"/>
                </a:solidFill>
                <a:latin typeface="Charis SIL" panose="02000500060000020004" pitchFamily="2" charset="0"/>
              </a:rPr>
              <a:t>ʃk’áj</a:t>
            </a:r>
            <a:endParaRPr lang="en-US" sz="2000" dirty="0">
              <a:solidFill>
                <a:srgbClr val="000000"/>
              </a:solidFill>
              <a:latin typeface="Charis SIL" panose="02000500060000020004" pitchFamily="2" charset="0"/>
            </a:endParaRPr>
          </a:p>
          <a:p>
            <a:r>
              <a:rPr lang="en-US" sz="2000" dirty="0">
                <a:solidFill>
                  <a:srgbClr val="000000"/>
                </a:solidFill>
                <a:latin typeface="Charis SIL" panose="02000500060000020004" pitchFamily="2" charset="0"/>
              </a:rPr>
              <a:t>	early		</a:t>
            </a:r>
            <a:r>
              <a:rPr lang="en-US" sz="2000" cap="small" dirty="0">
                <a:solidFill>
                  <a:srgbClr val="000000"/>
                </a:solidFill>
                <a:latin typeface="Charis SIL" panose="02000500060000020004" pitchFamily="2" charset="0"/>
              </a:rPr>
              <a:t>incpl-b.3sg-a.3pl</a:t>
            </a:r>
            <a:r>
              <a:rPr lang="en-US" sz="2000" dirty="0">
                <a:solidFill>
                  <a:srgbClr val="000000"/>
                </a:solidFill>
                <a:latin typeface="Charis SIL" panose="02000500060000020004" pitchFamily="2" charset="0"/>
              </a:rPr>
              <a:t>-take-</a:t>
            </a:r>
            <a:r>
              <a:rPr lang="en-US" sz="2000" cap="small" dirty="0">
                <a:solidFill>
                  <a:srgbClr val="000000"/>
                </a:solidFill>
                <a:latin typeface="Charis SIL" panose="02000500060000020004" pitchFamily="2" charset="0"/>
              </a:rPr>
              <a:t>ss.f	a.3pl</a:t>
            </a:r>
            <a:r>
              <a:rPr lang="en-US" sz="2000" dirty="0">
                <a:solidFill>
                  <a:srgbClr val="000000"/>
                </a:solidFill>
                <a:latin typeface="Charis SIL" panose="02000500060000020004" pitchFamily="2" charset="0"/>
              </a:rPr>
              <a:t>-stick</a:t>
            </a:r>
          </a:p>
          <a:p>
            <a:r>
              <a:rPr lang="en-US" sz="2000" dirty="0">
                <a:solidFill>
                  <a:srgbClr val="000000"/>
                </a:solidFill>
                <a:latin typeface="Charis SIL" panose="02000500060000020004" pitchFamily="2" charset="0"/>
              </a:rPr>
              <a:t>	‘Early they take their sticks.’ [</a:t>
            </a:r>
            <a:r>
              <a:rPr lang="en-US" sz="2000" dirty="0" err="1">
                <a:solidFill>
                  <a:srgbClr val="000000"/>
                </a:solidFill>
                <a:latin typeface="Charis SIL" panose="02000500060000020004" pitchFamily="2" charset="0"/>
              </a:rPr>
              <a:t>txt;mushrooms</a:t>
            </a:r>
            <a:r>
              <a:rPr lang="en-US" sz="2000" dirty="0">
                <a:solidFill>
                  <a:srgbClr val="000000"/>
                </a:solidFill>
                <a:latin typeface="Charis SIL" panose="02000500060000020004" pitchFamily="2" charset="0"/>
              </a:rPr>
              <a:t>, 0:07:12]</a:t>
            </a:r>
          </a:p>
          <a:p>
            <a:pPr marR="0" lvl="0" rtl="0">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AAC87DC3-7DB6-D578-4EDE-45FF86AC8BA9}"/>
              </a:ext>
            </a:extLst>
          </p:cNvPr>
          <p:cNvSpPr>
            <a:spLocks noGrp="1"/>
          </p:cNvSpPr>
          <p:nvPr>
            <p:ph type="sldNum" sz="quarter" idx="12"/>
          </p:nvPr>
        </p:nvSpPr>
        <p:spPr/>
        <p:txBody>
          <a:bodyPr/>
          <a:lstStyle/>
          <a:p>
            <a:fld id="{19590046-DA73-4BBF-84B5-C08E6F75191A}" type="slidenum">
              <a:rPr lang="en-US" smtClean="0"/>
              <a:t>31</a:t>
            </a:fld>
            <a:endParaRPr lang="en-US"/>
          </a:p>
        </p:txBody>
      </p:sp>
    </p:spTree>
    <p:extLst>
      <p:ext uri="{BB962C8B-B14F-4D97-AF65-F5344CB8AC3E}">
        <p14:creationId xmlns:p14="http://schemas.microsoft.com/office/powerpoint/2010/main" val="421259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6D8E-7824-8A72-F42E-4977C7D30A98}"/>
              </a:ext>
            </a:extLst>
          </p:cNvPr>
          <p:cNvSpPr>
            <a:spLocks noGrp="1"/>
          </p:cNvSpPr>
          <p:nvPr>
            <p:ph type="title"/>
          </p:nvPr>
        </p:nvSpPr>
        <p:spPr>
          <a:xfrm>
            <a:off x="1028700" y="373703"/>
            <a:ext cx="10449938" cy="1288489"/>
          </a:xfrm>
        </p:spPr>
        <p:txBody>
          <a:bodyPr/>
          <a:lstStyle/>
          <a:p>
            <a:r>
              <a:rPr lang="en-US"/>
              <a:t>Summary </a:t>
            </a:r>
          </a:p>
        </p:txBody>
      </p:sp>
      <p:sp>
        <p:nvSpPr>
          <p:cNvPr id="3" name="Content Placeholder 2">
            <a:extLst>
              <a:ext uri="{FF2B5EF4-FFF2-40B4-BE49-F238E27FC236}">
                <a16:creationId xmlns:a16="http://schemas.microsoft.com/office/drawing/2014/main" id="{18EFA571-03E5-E9E8-8551-95700939D4F0}"/>
              </a:ext>
            </a:extLst>
          </p:cNvPr>
          <p:cNvSpPr>
            <a:spLocks noGrp="1"/>
          </p:cNvSpPr>
          <p:nvPr>
            <p:ph idx="1"/>
          </p:nvPr>
        </p:nvSpPr>
        <p:spPr>
          <a:xfrm>
            <a:off x="1028699" y="2161903"/>
            <a:ext cx="10712585" cy="3969342"/>
          </a:xfrm>
        </p:spPr>
        <p:txBody>
          <a:bodyPr>
            <a:normAutofit/>
          </a:bodyPr>
          <a:lstStyle/>
          <a:p>
            <a:pPr marL="342900" marR="0" lvl="0" indent="-342900" rtl="0">
              <a:lnSpc>
                <a:spcPct val="107000"/>
              </a:lnSpc>
              <a:spcBef>
                <a:spcPts val="0"/>
              </a:spcBef>
              <a:spcAft>
                <a:spcPts val="0"/>
              </a:spcAf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Neither clause nor IP (as correlated with boundary tone) explain all of the cases</a:t>
            </a:r>
          </a:p>
          <a:p>
            <a:pPr marL="342900" marR="0" lvl="0" indent="-342900" rtl="0">
              <a:lnSpc>
                <a:spcPct val="107000"/>
              </a:lnSpc>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Biggest problem for syntactic analysis: medial suffixes at clause boundaries</a:t>
            </a:r>
          </a:p>
          <a:p>
            <a:pPr marL="342900" marR="0" lvl="0" indent="-342900" rtl="0">
              <a:lnSpc>
                <a:spcPct val="107000"/>
              </a:lnSpc>
              <a:spcBef>
                <a:spcPts val="0"/>
              </a:spcBef>
              <a:spcAft>
                <a:spcPts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Biggest problem for prosodic analysis: final suffixes without boundary tones</a:t>
            </a:r>
          </a:p>
        </p:txBody>
      </p:sp>
      <p:sp>
        <p:nvSpPr>
          <p:cNvPr id="4" name="Slide Number Placeholder 3">
            <a:extLst>
              <a:ext uri="{FF2B5EF4-FFF2-40B4-BE49-F238E27FC236}">
                <a16:creationId xmlns:a16="http://schemas.microsoft.com/office/drawing/2014/main" id="{686BFD05-917D-200C-BAC4-6BEA86D4F848}"/>
              </a:ext>
            </a:extLst>
          </p:cNvPr>
          <p:cNvSpPr>
            <a:spLocks noGrp="1"/>
          </p:cNvSpPr>
          <p:nvPr>
            <p:ph type="sldNum" sz="quarter" idx="12"/>
          </p:nvPr>
        </p:nvSpPr>
        <p:spPr/>
        <p:txBody>
          <a:bodyPr/>
          <a:lstStyle/>
          <a:p>
            <a:fld id="{19590046-DA73-4BBF-84B5-C08E6F75191A}" type="slidenum">
              <a:rPr lang="en-US" smtClean="0"/>
              <a:t>32</a:t>
            </a:fld>
            <a:endParaRPr lang="en-US"/>
          </a:p>
        </p:txBody>
      </p:sp>
    </p:spTree>
    <p:extLst>
      <p:ext uri="{BB962C8B-B14F-4D97-AF65-F5344CB8AC3E}">
        <p14:creationId xmlns:p14="http://schemas.microsoft.com/office/powerpoint/2010/main" val="3883377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1312-86BA-E8D9-3552-C8478C791493}"/>
              </a:ext>
            </a:extLst>
          </p:cNvPr>
          <p:cNvSpPr>
            <a:spLocks noGrp="1"/>
          </p:cNvSpPr>
          <p:nvPr>
            <p:ph type="title"/>
          </p:nvPr>
        </p:nvSpPr>
        <p:spPr>
          <a:xfrm>
            <a:off x="1054012" y="1274475"/>
            <a:ext cx="4004369" cy="2823913"/>
          </a:xfrm>
        </p:spPr>
        <p:txBody>
          <a:bodyPr/>
          <a:lstStyle/>
          <a:p>
            <a:r>
              <a:rPr lang="en-US" dirty="0"/>
              <a:t>A possible analysis: recursive IP structure</a:t>
            </a:r>
          </a:p>
        </p:txBody>
      </p:sp>
      <p:sp>
        <p:nvSpPr>
          <p:cNvPr id="5" name="Text Placeholder 4">
            <a:extLst>
              <a:ext uri="{FF2B5EF4-FFF2-40B4-BE49-F238E27FC236}">
                <a16:creationId xmlns:a16="http://schemas.microsoft.com/office/drawing/2014/main" id="{0DB2FF2B-386A-A609-16B6-2498932820D2}"/>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E4AEE705-2D15-21D9-D010-25B9FF4E8360}"/>
              </a:ext>
            </a:extLst>
          </p:cNvPr>
          <p:cNvSpPr>
            <a:spLocks noGrp="1"/>
          </p:cNvSpPr>
          <p:nvPr>
            <p:ph type="sldNum" sz="quarter" idx="12"/>
          </p:nvPr>
        </p:nvSpPr>
        <p:spPr/>
        <p:txBody>
          <a:bodyPr/>
          <a:lstStyle/>
          <a:p>
            <a:fld id="{19590046-DA73-4BBF-84B5-C08E6F75191A}" type="slidenum">
              <a:rPr lang="en-US" smtClean="0"/>
              <a:t>33</a:t>
            </a:fld>
            <a:endParaRPr lang="en-US"/>
          </a:p>
        </p:txBody>
      </p:sp>
    </p:spTree>
    <p:extLst>
      <p:ext uri="{BB962C8B-B14F-4D97-AF65-F5344CB8AC3E}">
        <p14:creationId xmlns:p14="http://schemas.microsoft.com/office/powerpoint/2010/main" val="429129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9529-0B32-86AC-7A7F-4735AC6D78E9}"/>
              </a:ext>
            </a:extLst>
          </p:cNvPr>
          <p:cNvSpPr>
            <a:spLocks noGrp="1"/>
          </p:cNvSpPr>
          <p:nvPr>
            <p:ph type="title"/>
          </p:nvPr>
        </p:nvSpPr>
        <p:spPr/>
        <p:txBody>
          <a:bodyPr/>
          <a:lstStyle/>
          <a:p>
            <a:r>
              <a:rPr lang="en-US"/>
              <a:t>A proposal</a:t>
            </a:r>
          </a:p>
        </p:txBody>
      </p:sp>
      <p:sp>
        <p:nvSpPr>
          <p:cNvPr id="3" name="Content Placeholder 2">
            <a:extLst>
              <a:ext uri="{FF2B5EF4-FFF2-40B4-BE49-F238E27FC236}">
                <a16:creationId xmlns:a16="http://schemas.microsoft.com/office/drawing/2014/main" id="{13BE8BD9-2F9B-D556-440C-52CDE31FA64B}"/>
              </a:ext>
            </a:extLst>
          </p:cNvPr>
          <p:cNvSpPr>
            <a:spLocks noGrp="1"/>
          </p:cNvSpPr>
          <p:nvPr>
            <p:ph idx="1"/>
          </p:nvPr>
        </p:nvSpPr>
        <p:spPr/>
        <p:txBody>
          <a:bodyPr/>
          <a:lstStyle/>
          <a:p>
            <a:pPr marL="342900" indent="-342900">
              <a:buFont typeface="Arial" panose="020B0604020202020204" pitchFamily="34" charset="0"/>
              <a:buChar char="•"/>
            </a:pPr>
            <a:r>
              <a:rPr lang="en-US" dirty="0"/>
              <a:t>Not all IP boundaries marked with boundary tones</a:t>
            </a:r>
          </a:p>
          <a:p>
            <a:pPr marL="342900" indent="-342900">
              <a:buFont typeface="Arial" panose="020B0604020202020204" pitchFamily="34" charset="0"/>
              <a:buChar char="•"/>
            </a:pPr>
            <a:r>
              <a:rPr lang="en-US" dirty="0"/>
              <a:t>If we take phrase-final suffixes as diagnostic for IP boundary, and high/rising pitch contour as evidence for highest IP boundary in recursive structure, we can account for all of the variability in the data with different prosodic parsing of the same syntactic structures</a:t>
            </a:r>
          </a:p>
          <a:p>
            <a:pPr marL="342900" indent="-342900">
              <a:buFont typeface="Arial" panose="020B0604020202020204" pitchFamily="34" charset="0"/>
              <a:buChar char="•"/>
            </a:pPr>
            <a:r>
              <a:rPr lang="en-US" dirty="0"/>
              <a:t>This analysis relies on:</a:t>
            </a:r>
          </a:p>
          <a:p>
            <a:pPr marL="617220" lvl="1" indent="-342900"/>
            <a:r>
              <a:rPr lang="en-US" dirty="0"/>
              <a:t>Recursive prosodic structure (</a:t>
            </a:r>
            <a:r>
              <a:rPr lang="en-US" sz="1600" dirty="0">
                <a:effectLst/>
                <a:latin typeface="Times New Roman" panose="02020603050405020304" pitchFamily="18" charset="0"/>
                <a:ea typeface="Calibri" panose="020F0502020204030204" pitchFamily="34" charset="0"/>
              </a:rPr>
              <a:t>Selkirk 2011; Ito &amp; </a:t>
            </a:r>
            <a:r>
              <a:rPr lang="en-US" sz="1600" dirty="0" err="1">
                <a:effectLst/>
                <a:latin typeface="Times New Roman" panose="02020603050405020304" pitchFamily="18" charset="0"/>
                <a:ea typeface="Calibri" panose="020F0502020204030204" pitchFamily="34" charset="0"/>
              </a:rPr>
              <a:t>Mester</a:t>
            </a:r>
            <a:r>
              <a:rPr lang="en-US" sz="1600" dirty="0">
                <a:effectLst/>
                <a:latin typeface="Times New Roman" panose="02020603050405020304" pitchFamily="18" charset="0"/>
                <a:ea typeface="Calibri" panose="020F0502020204030204" pitchFamily="34" charset="0"/>
              </a:rPr>
              <a:t> 2012, </a:t>
            </a:r>
            <a:r>
              <a:rPr lang="en-US" sz="1600" dirty="0" err="1">
                <a:effectLst/>
                <a:latin typeface="Times New Roman" panose="02020603050405020304" pitchFamily="18" charset="0"/>
                <a:ea typeface="Calibri" panose="020F0502020204030204" pitchFamily="34" charset="0"/>
              </a:rPr>
              <a:t>Myrberg</a:t>
            </a:r>
            <a:r>
              <a:rPr lang="en-US" sz="1600" dirty="0">
                <a:effectLst/>
                <a:latin typeface="Times New Roman" panose="02020603050405020304" pitchFamily="18" charset="0"/>
                <a:ea typeface="Calibri" panose="020F0502020204030204" pitchFamily="34" charset="0"/>
              </a:rPr>
              <a:t> 2013), contradicting the Strict Layer Hypothesis (Selkirk 1984; </a:t>
            </a:r>
            <a:r>
              <a:rPr lang="en-US" sz="1600" dirty="0" err="1">
                <a:effectLst/>
                <a:latin typeface="Times New Roman" panose="02020603050405020304" pitchFamily="18" charset="0"/>
                <a:ea typeface="Calibri" panose="020F0502020204030204" pitchFamily="34" charset="0"/>
              </a:rPr>
              <a:t>Nespor</a:t>
            </a:r>
            <a:r>
              <a:rPr lang="en-US" sz="1600" dirty="0">
                <a:effectLst/>
                <a:latin typeface="Times New Roman" panose="02020603050405020304" pitchFamily="18" charset="0"/>
                <a:ea typeface="Calibri" panose="020F0502020204030204" pitchFamily="34" charset="0"/>
              </a:rPr>
              <a:t> &amp; Vogel 1986)</a:t>
            </a:r>
          </a:p>
          <a:p>
            <a:pPr marL="617220" lvl="1" indent="-342900"/>
            <a:r>
              <a:rPr lang="en-US" sz="1600" dirty="0">
                <a:latin typeface="Times New Roman" panose="02020603050405020304" pitchFamily="18" charset="0"/>
                <a:ea typeface="Calibri" panose="020F0502020204030204" pitchFamily="34" charset="0"/>
              </a:rPr>
              <a:t>Syntax-prosody mismatches &amp; variable prosodic parsing of same syntactic structure (c.f. Royer 2021)</a:t>
            </a:r>
            <a:endParaRPr lang="en-US" dirty="0"/>
          </a:p>
          <a:p>
            <a:endParaRPr lang="en-US" dirty="0"/>
          </a:p>
        </p:txBody>
      </p:sp>
      <p:sp>
        <p:nvSpPr>
          <p:cNvPr id="4" name="Slide Number Placeholder 3">
            <a:extLst>
              <a:ext uri="{FF2B5EF4-FFF2-40B4-BE49-F238E27FC236}">
                <a16:creationId xmlns:a16="http://schemas.microsoft.com/office/drawing/2014/main" id="{D06F9E3D-4599-6C14-A605-C9074F8E2B88}"/>
              </a:ext>
            </a:extLst>
          </p:cNvPr>
          <p:cNvSpPr>
            <a:spLocks noGrp="1"/>
          </p:cNvSpPr>
          <p:nvPr>
            <p:ph type="sldNum" sz="quarter" idx="12"/>
          </p:nvPr>
        </p:nvSpPr>
        <p:spPr/>
        <p:txBody>
          <a:bodyPr/>
          <a:lstStyle/>
          <a:p>
            <a:fld id="{19590046-DA73-4BBF-84B5-C08E6F75191A}" type="slidenum">
              <a:rPr lang="en-US" smtClean="0"/>
              <a:t>34</a:t>
            </a:fld>
            <a:endParaRPr lang="en-US"/>
          </a:p>
        </p:txBody>
      </p:sp>
    </p:spTree>
    <p:extLst>
      <p:ext uri="{BB962C8B-B14F-4D97-AF65-F5344CB8AC3E}">
        <p14:creationId xmlns:p14="http://schemas.microsoft.com/office/powerpoint/2010/main" val="3466269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72DD-7D81-075A-3F68-708EBEF1CFA6}"/>
              </a:ext>
            </a:extLst>
          </p:cNvPr>
          <p:cNvSpPr>
            <a:spLocks noGrp="1"/>
          </p:cNvSpPr>
          <p:nvPr>
            <p:ph type="title"/>
          </p:nvPr>
        </p:nvSpPr>
        <p:spPr/>
        <p:txBody>
          <a:bodyPr/>
          <a:lstStyle/>
          <a:p>
            <a:r>
              <a:rPr lang="en-US"/>
              <a:t>Verbs preceding demonstrative and discourse particles</a:t>
            </a:r>
          </a:p>
        </p:txBody>
      </p:sp>
      <p:sp>
        <p:nvSpPr>
          <p:cNvPr id="3" name="Content Placeholder 2">
            <a:extLst>
              <a:ext uri="{FF2B5EF4-FFF2-40B4-BE49-F238E27FC236}">
                <a16:creationId xmlns:a16="http://schemas.microsoft.com/office/drawing/2014/main" id="{649BB7AC-BD2D-440F-93A7-8A8D1A0A44EF}"/>
              </a:ext>
            </a:extLst>
          </p:cNvPr>
          <p:cNvSpPr>
            <a:spLocks noGrp="1"/>
          </p:cNvSpPr>
          <p:nvPr>
            <p:ph idx="1"/>
          </p:nvPr>
        </p:nvSpPr>
        <p:spPr/>
        <p:txBody>
          <a:bodyPr>
            <a:normAutofit/>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Two attested structures: </a:t>
            </a:r>
          </a:p>
          <a:p>
            <a:pPr marL="560070" lvl="1" indent="-285750"/>
            <a:r>
              <a:rPr lang="en-US" sz="2000" dirty="0">
                <a:latin typeface="Times New Roman" panose="02020603050405020304" pitchFamily="18" charset="0"/>
                <a:ea typeface="Calibri" panose="020F0502020204030204" pitchFamily="34" charset="0"/>
              </a:rPr>
              <a:t>Phrase-final status suffix on verb, boundary tone on particle</a:t>
            </a:r>
          </a:p>
          <a:p>
            <a:pPr algn="ctr"/>
            <a:r>
              <a:rPr lang="en-US" dirty="0">
                <a:effectLst/>
                <a:latin typeface="Times New Roman" panose="02020603050405020304" pitchFamily="18" charset="0"/>
                <a:ea typeface="Calibri" panose="020F0502020204030204" pitchFamily="34" charset="0"/>
              </a:rPr>
              <a:t>[ [ clause ]</a:t>
            </a:r>
            <a:r>
              <a:rPr lang="en-US" baseline="-25000" dirty="0">
                <a:effectLst/>
                <a:latin typeface="Times New Roman" panose="02020603050405020304" pitchFamily="18" charset="0"/>
                <a:ea typeface="Calibri" panose="020F0502020204030204" pitchFamily="34" charset="0"/>
              </a:rPr>
              <a:t>IP</a:t>
            </a:r>
            <a:r>
              <a:rPr lang="en-US" dirty="0">
                <a:effectLst/>
                <a:latin typeface="Times New Roman" panose="02020603050405020304" pitchFamily="18" charset="0"/>
                <a:ea typeface="Calibri" panose="020F0502020204030204" pitchFamily="34" charset="0"/>
              </a:rPr>
              <a:t> particle ]</a:t>
            </a:r>
            <a:r>
              <a:rPr lang="en-US" baseline="-25000" dirty="0">
                <a:effectLst/>
                <a:latin typeface="Times New Roman" panose="02020603050405020304" pitchFamily="18" charset="0"/>
                <a:ea typeface="Calibri" panose="020F0502020204030204" pitchFamily="34" charset="0"/>
              </a:rPr>
              <a:t>IP</a:t>
            </a:r>
          </a:p>
          <a:p>
            <a:pPr algn="ctr"/>
            <a:r>
              <a:rPr lang="en-US" dirty="0">
                <a:effectLst/>
                <a:latin typeface="Times New Roman" panose="02020603050405020304" pitchFamily="18" charset="0"/>
                <a:ea typeface="Calibri" panose="020F0502020204030204" pitchFamily="34" charset="0"/>
              </a:rPr>
              <a:t>[ [ </a:t>
            </a:r>
            <a:r>
              <a:rPr lang="en-US" dirty="0" err="1">
                <a:effectLst/>
                <a:latin typeface="Times New Roman" panose="02020603050405020304" pitchFamily="18" charset="0"/>
                <a:ea typeface="Calibri" panose="020F0502020204030204" pitchFamily="34" charset="0"/>
              </a:rPr>
              <a:t>sabado</a:t>
            </a:r>
            <a:r>
              <a:rPr lang="en-US" dirty="0">
                <a:effectLst/>
                <a:latin typeface="Times New Roman" panose="02020603050405020304" pitchFamily="18" charset="0"/>
                <a:ea typeface="Calibri" panose="020F0502020204030204" pitchFamily="34" charset="0"/>
              </a:rPr>
              <a:t> </a:t>
            </a:r>
            <a:r>
              <a:rPr lang="en-US" dirty="0" err="1">
                <a:effectLst/>
                <a:latin typeface="Times New Roman" panose="02020603050405020304" pitchFamily="18" charset="0"/>
                <a:ea typeface="Calibri" panose="020F0502020204030204" pitchFamily="34" charset="0"/>
              </a:rPr>
              <a:t>kɔ</a:t>
            </a:r>
            <a:r>
              <a:rPr lang="el-GR" dirty="0">
                <a:effectLst/>
                <a:latin typeface="Times New Roman" panose="02020603050405020304" pitchFamily="18" charset="0"/>
                <a:ea typeface="Calibri" panose="020F0502020204030204" pitchFamily="34" charset="0"/>
              </a:rPr>
              <a:t>χ</a:t>
            </a:r>
            <a:r>
              <a:rPr lang="en-US" dirty="0" err="1">
                <a:effectLst/>
                <a:latin typeface="Times New Roman" panose="02020603050405020304" pitchFamily="18" charset="0"/>
                <a:ea typeface="Calibri" panose="020F0502020204030204" pitchFamily="34" charset="0"/>
              </a:rPr>
              <a:t>t͡ʃkʊn-</a:t>
            </a:r>
            <a:r>
              <a:rPr lang="en-US" b="1" dirty="0" err="1">
                <a:effectLst/>
                <a:highlight>
                  <a:srgbClr val="FFFF00"/>
                </a:highlight>
                <a:latin typeface="Times New Roman" panose="02020603050405020304" pitchFamily="18" charset="0"/>
                <a:ea typeface="Calibri" panose="020F0502020204030204" pitchFamily="34" charset="0"/>
              </a:rPr>
              <a:t>ɪk</a:t>
            </a:r>
            <a:r>
              <a:rPr lang="en-US" b="1" dirty="0">
                <a:effectLst/>
                <a:latin typeface="Times New Roman" panose="02020603050405020304" pitchFamily="18" charset="0"/>
                <a:ea typeface="Calibri" panose="020F0502020204030204" pitchFamily="34" charset="0"/>
              </a:rPr>
              <a:t> </a:t>
            </a:r>
            <a:r>
              <a:rPr lang="en-US" dirty="0">
                <a:effectLst/>
                <a:latin typeface="Times New Roman" panose="02020603050405020304" pitchFamily="18" charset="0"/>
                <a:ea typeface="Calibri" panose="020F0502020204030204" pitchFamily="34" charset="0"/>
              </a:rPr>
              <a:t>]</a:t>
            </a:r>
            <a:r>
              <a:rPr lang="en-US" baseline="-25000" dirty="0">
                <a:effectLst/>
                <a:latin typeface="Times New Roman" panose="02020603050405020304" pitchFamily="18" charset="0"/>
                <a:ea typeface="Calibri" panose="020F0502020204030204" pitchFamily="34" charset="0"/>
              </a:rPr>
              <a:t>IP</a:t>
            </a:r>
            <a:r>
              <a:rPr lang="en-US" dirty="0">
                <a:effectLst/>
                <a:latin typeface="Times New Roman" panose="02020603050405020304" pitchFamily="18" charset="0"/>
                <a:ea typeface="Calibri" panose="020F0502020204030204" pitchFamily="34" charset="0"/>
              </a:rPr>
              <a:t> </a:t>
            </a:r>
            <a:r>
              <a:rPr lang="en-US" b="0" i="0" dirty="0" err="1">
                <a:solidFill>
                  <a:srgbClr val="000000"/>
                </a:solidFill>
                <a:effectLst/>
                <a:latin typeface="Charis SIL" panose="02000500060000020004" pitchFamily="2" charset="0"/>
              </a:rPr>
              <a:t>ɾɪ́ʔ</a:t>
            </a:r>
            <a:r>
              <a:rPr lang="en-US" dirty="0">
                <a:effectLst/>
                <a:latin typeface="Times New Roman" panose="02020603050405020304" pitchFamily="18" charset="0"/>
                <a:ea typeface="Calibri" panose="020F0502020204030204" pitchFamily="34" charset="0"/>
              </a:rPr>
              <a:t> ]</a:t>
            </a:r>
            <a:r>
              <a:rPr lang="en-US" baseline="-25000" dirty="0">
                <a:effectLst/>
                <a:latin typeface="Times New Roman" panose="02020603050405020304" pitchFamily="18" charset="0"/>
                <a:ea typeface="Calibri" panose="020F0502020204030204" pitchFamily="34" charset="0"/>
              </a:rPr>
              <a:t>IP</a:t>
            </a:r>
          </a:p>
          <a:p>
            <a:pPr algn="ctr"/>
            <a:endParaRPr lang="en-US" baseline="-25000" dirty="0">
              <a:effectLst/>
              <a:latin typeface="Times New Roman" panose="02020603050405020304" pitchFamily="18" charset="0"/>
              <a:ea typeface="Calibri" panose="020F0502020204030204" pitchFamily="34" charset="0"/>
            </a:endParaRPr>
          </a:p>
          <a:p>
            <a:pPr marL="560070" lvl="1" indent="-285750"/>
            <a:r>
              <a:rPr lang="en-US" sz="2000" dirty="0">
                <a:effectLst/>
                <a:latin typeface="Times New Roman" panose="02020603050405020304" pitchFamily="18" charset="0"/>
                <a:ea typeface="Calibri" panose="020F0502020204030204" pitchFamily="34" charset="0"/>
              </a:rPr>
              <a:t>Phrase-medial status suffix on verb, boundary tone on particle</a:t>
            </a:r>
            <a:endParaRPr lang="en-US" sz="2000" baseline="-25000" dirty="0">
              <a:latin typeface="Times New Roman" panose="02020603050405020304" pitchFamily="18" charset="0"/>
              <a:ea typeface="Calibri" panose="020F0502020204030204" pitchFamily="34" charset="0"/>
            </a:endParaRPr>
          </a:p>
          <a:p>
            <a:pPr algn="ctr"/>
            <a:r>
              <a:rPr lang="en-US" dirty="0">
                <a:effectLst/>
                <a:latin typeface="Times New Roman" panose="02020603050405020304" pitchFamily="18" charset="0"/>
                <a:ea typeface="Calibri" panose="020F0502020204030204" pitchFamily="34" charset="0"/>
                <a:cs typeface="Arial" panose="020B0604020202020204" pitchFamily="34" charset="0"/>
              </a:rPr>
              <a:t>[ clause particle ]</a:t>
            </a:r>
            <a:r>
              <a:rPr lang="en-US" baseline="-25000" dirty="0">
                <a:effectLst/>
                <a:latin typeface="Times New Roman" panose="02020603050405020304" pitchFamily="18" charset="0"/>
                <a:ea typeface="Calibri" panose="020F0502020204030204" pitchFamily="34" charset="0"/>
                <a:cs typeface="Arial" panose="020B0604020202020204" pitchFamily="34" charset="0"/>
              </a:rPr>
              <a:t>IP</a:t>
            </a:r>
          </a:p>
          <a:p>
            <a:pPr algn="ct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xeqa</a:t>
            </a:r>
            <a:r>
              <a:rPr lang="el-GR" dirty="0">
                <a:effectLst/>
                <a:latin typeface="Times New Roman" panose="02020603050405020304" pitchFamily="18" charset="0"/>
                <a:ea typeface="Calibri" panose="020F0502020204030204" pitchFamily="34" charset="0"/>
              </a:rPr>
              <a:t>χ</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b="1" i="0" dirty="0">
                <a:solidFill>
                  <a:srgbClr val="000000"/>
                </a:solidFill>
                <a:effectLst/>
                <a:highlight>
                  <a:srgbClr val="FFFF00"/>
                </a:highlight>
                <a:latin typeface="Charis SIL" panose="02000500060000020004" pitchFamily="2"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ɾɪ́ʔ</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baseline="-25000" dirty="0">
                <a:effectLst/>
                <a:latin typeface="Times New Roman" panose="02020603050405020304" pitchFamily="18" charset="0"/>
                <a:ea typeface="Calibri" panose="020F0502020204030204" pitchFamily="34" charset="0"/>
                <a:cs typeface="Arial" panose="020B0604020202020204" pitchFamily="34" charset="0"/>
              </a:rPr>
              <a:t>IP</a:t>
            </a:r>
            <a:endParaRPr lang="en-US" dirty="0">
              <a:latin typeface="Times New Roman" panose="02020603050405020304" pitchFamily="18" charset="0"/>
              <a:ea typeface="Calibri" panose="020F0502020204030204" pitchFamily="34" charset="0"/>
            </a:endParaRPr>
          </a:p>
        </p:txBody>
      </p:sp>
      <p:sp>
        <p:nvSpPr>
          <p:cNvPr id="4" name="Slide Number Placeholder 3">
            <a:extLst>
              <a:ext uri="{FF2B5EF4-FFF2-40B4-BE49-F238E27FC236}">
                <a16:creationId xmlns:a16="http://schemas.microsoft.com/office/drawing/2014/main" id="{58A7B64A-FBE3-6E5C-9371-7D7807264A2E}"/>
              </a:ext>
            </a:extLst>
          </p:cNvPr>
          <p:cNvSpPr>
            <a:spLocks noGrp="1"/>
          </p:cNvSpPr>
          <p:nvPr>
            <p:ph type="sldNum" sz="quarter" idx="12"/>
          </p:nvPr>
        </p:nvSpPr>
        <p:spPr/>
        <p:txBody>
          <a:bodyPr/>
          <a:lstStyle/>
          <a:p>
            <a:fld id="{19590046-DA73-4BBF-84B5-C08E6F75191A}" type="slidenum">
              <a:rPr lang="en-US" smtClean="0"/>
              <a:t>35</a:t>
            </a:fld>
            <a:endParaRPr lang="en-US"/>
          </a:p>
        </p:txBody>
      </p:sp>
    </p:spTree>
    <p:extLst>
      <p:ext uri="{BB962C8B-B14F-4D97-AF65-F5344CB8AC3E}">
        <p14:creationId xmlns:p14="http://schemas.microsoft.com/office/powerpoint/2010/main" val="3833098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72DD-7D81-075A-3F68-708EBEF1CFA6}"/>
              </a:ext>
            </a:extLst>
          </p:cNvPr>
          <p:cNvSpPr>
            <a:spLocks noGrp="1"/>
          </p:cNvSpPr>
          <p:nvPr>
            <p:ph type="title"/>
          </p:nvPr>
        </p:nvSpPr>
        <p:spPr/>
        <p:txBody>
          <a:bodyPr/>
          <a:lstStyle/>
          <a:p>
            <a:r>
              <a:rPr lang="en-US"/>
              <a:t>Verbs preceding embedded clauses</a:t>
            </a:r>
          </a:p>
        </p:txBody>
      </p:sp>
      <p:sp>
        <p:nvSpPr>
          <p:cNvPr id="3" name="Content Placeholder 2">
            <a:extLst>
              <a:ext uri="{FF2B5EF4-FFF2-40B4-BE49-F238E27FC236}">
                <a16:creationId xmlns:a16="http://schemas.microsoft.com/office/drawing/2014/main" id="{649BB7AC-BD2D-440F-93A7-8A8D1A0A44EF}"/>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Three attested structures: </a:t>
            </a:r>
          </a:p>
          <a:p>
            <a:pPr marL="560070" lvl="1" indent="-285750">
              <a:lnSpc>
                <a:spcPct val="120000"/>
              </a:lnSpc>
            </a:pPr>
            <a:r>
              <a:rPr lang="en-US" sz="2100" dirty="0">
                <a:latin typeface="Times New Roman" panose="02020603050405020304" pitchFamily="18" charset="0"/>
                <a:ea typeface="Calibri" panose="020F0502020204030204" pitchFamily="34" charset="0"/>
                <a:cs typeface="Times New Roman" panose="02020603050405020304" pitchFamily="18" charset="0"/>
              </a:rPr>
              <a:t>Phrase-final status suffix and boundary tone on matrix verb</a:t>
            </a:r>
          </a:p>
          <a:p>
            <a:pPr algn="ctr">
              <a:lnSpc>
                <a:spcPct val="120000"/>
              </a:lnSpc>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matrix-clause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embedded-clause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algn="ctr">
              <a:lnSpc>
                <a:spcPct val="120000"/>
              </a:lnSpc>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kawɪl</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ɔ́</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su</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ɾ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kuja</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ɾ </a:t>
            </a:r>
            <a:r>
              <a:rPr lang="el-GR" sz="2100" dirty="0">
                <a:effectLst/>
                <a:latin typeface="Times New Roman" panose="02020603050405020304" pitchFamily="18" charset="0"/>
                <a:ea typeface="Calibri" panose="020F0502020204030204" pitchFamily="34" charset="0"/>
                <a:cs typeface="Times New Roman" panose="02020603050405020304" pitchFamily="18" charset="0"/>
              </a:rPr>
              <a:t>χ</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aʔ</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marL="560070" lvl="1" indent="-285750">
              <a:lnSpc>
                <a:spcPct val="120000"/>
              </a:lnSpc>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Phrase-final status suffix on matrix verb, boundary tone </a:t>
            </a:r>
            <a:r>
              <a:rPr lang="en-US" sz="2100" dirty="0">
                <a:latin typeface="Times New Roman" panose="02020603050405020304" pitchFamily="18" charset="0"/>
                <a:ea typeface="Calibri" panose="020F0502020204030204" pitchFamily="34" charset="0"/>
                <a:cs typeface="Times New Roman" panose="02020603050405020304" pitchFamily="18" charset="0"/>
              </a:rPr>
              <a:t>on embedded clause</a:t>
            </a:r>
            <a:endParaRPr lang="en-US" sz="2100" baseline="-250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matrix-clause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embedded-clause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algn="ctr">
              <a:lnSpc>
                <a:spcPct val="120000"/>
              </a:lnSpc>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kqɪl</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ɔ</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ja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mq’ɪn</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t͡ʃ</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ɾ q-</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t’uʔj</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t͡ʃu</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q'áq</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marL="617220" lvl="1" indent="-342900">
              <a:lnSpc>
                <a:spcPct val="120000"/>
              </a:lnSpc>
            </a:pPr>
            <a:r>
              <a:rPr lang="en-US" sz="2100" dirty="0">
                <a:latin typeface="Times New Roman" panose="02020603050405020304" pitchFamily="18" charset="0"/>
                <a:ea typeface="Calibri" panose="020F0502020204030204" pitchFamily="34" charset="0"/>
                <a:cs typeface="Times New Roman" panose="02020603050405020304" pitchFamily="18" charset="0"/>
              </a:rPr>
              <a:t>Phrase-medial status suffix on matrix verb, boundary tone on embedded clause</a:t>
            </a:r>
          </a:p>
          <a:p>
            <a:pPr lvl="1" indent="0" algn="ctr">
              <a:lnSpc>
                <a:spcPct val="120000"/>
              </a:lnSpc>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matrix-clause embedded-clause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[matrix-clause [ embedded-clause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lvl="1" indent="0" algn="ctr">
              <a:lnSpc>
                <a:spcPct val="120000"/>
              </a:lnSpc>
              <a:buNone/>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kiʔin</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t͡ʃeɾ</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kit͡ʃəpɔ</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kiʔin</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i="0" dirty="0">
                <a:solidFill>
                  <a:srgbClr val="000000"/>
                </a:solidFill>
                <a:effectLst/>
                <a:highlight>
                  <a:srgbClr val="FFFF00"/>
                </a:highlight>
                <a:latin typeface="Times New Roman" panose="02020603050405020304" pitchFamily="18" charset="0"/>
                <a:cs typeface="Times New Roman" panose="02020603050405020304" pitchFamily="18" charset="0"/>
              </a:rPr>
              <a:t>∅</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ʃeɾ</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kit͡ʃəpɔ</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baseline="-25000" dirty="0">
                <a:effectLst/>
                <a:latin typeface="Times New Roman" panose="02020603050405020304" pitchFamily="18" charset="0"/>
                <a:ea typeface="Calibri" panose="020F0502020204030204" pitchFamily="34" charset="0"/>
                <a:cs typeface="Times New Roman" panose="02020603050405020304" pitchFamily="18" charset="0"/>
              </a:rPr>
              <a:t>IP</a:t>
            </a:r>
          </a:p>
          <a:p>
            <a:pPr lvl="1" indent="0" algn="ctr">
              <a:buNone/>
            </a:pPr>
            <a:endParaRPr lang="en-US" sz="2100" baseline="-25000" dirty="0">
              <a:effectLst/>
              <a:latin typeface="Times New Roman" panose="02020603050405020304" pitchFamily="18" charset="0"/>
              <a:ea typeface="Calibri" panose="020F0502020204030204" pitchFamily="34" charset="0"/>
              <a:cs typeface="Arial" panose="020B0604020202020204" pitchFamily="34" charset="0"/>
            </a:endParaRPr>
          </a:p>
          <a:p>
            <a:pPr lvl="1" indent="0" algn="ctr">
              <a:buNone/>
            </a:pPr>
            <a:endParaRPr lang="en-US" sz="2100" dirty="0">
              <a:latin typeface="Times New Roman" panose="02020603050405020304" pitchFamily="18" charset="0"/>
              <a:ea typeface="Calibri" panose="020F050202020403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6EB8D3F-D24C-AEA4-9F5E-B5DE011BC134}"/>
              </a:ext>
            </a:extLst>
          </p:cNvPr>
          <p:cNvSpPr>
            <a:spLocks noGrp="1"/>
          </p:cNvSpPr>
          <p:nvPr>
            <p:ph type="sldNum" sz="quarter" idx="12"/>
          </p:nvPr>
        </p:nvSpPr>
        <p:spPr/>
        <p:txBody>
          <a:bodyPr/>
          <a:lstStyle/>
          <a:p>
            <a:fld id="{19590046-DA73-4BBF-84B5-C08E6F75191A}" type="slidenum">
              <a:rPr lang="en-US" smtClean="0"/>
              <a:t>36</a:t>
            </a:fld>
            <a:endParaRPr lang="en-US"/>
          </a:p>
        </p:txBody>
      </p:sp>
    </p:spTree>
    <p:extLst>
      <p:ext uri="{BB962C8B-B14F-4D97-AF65-F5344CB8AC3E}">
        <p14:creationId xmlns:p14="http://schemas.microsoft.com/office/powerpoint/2010/main" val="1138770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15272-7833-E994-04CA-0B71EE60774B}"/>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D7BC7FDF-5C54-FA61-E4B1-8B483FC1A988}"/>
              </a:ext>
            </a:extLst>
          </p:cNvPr>
          <p:cNvSpPr>
            <a:spLocks noGrp="1"/>
          </p:cNvSpPr>
          <p:nvPr>
            <p:ph idx="1"/>
          </p:nvPr>
        </p:nvSpPr>
        <p:spPr/>
        <p:txBody>
          <a:bodyPr/>
          <a:lstStyle/>
          <a:p>
            <a:pPr marL="342900" indent="-342900">
              <a:buFont typeface="Arial" panose="020B0604020202020204" pitchFamily="34" charset="0"/>
              <a:buChar char="•"/>
            </a:pPr>
            <a:r>
              <a:rPr lang="en-US" dirty="0"/>
              <a:t>In a corpus of spontaneous narratives, phrase-final status suffixes do not occur perfectly correlated with either clause boundaries nor high/rising pitch contours (boundary tones)</a:t>
            </a:r>
          </a:p>
          <a:p>
            <a:pPr marL="342900" indent="-342900">
              <a:buFont typeface="Arial" panose="020B0604020202020204" pitchFamily="34" charset="0"/>
              <a:buChar char="•"/>
            </a:pPr>
            <a:r>
              <a:rPr lang="en-US" dirty="0"/>
              <a:t>A clause-based analysis is impossible due to some phrase-medial suffixes in positions that are clearly clause-final</a:t>
            </a:r>
          </a:p>
          <a:p>
            <a:pPr marL="342900" indent="-342900">
              <a:buFont typeface="Arial" panose="020B0604020202020204" pitchFamily="34" charset="0"/>
              <a:buChar char="•"/>
            </a:pPr>
            <a:r>
              <a:rPr lang="en-US" dirty="0"/>
              <a:t>An IP-based analysis is possible by reconsidering distribution of boundary tones: phrase-final suffixes at all IP boundaries and boundary tones only at the highest IP</a:t>
            </a:r>
          </a:p>
          <a:p>
            <a:pPr marL="342900" indent="-342900">
              <a:buFont typeface="Arial" panose="020B0604020202020204" pitchFamily="34" charset="0"/>
              <a:buChar char="•"/>
            </a:pPr>
            <a:r>
              <a:rPr lang="en-US" dirty="0"/>
              <a:t>This analysis includes:</a:t>
            </a:r>
          </a:p>
          <a:p>
            <a:pPr marL="617220" lvl="1" indent="-342900"/>
            <a:r>
              <a:rPr lang="en-US" dirty="0"/>
              <a:t>Recursive IPs</a:t>
            </a:r>
          </a:p>
          <a:p>
            <a:pPr marL="617220" lvl="1" indent="-342900"/>
            <a:r>
              <a:rPr lang="en-US" dirty="0"/>
              <a:t>Mismatches between clause and IP boundaries</a:t>
            </a:r>
          </a:p>
        </p:txBody>
      </p:sp>
      <p:sp>
        <p:nvSpPr>
          <p:cNvPr id="4" name="Slide Number Placeholder 3">
            <a:extLst>
              <a:ext uri="{FF2B5EF4-FFF2-40B4-BE49-F238E27FC236}">
                <a16:creationId xmlns:a16="http://schemas.microsoft.com/office/drawing/2014/main" id="{D0CFE14F-AE5D-1321-BE74-C34E33E2A4EB}"/>
              </a:ext>
            </a:extLst>
          </p:cNvPr>
          <p:cNvSpPr>
            <a:spLocks noGrp="1"/>
          </p:cNvSpPr>
          <p:nvPr>
            <p:ph type="sldNum" sz="quarter" idx="12"/>
          </p:nvPr>
        </p:nvSpPr>
        <p:spPr/>
        <p:txBody>
          <a:bodyPr/>
          <a:lstStyle/>
          <a:p>
            <a:fld id="{19590046-DA73-4BBF-84B5-C08E6F75191A}" type="slidenum">
              <a:rPr lang="en-US" smtClean="0"/>
              <a:t>37</a:t>
            </a:fld>
            <a:endParaRPr lang="en-US"/>
          </a:p>
        </p:txBody>
      </p:sp>
    </p:spTree>
    <p:extLst>
      <p:ext uri="{BB962C8B-B14F-4D97-AF65-F5344CB8AC3E}">
        <p14:creationId xmlns:p14="http://schemas.microsoft.com/office/powerpoint/2010/main" val="1766832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group of people outside a building&#10;&#10;Description automatically generated with medium confidence">
            <a:extLst>
              <a:ext uri="{FF2B5EF4-FFF2-40B4-BE49-F238E27FC236}">
                <a16:creationId xmlns:a16="http://schemas.microsoft.com/office/drawing/2014/main" id="{EE890A0D-CD5E-9CB7-77FE-50BCE836B16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57812"/>
          <a:stretch/>
        </p:blipFill>
        <p:spPr>
          <a:xfrm>
            <a:off x="20" y="1"/>
            <a:ext cx="12191980" cy="6857999"/>
          </a:xfrm>
          <a:prstGeom prst="rect">
            <a:avLst/>
          </a:prstGeom>
        </p:spPr>
      </p:pic>
      <p:sp>
        <p:nvSpPr>
          <p:cNvPr id="3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2035A-7A9B-8668-BE65-0D9C9A553505}"/>
              </a:ext>
            </a:extLst>
          </p:cNvPr>
          <p:cNvSpPr>
            <a:spLocks noGrp="1"/>
          </p:cNvSpPr>
          <p:nvPr>
            <p:ph type="title"/>
          </p:nvPr>
        </p:nvSpPr>
        <p:spPr>
          <a:xfrm>
            <a:off x="7202441" y="1000366"/>
            <a:ext cx="3995397" cy="1239627"/>
          </a:xfrm>
        </p:spPr>
        <p:txBody>
          <a:bodyPr vert="horz" lIns="91440" tIns="45720" rIns="91440" bIns="45720" rtlCol="0" anchor="b">
            <a:normAutofit/>
          </a:bodyPr>
          <a:lstStyle/>
          <a:p>
            <a:pPr algn="ctr"/>
            <a:r>
              <a:rPr lang="en-US"/>
              <a:t>Thank you/Maltyox!</a:t>
            </a:r>
            <a:endParaRPr lang="en-US" dirty="0"/>
          </a:p>
        </p:txBody>
      </p:sp>
      <p:sp>
        <p:nvSpPr>
          <p:cNvPr id="4" name="Text Placeholder 3">
            <a:extLst>
              <a:ext uri="{FF2B5EF4-FFF2-40B4-BE49-F238E27FC236}">
                <a16:creationId xmlns:a16="http://schemas.microsoft.com/office/drawing/2014/main" id="{F334D9BE-0188-CFDF-8966-D8F3FE97FA13}"/>
              </a:ext>
            </a:extLst>
          </p:cNvPr>
          <p:cNvSpPr>
            <a:spLocks noGrp="1"/>
          </p:cNvSpPr>
          <p:nvPr>
            <p:ph type="body" sz="half" idx="2"/>
          </p:nvPr>
        </p:nvSpPr>
        <p:spPr>
          <a:xfrm>
            <a:off x="7202441" y="2884395"/>
            <a:ext cx="3950677" cy="2469140"/>
          </a:xfrm>
        </p:spPr>
        <p:txBody>
          <a:bodyPr vert="horz" lIns="91440" tIns="45720" rIns="91440" bIns="45720" rtlCol="0">
            <a:normAutofit/>
          </a:bodyPr>
          <a:lstStyle/>
          <a:p>
            <a:pPr algn="ctr"/>
            <a:r>
              <a:rPr lang="en-US"/>
              <a:t>Questions/comments?</a:t>
            </a:r>
          </a:p>
          <a:p>
            <a:pPr algn="ctr"/>
            <a:r>
              <a:rPr lang="en-US"/>
              <a:t>elizabethwood@utexas.edu</a:t>
            </a:r>
            <a:endParaRPr lang="en-US" dirty="0"/>
          </a:p>
        </p:txBody>
      </p:sp>
      <p:grpSp>
        <p:nvGrpSpPr>
          <p:cNvPr id="33" name="Group 3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2543656"/>
            <a:ext cx="867485" cy="115439"/>
            <a:chOff x="8910933" y="1861308"/>
            <a:chExt cx="867485" cy="115439"/>
          </a:xfrm>
        </p:grpSpPr>
        <p:sp>
          <p:nvSpPr>
            <p:cNvPr id="34" name="Rectangle 3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897FC0B-453B-46C6-7799-B4B84CCFB571}"/>
              </a:ext>
            </a:extLst>
          </p:cNvPr>
          <p:cNvSpPr>
            <a:spLocks noGrp="1"/>
          </p:cNvSpPr>
          <p:nvPr>
            <p:ph type="sldNum" sz="quarter" idx="12"/>
          </p:nvPr>
        </p:nvSpPr>
        <p:spPr/>
        <p:txBody>
          <a:bodyPr/>
          <a:lstStyle/>
          <a:p>
            <a:fld id="{19590046-DA73-4BBF-84B5-C08E6F75191A}" type="slidenum">
              <a:rPr lang="en-US" smtClean="0"/>
              <a:t>38</a:t>
            </a:fld>
            <a:endParaRPr lang="en-US"/>
          </a:p>
        </p:txBody>
      </p:sp>
    </p:spTree>
    <p:extLst>
      <p:ext uri="{BB962C8B-B14F-4D97-AF65-F5344CB8AC3E}">
        <p14:creationId xmlns:p14="http://schemas.microsoft.com/office/powerpoint/2010/main" val="1456535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1316-E817-4F5D-046D-5BA2076C5CE6}"/>
              </a:ext>
            </a:extLst>
          </p:cNvPr>
          <p:cNvSpPr>
            <a:spLocks noGrp="1"/>
          </p:cNvSpPr>
          <p:nvPr>
            <p:ph type="title"/>
          </p:nvPr>
        </p:nvSpPr>
        <p:spPr/>
        <p:txBody>
          <a:bodyPr/>
          <a:lstStyle/>
          <a:p>
            <a:r>
              <a:rPr lang="en-US"/>
              <a:t>Acknowledgments</a:t>
            </a:r>
          </a:p>
        </p:txBody>
      </p:sp>
      <p:sp>
        <p:nvSpPr>
          <p:cNvPr id="3" name="Content Placeholder 2">
            <a:extLst>
              <a:ext uri="{FF2B5EF4-FFF2-40B4-BE49-F238E27FC236}">
                <a16:creationId xmlns:a16="http://schemas.microsoft.com/office/drawing/2014/main" id="{5A4ADB99-42E4-59EF-85A8-EF2E1C58AC00}"/>
              </a:ext>
            </a:extLst>
          </p:cNvPr>
          <p:cNvSpPr>
            <a:spLocks noGrp="1"/>
          </p:cNvSpPr>
          <p:nvPr>
            <p:ph idx="1"/>
          </p:nvPr>
        </p:nvSpPr>
        <p:spPr/>
        <p:txBody>
          <a:bodyPr/>
          <a:lstStyle/>
          <a:p>
            <a:r>
              <a:rPr lang="en-US" dirty="0"/>
              <a:t>I would like to thank all of the K'iche' speakers who are represented in the corpus, without whom this work would have been impossible. I would also like to thank Scott Myers, Ryan Bennett, Megan Crowhurst and the members of the UT Austin Research in Phonetics and Phonology and Research in Documentary, Descriptive and Historical Linguistics research groups for helpful feedback on this project. </a:t>
            </a:r>
          </a:p>
          <a:p>
            <a:r>
              <a:rPr lang="en-US" dirty="0"/>
              <a:t>This material is based upon work supported by the National Science Foundation Graduate Research Fellowship Program under Grant No. 000392968. Any opinions, findings, and conclusions or recommendations expressed in this material are those of the author and do not necessarily reflect the views of the National Science Foundation.</a:t>
            </a:r>
          </a:p>
        </p:txBody>
      </p:sp>
      <p:sp>
        <p:nvSpPr>
          <p:cNvPr id="4" name="Slide Number Placeholder 3">
            <a:extLst>
              <a:ext uri="{FF2B5EF4-FFF2-40B4-BE49-F238E27FC236}">
                <a16:creationId xmlns:a16="http://schemas.microsoft.com/office/drawing/2014/main" id="{44D81362-F294-E3D9-8424-8732010A5B76}"/>
              </a:ext>
            </a:extLst>
          </p:cNvPr>
          <p:cNvSpPr>
            <a:spLocks noGrp="1"/>
          </p:cNvSpPr>
          <p:nvPr>
            <p:ph type="sldNum" sz="quarter" idx="12"/>
          </p:nvPr>
        </p:nvSpPr>
        <p:spPr/>
        <p:txBody>
          <a:bodyPr/>
          <a:lstStyle/>
          <a:p>
            <a:fld id="{19590046-DA73-4BBF-84B5-C08E6F75191A}" type="slidenum">
              <a:rPr lang="en-US" smtClean="0"/>
              <a:pPr/>
              <a:t>39</a:t>
            </a:fld>
            <a:endParaRPr lang="en-US" dirty="0"/>
          </a:p>
        </p:txBody>
      </p:sp>
    </p:spTree>
    <p:extLst>
      <p:ext uri="{BB962C8B-B14F-4D97-AF65-F5344CB8AC3E}">
        <p14:creationId xmlns:p14="http://schemas.microsoft.com/office/powerpoint/2010/main" val="327401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3BEE-E330-A45C-8471-86F59153E425}"/>
              </a:ext>
            </a:extLst>
          </p:cNvPr>
          <p:cNvSpPr>
            <a:spLocks noGrp="1"/>
          </p:cNvSpPr>
          <p:nvPr>
            <p:ph type="title"/>
          </p:nvPr>
        </p:nvSpPr>
        <p:spPr/>
        <p:txBody>
          <a:bodyPr/>
          <a:lstStyle/>
          <a:p>
            <a:r>
              <a:rPr lang="en-US"/>
              <a:t>Marking phrase edges</a:t>
            </a:r>
          </a:p>
        </p:txBody>
      </p:sp>
      <p:sp>
        <p:nvSpPr>
          <p:cNvPr id="3" name="Content Placeholder 2">
            <a:extLst>
              <a:ext uri="{FF2B5EF4-FFF2-40B4-BE49-F238E27FC236}">
                <a16:creationId xmlns:a16="http://schemas.microsoft.com/office/drawing/2014/main" id="{40A4BA7E-A719-A3FA-71ED-E760FE778080}"/>
              </a:ext>
            </a:extLst>
          </p:cNvPr>
          <p:cNvSpPr>
            <a:spLocks noGrp="1"/>
          </p:cNvSpPr>
          <p:nvPr>
            <p:ph idx="1"/>
          </p:nvPr>
        </p:nvSpPr>
        <p:spPr/>
        <p:txBody>
          <a:bodyPr/>
          <a:lstStyle/>
          <a:p>
            <a:pPr marL="342900" indent="-342900">
              <a:buFont typeface="Arial" panose="020B0604020202020204" pitchFamily="34" charset="0"/>
              <a:buChar char="•"/>
            </a:pPr>
            <a:r>
              <a:rPr lang="en-US" dirty="0"/>
              <a:t>Common across languages:</a:t>
            </a:r>
          </a:p>
          <a:p>
            <a:pPr marL="617220" lvl="1" indent="-342900"/>
            <a:r>
              <a:rPr lang="en-US" dirty="0"/>
              <a:t>Final lengthening (Beckman &amp; Edwards 1987) </a:t>
            </a:r>
          </a:p>
          <a:p>
            <a:pPr marL="617220" lvl="1" indent="-342900"/>
            <a:r>
              <a:rPr lang="en-US" dirty="0"/>
              <a:t>Pauses (Krivokapić 2007)</a:t>
            </a:r>
          </a:p>
          <a:p>
            <a:pPr marL="617220" lvl="1" indent="-342900"/>
            <a:r>
              <a:rPr lang="en-US" dirty="0"/>
              <a:t>Voice quality, phrase-final creak (Davidson 2021)</a:t>
            </a:r>
          </a:p>
          <a:p>
            <a:pPr marL="617220" lvl="1" indent="-342900"/>
            <a:r>
              <a:rPr lang="en-US" dirty="0"/>
              <a:t>Tones (</a:t>
            </a:r>
            <a:r>
              <a:rPr lang="en-US" dirty="0" err="1"/>
              <a:t>Katsika</a:t>
            </a:r>
            <a:r>
              <a:rPr lang="en-US" dirty="0"/>
              <a:t> et al. 2014)</a:t>
            </a:r>
          </a:p>
          <a:p>
            <a:pPr marL="617220" lvl="1" indent="-342900"/>
            <a:r>
              <a:rPr lang="en-US" dirty="0"/>
              <a:t>Pitch reset (Yang &amp; Wang 2002)</a:t>
            </a:r>
          </a:p>
          <a:p>
            <a:pPr marL="342900" indent="-342900">
              <a:buFont typeface="Arial" panose="020B0604020202020204" pitchFamily="34" charset="0"/>
              <a:buChar char="•"/>
            </a:pPr>
            <a:r>
              <a:rPr lang="en-US" dirty="0"/>
              <a:t>The Mayan languages: phrase-final morphemes</a:t>
            </a:r>
          </a:p>
        </p:txBody>
      </p:sp>
      <p:sp>
        <p:nvSpPr>
          <p:cNvPr id="4" name="Slide Number Placeholder 3">
            <a:extLst>
              <a:ext uri="{FF2B5EF4-FFF2-40B4-BE49-F238E27FC236}">
                <a16:creationId xmlns:a16="http://schemas.microsoft.com/office/drawing/2014/main" id="{87CCB53F-51F3-5A42-D112-F2B3B6351C8E}"/>
              </a:ext>
            </a:extLst>
          </p:cNvPr>
          <p:cNvSpPr>
            <a:spLocks noGrp="1"/>
          </p:cNvSpPr>
          <p:nvPr>
            <p:ph type="sldNum" sz="quarter" idx="12"/>
          </p:nvPr>
        </p:nvSpPr>
        <p:spPr/>
        <p:txBody>
          <a:bodyPr/>
          <a:lstStyle/>
          <a:p>
            <a:fld id="{19590046-DA73-4BBF-84B5-C08E6F75191A}" type="slidenum">
              <a:rPr lang="en-US" smtClean="0"/>
              <a:t>4</a:t>
            </a:fld>
            <a:endParaRPr lang="en-US" dirty="0"/>
          </a:p>
        </p:txBody>
      </p:sp>
    </p:spTree>
    <p:extLst>
      <p:ext uri="{BB962C8B-B14F-4D97-AF65-F5344CB8AC3E}">
        <p14:creationId xmlns:p14="http://schemas.microsoft.com/office/powerpoint/2010/main" val="1721283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4222-53D7-549F-3A33-165941BFA842}"/>
              </a:ext>
            </a:extLst>
          </p:cNvPr>
          <p:cNvSpPr>
            <a:spLocks noGrp="1"/>
          </p:cNvSpPr>
          <p:nvPr>
            <p:ph type="title"/>
          </p:nvPr>
        </p:nvSpPr>
        <p:spPr>
          <a:xfrm>
            <a:off x="515565" y="294492"/>
            <a:ext cx="10134600" cy="708883"/>
          </a:xfrm>
        </p:spPr>
        <p:txBody>
          <a:bodyPr/>
          <a:lstStyle/>
          <a:p>
            <a:r>
              <a:rPr lang="es-ES" dirty="0" err="1"/>
              <a:t>References</a:t>
            </a:r>
            <a:endParaRPr lang="en-US" dirty="0"/>
          </a:p>
        </p:txBody>
      </p:sp>
      <p:sp>
        <p:nvSpPr>
          <p:cNvPr id="3" name="Content Placeholder 2">
            <a:extLst>
              <a:ext uri="{FF2B5EF4-FFF2-40B4-BE49-F238E27FC236}">
                <a16:creationId xmlns:a16="http://schemas.microsoft.com/office/drawing/2014/main" id="{3176B39F-B33E-F6EE-E951-30008EA1191F}"/>
              </a:ext>
            </a:extLst>
          </p:cNvPr>
          <p:cNvSpPr>
            <a:spLocks noGrp="1"/>
          </p:cNvSpPr>
          <p:nvPr>
            <p:ph idx="1"/>
          </p:nvPr>
        </p:nvSpPr>
        <p:spPr>
          <a:xfrm>
            <a:off x="515565" y="1081196"/>
            <a:ext cx="11177081" cy="5404491"/>
          </a:xfrm>
        </p:spPr>
        <p:txBody>
          <a:bodyPr>
            <a:normAutofit lnSpcReduction="10000"/>
          </a:bodyPr>
          <a:lstStyle/>
          <a:p>
            <a:pPr indent="-457200"/>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Barrett, Rusty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2007. The evolutionary phonology of glottal stops 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K’ichean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Proceedings of the Annual Meeting of the Berkeley Linguistics Society 33 (1):19–29.</a:t>
            </a:r>
          </a:p>
          <a:p>
            <a:pPr indent="-457200"/>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Beckman, Mary E and Jan Edwards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1987. The phonological domains of final lengthening. The Journal of the Acoustical Society of America 81 (S1): S67.</a:t>
            </a:r>
          </a:p>
          <a:p>
            <a:pPr indent="-457200"/>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Bliss, Heather, and Martina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Wiltschko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2020. </a:t>
            </a: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Stsíkiistsi</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ki </a:t>
            </a:r>
            <a:r>
              <a:rPr lang="en-US" sz="1200" i="1" dirty="0" err="1">
                <a:effectLst/>
                <a:latin typeface="Times New Roman" panose="02020603050405020304" pitchFamily="18" charset="0"/>
                <a:ea typeface="Calibri" panose="020F0502020204030204" pitchFamily="34" charset="0"/>
                <a:cs typeface="Times New Roman" panose="02020603050405020304" pitchFamily="18" charset="0"/>
              </a:rPr>
              <a:t>stsíkiistsi</a:t>
            </a:r>
            <a:r>
              <a:rPr lang="en-US" sz="1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ubiquity of Blackfoot demonstratives in discourse. Demonstratives in Discourse, ed.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Ashild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Naess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Anna Margetts and Yvonne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Treis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pp. 123-147. Berlin: Language Science Press.</a:t>
            </a:r>
          </a:p>
          <a:p>
            <a:pPr indent="-457200"/>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Burdin</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Rachel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Steindel</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Sara Phillips-</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Bourass</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Rory Turnbull, Murat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Yasavul</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Cynthia G Clopper, and Judith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Tonhauser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2015. Variation in the prosody of focus in head- and head/edge-prominence languages. </a:t>
            </a:r>
            <a:r>
              <a:rPr lang="es-ES" sz="1200" dirty="0" err="1">
                <a:effectLst/>
                <a:latin typeface="Times New Roman" panose="02020603050405020304" pitchFamily="18" charset="0"/>
                <a:ea typeface="Calibri" panose="020F0502020204030204" pitchFamily="34" charset="0"/>
                <a:cs typeface="Times New Roman" panose="02020603050405020304" pitchFamily="18" charset="0"/>
              </a:rPr>
              <a:t>Lingua</a:t>
            </a:r>
            <a:r>
              <a:rPr lang="es-ES" sz="1200" dirty="0">
                <a:effectLst/>
                <a:latin typeface="Times New Roman" panose="02020603050405020304" pitchFamily="18" charset="0"/>
                <a:ea typeface="Calibri" panose="020F0502020204030204" pitchFamily="34" charset="0"/>
                <a:cs typeface="Times New Roman" panose="02020603050405020304" pitchFamily="18" charset="0"/>
              </a:rPr>
              <a:t> 165:254–276.</a:t>
            </a:r>
          </a:p>
          <a:p>
            <a:pPr indent="-457200"/>
            <a:r>
              <a:rPr lang="es-ES" sz="1200" cap="small" dirty="0">
                <a:effectLst/>
                <a:latin typeface="Times New Roman" panose="02020603050405020304" pitchFamily="18" charset="0"/>
                <a:ea typeface="Calibri" panose="020F0502020204030204" pitchFamily="34" charset="0"/>
                <a:cs typeface="Times New Roman" panose="02020603050405020304" pitchFamily="18" charset="0"/>
              </a:rPr>
              <a:t>Can Pixabaj, Telma, and </a:t>
            </a:r>
            <a:r>
              <a:rPr lang="es-ES" sz="1200" cap="small" dirty="0" err="1">
                <a:effectLst/>
                <a:latin typeface="Times New Roman" panose="02020603050405020304" pitchFamily="18" charset="0"/>
                <a:ea typeface="Calibri" panose="020F0502020204030204" pitchFamily="34" charset="0"/>
                <a:cs typeface="Times New Roman" panose="02020603050405020304" pitchFamily="18" charset="0"/>
              </a:rPr>
              <a:t>Nikté</a:t>
            </a:r>
            <a:r>
              <a:rPr lang="es-ES" sz="1200" cap="small" dirty="0">
                <a:effectLst/>
                <a:latin typeface="Times New Roman" panose="02020603050405020304" pitchFamily="18" charset="0"/>
                <a:ea typeface="Calibri" panose="020F0502020204030204" pitchFamily="34" charset="0"/>
                <a:cs typeface="Times New Roman" panose="02020603050405020304" pitchFamily="18" charset="0"/>
              </a:rPr>
              <a:t> María Juliana </a:t>
            </a:r>
            <a:r>
              <a:rPr lang="es-ES" sz="1200" cap="small" dirty="0" err="1">
                <a:effectLst/>
                <a:latin typeface="Times New Roman" panose="02020603050405020304" pitchFamily="18" charset="0"/>
                <a:ea typeface="Calibri" panose="020F0502020204030204" pitchFamily="34" charset="0"/>
                <a:cs typeface="Times New Roman" panose="02020603050405020304" pitchFamily="18" charset="0"/>
              </a:rPr>
              <a:t>Sis</a:t>
            </a:r>
            <a:r>
              <a:rPr lang="es-ES" sz="1200" cap="small"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200" cap="small" dirty="0" err="1">
                <a:effectLst/>
                <a:latin typeface="Times New Roman" panose="02020603050405020304" pitchFamily="18" charset="0"/>
                <a:ea typeface="Calibri" panose="020F0502020204030204" pitchFamily="34" charset="0"/>
                <a:cs typeface="Times New Roman" panose="02020603050405020304" pitchFamily="18" charset="0"/>
              </a:rPr>
              <a:t>Iboy</a:t>
            </a:r>
            <a:r>
              <a:rPr lang="es-ES" sz="1200" cap="small"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200" dirty="0">
                <a:effectLst/>
                <a:latin typeface="Times New Roman" panose="02020603050405020304" pitchFamily="18" charset="0"/>
                <a:ea typeface="Calibri" panose="020F0502020204030204" pitchFamily="34" charset="0"/>
                <a:cs typeface="Times New Roman" panose="02020603050405020304" pitchFamily="18" charset="0"/>
              </a:rPr>
              <a:t>2004. Contextualizando posicionales. Lengua y mantenimiento cultural en Mesoamérica: Un simposio. </a:t>
            </a:r>
            <a:r>
              <a:rPr lang="es-ES" sz="1200" dirty="0" err="1">
                <a:effectLst/>
                <a:latin typeface="Times New Roman" panose="02020603050405020304" pitchFamily="18" charset="0"/>
                <a:ea typeface="Calibri" panose="020F0502020204030204" pitchFamily="34" charset="0"/>
                <a:cs typeface="Times New Roman" panose="02020603050405020304" pitchFamily="18" charset="0"/>
              </a:rPr>
              <a:t>Oxlajuuj</a:t>
            </a:r>
            <a:r>
              <a:rPr lang="es-E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200" dirty="0" err="1">
                <a:effectLst/>
                <a:latin typeface="Times New Roman" panose="02020603050405020304" pitchFamily="18" charset="0"/>
                <a:ea typeface="Calibri" panose="020F0502020204030204" pitchFamily="34" charset="0"/>
                <a:cs typeface="Times New Roman" panose="02020603050405020304" pitchFamily="18" charset="0"/>
              </a:rPr>
              <a:t>Keej</a:t>
            </a:r>
            <a:r>
              <a:rPr lang="es-ES" sz="1200" dirty="0">
                <a:effectLst/>
                <a:latin typeface="Times New Roman" panose="02020603050405020304" pitchFamily="18" charset="0"/>
                <a:ea typeface="Calibri" panose="020F0502020204030204" pitchFamily="34" charset="0"/>
                <a:cs typeface="Times New Roman" panose="02020603050405020304" pitchFamily="18" charset="0"/>
              </a:rPr>
              <a:t> Maya </a:t>
            </a:r>
            <a:r>
              <a:rPr lang="es-ES" sz="1200" dirty="0" err="1">
                <a:effectLst/>
                <a:latin typeface="Times New Roman" panose="02020603050405020304" pitchFamily="18" charset="0"/>
                <a:ea typeface="Calibri" panose="020F0502020204030204" pitchFamily="34" charset="0"/>
                <a:cs typeface="Times New Roman" panose="02020603050405020304" pitchFamily="18" charset="0"/>
              </a:rPr>
              <a:t>Ajtz’iib</a:t>
            </a:r>
            <a:r>
              <a:rPr lang="es-ES" sz="12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indent="-457200">
              <a:lnSpc>
                <a:spcPct val="107000"/>
              </a:lnSpc>
              <a:spcBef>
                <a:spcPts val="0"/>
              </a:spcBef>
              <a:spcAft>
                <a:spcPts val="800"/>
              </a:spcAft>
            </a:pP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Chelliah</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Shobhana</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L., and Willem J. De Reuse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2010. Semantics, pragmatics, and text collection. Handbook of Descriptive Linguistic Fieldwork, pp. 413-448. Dordrecht: Springer.</a:t>
            </a:r>
          </a:p>
          <a:p>
            <a:pPr marR="0" indent="-457200">
              <a:lnSpc>
                <a:spcPct val="107000"/>
              </a:lnSpc>
              <a:spcBef>
                <a:spcPts val="0"/>
              </a:spcBef>
              <a:spcAft>
                <a:spcPts val="800"/>
              </a:spcAft>
            </a:pP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Davidson, Lisa.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2021. The versatility of creaky phonation: Segmental, prosodic, and sociolinguistic uses in the world's languages. Wiley Interdisciplinary Reviews: Cognitive Science 12(3): e1547.</a:t>
            </a:r>
          </a:p>
          <a:p>
            <a:pPr marR="0" indent="-457200">
              <a:lnSpc>
                <a:spcPct val="107000"/>
              </a:lnSpc>
              <a:spcBef>
                <a:spcPts val="0"/>
              </a:spcBef>
              <a:spcAft>
                <a:spcPts val="800"/>
              </a:spcAft>
            </a:pP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Henderson, Robert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2012. Morphological alternations at the intonational phrase edge: The case of K’ichee’. Natural Language &amp; Linguistic Theory 30 (3):741–787.</a:t>
            </a:r>
          </a:p>
          <a:p>
            <a:pPr marR="0" indent="-457200">
              <a:lnSpc>
                <a:spcPct val="107000"/>
              </a:lnSpc>
              <a:spcBef>
                <a:spcPts val="0"/>
              </a:spcBef>
              <a:spcAft>
                <a:spcPts val="800"/>
              </a:spcAft>
            </a:pP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Ito, Junko, and Armin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Mester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2012. Recursive prosodic phrasing in Japanese. Prosody Matters: Essays in Honor of Elisabeth Selkirk, ed. Toni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Borowsky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Shigeto Kawahara, Mariko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Sugahara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Takahito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Shinya, pp. 280-303. Elsevier.</a:t>
            </a:r>
          </a:p>
          <a:p>
            <a:pPr marR="0" indent="-457200">
              <a:lnSpc>
                <a:spcPct val="107000"/>
              </a:lnSpc>
              <a:spcBef>
                <a:spcPts val="0"/>
              </a:spcBef>
              <a:spcAft>
                <a:spcPts val="800"/>
              </a:spcAft>
            </a:pP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Katsika</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Argyro</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Jelena Krivokapić, Christine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Mooshammer</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Mark </a:t>
            </a:r>
            <a:r>
              <a:rPr lang="en-US" sz="1200" cap="small" dirty="0" err="1">
                <a:effectLst/>
                <a:latin typeface="Times New Roman" panose="02020603050405020304" pitchFamily="18" charset="0"/>
                <a:ea typeface="Calibri" panose="020F0502020204030204" pitchFamily="34" charset="0"/>
                <a:cs typeface="Times New Roman" panose="02020603050405020304" pitchFamily="18" charset="0"/>
              </a:rPr>
              <a:t>Tiede</a:t>
            </a: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 and Louis Goldstein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2014. The coordination of boundary tones and its interaction with prominence. Journal of Phonetics 44: 62-82.</a:t>
            </a:r>
          </a:p>
          <a:p>
            <a:pPr marR="0" indent="-457200">
              <a:lnSpc>
                <a:spcPct val="107000"/>
              </a:lnSpc>
              <a:spcBef>
                <a:spcPts val="0"/>
              </a:spcBef>
              <a:spcAft>
                <a:spcPts val="800"/>
              </a:spcAft>
            </a:pP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Krivokapić, Jelena.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2007. Prosodic planning: Effects of phrasal length and complexity on pause duration. Journal of phonetics 35 (2): 162-179.</a:t>
            </a:r>
          </a:p>
          <a:p>
            <a:pPr marR="0" indent="-457200">
              <a:lnSpc>
                <a:spcPct val="107000"/>
              </a:lnSpc>
              <a:spcBef>
                <a:spcPts val="0"/>
              </a:spcBef>
              <a:spcAft>
                <a:spcPts val="800"/>
              </a:spcAft>
            </a:pPr>
            <a:r>
              <a:rPr lang="en-US" sz="1200" cap="small" dirty="0">
                <a:effectLst/>
                <a:latin typeface="Times New Roman" panose="02020603050405020304" pitchFamily="18" charset="0"/>
                <a:ea typeface="Calibri" panose="020F0502020204030204" pitchFamily="34" charset="0"/>
                <a:cs typeface="Times New Roman" panose="02020603050405020304" pitchFamily="18" charset="0"/>
              </a:rPr>
              <a:t>Larsen, Thomas Walter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1988. Manifestations of ergativity in Quiché grammar. Ph.D. dissertation, University of California, Berkeley.</a:t>
            </a:r>
          </a:p>
          <a:p>
            <a:pPr marR="0" indent="-457200">
              <a:lnSpc>
                <a:spcPct val="107000"/>
              </a:lnSpc>
              <a:spcBef>
                <a:spcPts val="0"/>
              </a:spcBef>
              <a:spcAft>
                <a:spcPts val="800"/>
              </a:spcAft>
            </a:pPr>
            <a:r>
              <a:rPr lang="en-US" sz="1200" cap="small" dirty="0">
                <a:latin typeface="Times New Roman" panose="02020603050405020304" pitchFamily="18" charset="0"/>
                <a:ea typeface="Calibri" panose="020F0502020204030204" pitchFamily="34" charset="0"/>
                <a:cs typeface="Times New Roman" panose="02020603050405020304" pitchFamily="18" charset="0"/>
              </a:rPr>
              <a:t>Law, Danny</a:t>
            </a:r>
            <a:r>
              <a:rPr lang="en-US" sz="1200" dirty="0">
                <a:latin typeface="Times New Roman" panose="02020603050405020304" pitchFamily="18" charset="0"/>
                <a:ea typeface="Calibri" panose="020F0502020204030204" pitchFamily="34" charset="0"/>
                <a:cs typeface="Times New Roman" panose="02020603050405020304" pitchFamily="18" charset="0"/>
              </a:rPr>
              <a:t>. 2017. Language contacts with(in) Mayan.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Mayan Languages, ed. Judith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Aissen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Nora C. England and Roberto Zavala Maldonado, pp. </a:t>
            </a:r>
            <a:r>
              <a:rPr lang="en-US" sz="1200" dirty="0">
                <a:latin typeface="Times New Roman" panose="02020603050405020304" pitchFamily="18" charset="0"/>
                <a:ea typeface="Calibri" panose="020F0502020204030204" pitchFamily="34" charset="0"/>
                <a:cs typeface="Times New Roman" panose="02020603050405020304" pitchFamily="18" charset="0"/>
              </a:rPr>
              <a:t>112</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-127. London: Routledge Ltd.</a:t>
            </a:r>
          </a:p>
        </p:txBody>
      </p:sp>
      <p:sp>
        <p:nvSpPr>
          <p:cNvPr id="4" name="Slide Number Placeholder 3">
            <a:extLst>
              <a:ext uri="{FF2B5EF4-FFF2-40B4-BE49-F238E27FC236}">
                <a16:creationId xmlns:a16="http://schemas.microsoft.com/office/drawing/2014/main" id="{928FB86B-CD5C-9BD2-A09E-2A2CDD88BE75}"/>
              </a:ext>
            </a:extLst>
          </p:cNvPr>
          <p:cNvSpPr>
            <a:spLocks noGrp="1"/>
          </p:cNvSpPr>
          <p:nvPr>
            <p:ph type="sldNum" sz="quarter" idx="12"/>
          </p:nvPr>
        </p:nvSpPr>
        <p:spPr/>
        <p:txBody>
          <a:bodyPr/>
          <a:lstStyle/>
          <a:p>
            <a:fld id="{19590046-DA73-4BBF-84B5-C08E6F75191A}" type="slidenum">
              <a:rPr lang="en-US" smtClean="0"/>
              <a:t>40</a:t>
            </a:fld>
            <a:endParaRPr lang="en-US"/>
          </a:p>
        </p:txBody>
      </p:sp>
    </p:spTree>
    <p:extLst>
      <p:ext uri="{BB962C8B-B14F-4D97-AF65-F5344CB8AC3E}">
        <p14:creationId xmlns:p14="http://schemas.microsoft.com/office/powerpoint/2010/main" val="14703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4222-53D7-549F-3A33-165941BFA842}"/>
              </a:ext>
            </a:extLst>
          </p:cNvPr>
          <p:cNvSpPr>
            <a:spLocks noGrp="1"/>
          </p:cNvSpPr>
          <p:nvPr>
            <p:ph type="title"/>
          </p:nvPr>
        </p:nvSpPr>
        <p:spPr>
          <a:xfrm>
            <a:off x="515565" y="294492"/>
            <a:ext cx="10134600" cy="708883"/>
          </a:xfrm>
        </p:spPr>
        <p:txBody>
          <a:bodyPr/>
          <a:lstStyle/>
          <a:p>
            <a:r>
              <a:rPr lang="es-ES" dirty="0" err="1"/>
              <a:t>References</a:t>
            </a:r>
            <a:endParaRPr lang="en-US" dirty="0"/>
          </a:p>
        </p:txBody>
      </p:sp>
      <p:sp>
        <p:nvSpPr>
          <p:cNvPr id="3" name="Content Placeholder 2">
            <a:extLst>
              <a:ext uri="{FF2B5EF4-FFF2-40B4-BE49-F238E27FC236}">
                <a16:creationId xmlns:a16="http://schemas.microsoft.com/office/drawing/2014/main" id="{3176B39F-B33E-F6EE-E951-30008EA1191F}"/>
              </a:ext>
            </a:extLst>
          </p:cNvPr>
          <p:cNvSpPr>
            <a:spLocks noGrp="1"/>
          </p:cNvSpPr>
          <p:nvPr>
            <p:ph idx="1"/>
          </p:nvPr>
        </p:nvSpPr>
        <p:spPr>
          <a:xfrm>
            <a:off x="515565" y="1081196"/>
            <a:ext cx="11177081" cy="5404491"/>
          </a:xfrm>
        </p:spPr>
        <p:txBody>
          <a:bodyPr>
            <a:normAutofit fontScale="85000" lnSpcReduction="20000"/>
          </a:bodyPr>
          <a:lstStyle/>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López </a:t>
            </a: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Ixcoy</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Candelaria Dominga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1997. Gramática K’ichee’. Guatemala: Fundación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Cholsamaj</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R="0" indent="-457200">
              <a:lnSpc>
                <a:spcPct val="107000"/>
              </a:lnSpc>
              <a:spcBef>
                <a:spcPts val="0"/>
              </a:spcBef>
              <a:spcAft>
                <a:spcPts val="800"/>
              </a:spcAft>
            </a:pPr>
            <a:r>
              <a:rPr lang="es-ES" sz="1800" cap="small" dirty="0">
                <a:effectLst/>
                <a:latin typeface="Times New Roman" panose="02020603050405020304" pitchFamily="18" charset="0"/>
                <a:ea typeface="Calibri" panose="020F0502020204030204" pitchFamily="34" charset="0"/>
                <a:cs typeface="Times New Roman" panose="02020603050405020304" pitchFamily="18" charset="0"/>
              </a:rPr>
              <a:t>López Ixcoy, Candelaria Dominga</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1999. Los demostrativos en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k’ichee</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Undergraduate</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thesis</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Universidad Rafael Landívar.</a:t>
            </a:r>
            <a:endParaRPr lang="en-US" sz="1800" cap="small" dirty="0">
              <a:latin typeface="Times New Roman" panose="02020603050405020304" pitchFamily="18" charset="0"/>
              <a:ea typeface="Calibri" panose="020F0502020204030204" pitchFamily="34" charset="0"/>
              <a:cs typeface="Times New Roman" panose="02020603050405020304" pitchFamily="18" charset="0"/>
            </a:endParaRPr>
          </a:p>
          <a:p>
            <a:pPr marR="0" indent="-457200">
              <a:lnSpc>
                <a:spcPct val="107000"/>
              </a:lnSpc>
              <a:spcBef>
                <a:spcPts val="0"/>
              </a:spcBef>
              <a:spcAft>
                <a:spcPts val="800"/>
              </a:spcAft>
            </a:pP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Mondloch</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James </a:t>
            </a: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Lorin</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1981. Voice in Quiche-Maya. Ph.D. dissertation, State University of New York at Albany. </a:t>
            </a:r>
          </a:p>
          <a:p>
            <a:pPr marR="0" indent="-457200">
              <a:lnSpc>
                <a:spcPct val="107000"/>
              </a:lnSpc>
              <a:spcBef>
                <a:spcPts val="0"/>
              </a:spcBef>
              <a:spcAft>
                <a:spcPts val="800"/>
              </a:spcAft>
            </a:pP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Myrberg</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Sara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2013. Sisterhood in prosodic branching. Phonology 30 (1):73-124.</a:t>
            </a:r>
          </a:p>
          <a:p>
            <a:pPr marR="0" indent="-457200">
              <a:lnSpc>
                <a:spcPct val="107000"/>
              </a:lnSpc>
              <a:spcBef>
                <a:spcPts val="0"/>
              </a:spcBef>
              <a:spcAft>
                <a:spcPts val="800"/>
              </a:spcAft>
            </a:pP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Nespor</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Marina, and Irene Vogel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1986. Prosodic Phonology. Dordrecht: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Foris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Nielsen, Kuniko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2005.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Kiche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intonation. UCLA Working Papers in Phonetics 104: 45– 60.</a:t>
            </a:r>
          </a:p>
          <a:p>
            <a:pPr marR="0" indent="-457200">
              <a:lnSpc>
                <a:spcPct val="107000"/>
              </a:lnSpc>
              <a:spcBef>
                <a:spcPts val="0"/>
              </a:spcBef>
              <a:spcAft>
                <a:spcPts val="800"/>
              </a:spcAft>
            </a:pPr>
            <a:r>
              <a:rPr lang="es-ES" sz="1800" cap="small" dirty="0">
                <a:effectLst/>
                <a:latin typeface="Times New Roman" panose="02020603050405020304" pitchFamily="18" charset="0"/>
                <a:ea typeface="Calibri" panose="020F0502020204030204" pitchFamily="34" charset="0"/>
                <a:cs typeface="Times New Roman" panose="02020603050405020304" pitchFamily="18" charset="0"/>
              </a:rPr>
              <a:t>Royer, Justin</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2021. Prosody as syntactic evidence: The view from Mayan. </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Natural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Language</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Linguistic</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Theory</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40 (1):1–46.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457200">
              <a:lnSpc>
                <a:spcPct val="107000"/>
              </a:lnSpc>
              <a:spcBef>
                <a:spcPts val="0"/>
              </a:spcBef>
              <a:spcAft>
                <a:spcPts val="800"/>
              </a:spcAft>
            </a:pPr>
            <a:r>
              <a:rPr lang="es-ES" sz="1800" cap="small" dirty="0">
                <a:effectLst/>
                <a:latin typeface="Times New Roman" panose="02020603050405020304" pitchFamily="18" charset="0"/>
                <a:ea typeface="Calibri" panose="020F0502020204030204" pitchFamily="34" charset="0"/>
                <a:cs typeface="Times New Roman" panose="02020603050405020304" pitchFamily="18" charset="0"/>
              </a:rPr>
              <a:t>Sam </a:t>
            </a:r>
            <a:r>
              <a:rPr lang="es-ES" sz="1800" cap="small" dirty="0" err="1">
                <a:effectLst/>
                <a:latin typeface="Times New Roman" panose="02020603050405020304" pitchFamily="18" charset="0"/>
                <a:ea typeface="Calibri" panose="020F0502020204030204" pitchFamily="34" charset="0"/>
                <a:cs typeface="Times New Roman" panose="02020603050405020304" pitchFamily="18" charset="0"/>
              </a:rPr>
              <a:t>Colop</a:t>
            </a:r>
            <a:r>
              <a:rPr lang="es-ES" sz="1800" cap="small" dirty="0">
                <a:effectLst/>
                <a:latin typeface="Times New Roman" panose="02020603050405020304" pitchFamily="18" charset="0"/>
                <a:ea typeface="Calibri" panose="020F0502020204030204" pitchFamily="34" charset="0"/>
                <a:cs typeface="Times New Roman" panose="02020603050405020304" pitchFamily="18" charset="0"/>
              </a:rPr>
              <a:t>, Luis Enrique</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1990. Bosquejo de algunos temas de la gramática K’iche’. Lecturas sobre la lingüística maya, ed. Nora C.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England</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and Stephen R. Elliott, pp. 127–144.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Centro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Investigaciones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Regionales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Mesoamérica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Selkirk, Elisabeth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1984. Phonology and Syntax: The relation between sound and structure. Cambridge, MA: MIT Press.</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Selkirk, Elisabeth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2011. The Syntax-Phonology Interface. The handbook of phonological theory, pp. 435-501.</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Tyers, Francis and Robert Henderson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 A corpus of K’iche’ annotated for morphosyntactic structure. Proceedings of the First Workshop on Natural Language Processing for Indigenous Languages of the Americas, pp. 10–20.</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Velleman, Leah Bridges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2014. Focus and movement in a variety of K’ichee’. Ph.D. dissertation, University of Texas at Austin.</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Wood, Elizabeth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K’iche’ Collection of Elizabeth Wood. The Archive of the Indigenous Languages of Latin America, ailla.utexas.org, 2019-, access: public, PID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ailla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271517.</a:t>
            </a:r>
          </a:p>
          <a:p>
            <a:pPr marR="0" indent="-457200">
              <a:lnSpc>
                <a:spcPct val="107000"/>
              </a:lnSpc>
              <a:spcBef>
                <a:spcPts val="0"/>
              </a:spcBef>
              <a:spcAft>
                <a:spcPts val="800"/>
              </a:spcAft>
            </a:pP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Yang, </a:t>
            </a:r>
            <a:r>
              <a:rPr lang="en-US" sz="1800" cap="small" dirty="0" err="1">
                <a:effectLst/>
                <a:latin typeface="Times New Roman" panose="02020603050405020304" pitchFamily="18" charset="0"/>
                <a:ea typeface="Calibri" panose="020F0502020204030204" pitchFamily="34" charset="0"/>
                <a:cs typeface="Times New Roman" panose="02020603050405020304" pitchFamily="18" charset="0"/>
              </a:rPr>
              <a:t>Yufang</a:t>
            </a:r>
            <a:r>
              <a:rPr lang="en-US" sz="1800" cap="small" dirty="0">
                <a:effectLst/>
                <a:latin typeface="Times New Roman" panose="02020603050405020304" pitchFamily="18" charset="0"/>
                <a:ea typeface="Calibri" panose="020F0502020204030204" pitchFamily="34" charset="0"/>
                <a:cs typeface="Times New Roman" panose="02020603050405020304" pitchFamily="18" charset="0"/>
              </a:rPr>
              <a:t>, and Bei Wang.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2002. Acoustic correlates of hierarchical prosodic boundary in Mandarin. Speech prosody 2002, international conference.</a:t>
            </a:r>
          </a:p>
          <a:p>
            <a:pPr indent="-457200"/>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C7B195-0E38-A8E2-8F01-BC3C8C1586C9}"/>
              </a:ext>
            </a:extLst>
          </p:cNvPr>
          <p:cNvSpPr>
            <a:spLocks noGrp="1"/>
          </p:cNvSpPr>
          <p:nvPr>
            <p:ph type="sldNum" sz="quarter" idx="12"/>
          </p:nvPr>
        </p:nvSpPr>
        <p:spPr/>
        <p:txBody>
          <a:bodyPr/>
          <a:lstStyle/>
          <a:p>
            <a:fld id="{19590046-DA73-4BBF-84B5-C08E6F75191A}" type="slidenum">
              <a:rPr lang="en-US" smtClean="0"/>
              <a:t>41</a:t>
            </a:fld>
            <a:endParaRPr lang="en-US"/>
          </a:p>
        </p:txBody>
      </p:sp>
    </p:spTree>
    <p:extLst>
      <p:ext uri="{BB962C8B-B14F-4D97-AF65-F5344CB8AC3E}">
        <p14:creationId xmlns:p14="http://schemas.microsoft.com/office/powerpoint/2010/main" val="151508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894B8-107D-1825-EF99-A1882498B925}"/>
              </a:ext>
            </a:extLst>
          </p:cNvPr>
          <p:cNvSpPr>
            <a:spLocks noGrp="1"/>
          </p:cNvSpPr>
          <p:nvPr>
            <p:ph type="title"/>
          </p:nvPr>
        </p:nvSpPr>
        <p:spPr/>
        <p:txBody>
          <a:bodyPr/>
          <a:lstStyle/>
          <a:p>
            <a:r>
              <a:rPr lang="en-US"/>
              <a:t>The status suffixes of Chichicastenango K’iche’</a:t>
            </a:r>
          </a:p>
        </p:txBody>
      </p:sp>
      <p:graphicFrame>
        <p:nvGraphicFramePr>
          <p:cNvPr id="4" name="Content Placeholder 3">
            <a:extLst>
              <a:ext uri="{FF2B5EF4-FFF2-40B4-BE49-F238E27FC236}">
                <a16:creationId xmlns:a16="http://schemas.microsoft.com/office/drawing/2014/main" id="{FD909809-E407-0F94-393E-863B229671EC}"/>
              </a:ext>
            </a:extLst>
          </p:cNvPr>
          <p:cNvGraphicFramePr>
            <a:graphicFrameLocks noGrp="1"/>
          </p:cNvGraphicFramePr>
          <p:nvPr>
            <p:ph idx="1"/>
            <p:extLst>
              <p:ext uri="{D42A27DB-BD31-4B8C-83A1-F6EECF244321}">
                <p14:modId xmlns:p14="http://schemas.microsoft.com/office/powerpoint/2010/main" val="2484740928"/>
              </p:ext>
            </p:extLst>
          </p:nvPr>
        </p:nvGraphicFramePr>
        <p:xfrm>
          <a:off x="1942289" y="2491325"/>
          <a:ext cx="8307421" cy="2148770"/>
        </p:xfrm>
        <a:graphic>
          <a:graphicData uri="http://schemas.openxmlformats.org/drawingml/2006/table">
            <a:tbl>
              <a:tblPr firstRow="1" firstCol="1" bandRow="1">
                <a:tableStyleId>{5C22544A-7EE6-4342-B048-85BDC9FD1C3A}</a:tableStyleId>
              </a:tblPr>
              <a:tblGrid>
                <a:gridCol w="2243339">
                  <a:extLst>
                    <a:ext uri="{9D8B030D-6E8A-4147-A177-3AD203B41FA5}">
                      <a16:colId xmlns:a16="http://schemas.microsoft.com/office/drawing/2014/main" val="2003477983"/>
                    </a:ext>
                  </a:extLst>
                </a:gridCol>
                <a:gridCol w="1822714">
                  <a:extLst>
                    <a:ext uri="{9D8B030D-6E8A-4147-A177-3AD203B41FA5}">
                      <a16:colId xmlns:a16="http://schemas.microsoft.com/office/drawing/2014/main" val="345948553"/>
                    </a:ext>
                  </a:extLst>
                </a:gridCol>
                <a:gridCol w="2193266">
                  <a:extLst>
                    <a:ext uri="{9D8B030D-6E8A-4147-A177-3AD203B41FA5}">
                      <a16:colId xmlns:a16="http://schemas.microsoft.com/office/drawing/2014/main" val="244188633"/>
                    </a:ext>
                  </a:extLst>
                </a:gridCol>
                <a:gridCol w="2048102">
                  <a:extLst>
                    <a:ext uri="{9D8B030D-6E8A-4147-A177-3AD203B41FA5}">
                      <a16:colId xmlns:a16="http://schemas.microsoft.com/office/drawing/2014/main" val="29209126"/>
                    </a:ext>
                  </a:extLst>
                </a:gridCol>
              </a:tblGrid>
              <a:tr h="430222">
                <a:tc gridSpan="2">
                  <a:txBody>
                    <a:bodyPr/>
                    <a:lstStyle/>
                    <a:p>
                      <a:pPr marL="0" marR="0">
                        <a:lnSpc>
                          <a:spcPct val="107000"/>
                        </a:lnSpc>
                        <a:spcBef>
                          <a:spcPts val="0"/>
                        </a:spcBef>
                        <a:spcAft>
                          <a:spcPts val="0"/>
                        </a:spcAft>
                      </a:pPr>
                      <a:r>
                        <a:rPr lang="en-US" sz="2200">
                          <a:effectLst/>
                          <a:latin typeface="+mn-lt"/>
                        </a:rPr>
                        <a:t> </a:t>
                      </a:r>
                      <a:endParaRPr lang="en-US" sz="2200">
                        <a:effectLst/>
                        <a:latin typeface="+mn-lt"/>
                        <a:ea typeface="Calibri" panose="020F0502020204030204" pitchFamily="34" charset="0"/>
                        <a:cs typeface="Arial" panose="020B0604020202020204" pitchFamily="34" charset="0"/>
                      </a:endParaRPr>
                    </a:p>
                  </a:txBody>
                  <a:tcPr marL="68580" marR="68580" marT="0" marB="0"/>
                </a:tc>
                <a:tc hMerge="1">
                  <a:txBody>
                    <a:bodyPr/>
                    <a:lstStyle/>
                    <a:p>
                      <a:endParaRPr lang="en-US"/>
                    </a:p>
                  </a:txBody>
                  <a:tcPr/>
                </a:tc>
                <a:tc>
                  <a:txBody>
                    <a:bodyPr/>
                    <a:lstStyle/>
                    <a:p>
                      <a:pPr marL="0" marR="0">
                        <a:lnSpc>
                          <a:spcPct val="107000"/>
                        </a:lnSpc>
                        <a:spcBef>
                          <a:spcPts val="0"/>
                        </a:spcBef>
                        <a:spcAft>
                          <a:spcPts val="0"/>
                        </a:spcAft>
                      </a:pPr>
                      <a:r>
                        <a:rPr lang="en-US" sz="2200">
                          <a:effectLst/>
                          <a:latin typeface="+mn-lt"/>
                        </a:rPr>
                        <a:t>Phrase-medial</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a:effectLst/>
                          <a:latin typeface="+mn-lt"/>
                        </a:rPr>
                        <a:t>Phrase-final</a:t>
                      </a:r>
                      <a:endParaRPr lang="en-US" sz="220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34235876"/>
                  </a:ext>
                </a:extLst>
              </a:tr>
              <a:tr h="429637">
                <a:tc rowSpan="2">
                  <a:txBody>
                    <a:bodyPr/>
                    <a:lstStyle/>
                    <a:p>
                      <a:pPr marL="0" marR="0">
                        <a:lnSpc>
                          <a:spcPct val="107000"/>
                        </a:lnSpc>
                        <a:spcBef>
                          <a:spcPts val="0"/>
                        </a:spcBef>
                        <a:spcAft>
                          <a:spcPts val="0"/>
                        </a:spcAft>
                      </a:pPr>
                      <a:r>
                        <a:rPr lang="en-US" sz="2200">
                          <a:effectLst/>
                          <a:latin typeface="+mn-lt"/>
                        </a:rPr>
                        <a:t>Intransitive</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a:effectLst/>
                          <a:latin typeface="+mn-lt"/>
                        </a:rPr>
                        <a:t>Plain</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s-ES" sz="2200" dirty="0">
                          <a:effectLst/>
                          <a:latin typeface="+mn-lt"/>
                        </a:rPr>
                        <a:t>∅</a:t>
                      </a:r>
                      <a:endParaRPr lang="en-US" sz="22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dirty="0">
                          <a:effectLst/>
                          <a:latin typeface="+mn-lt"/>
                        </a:rPr>
                        <a:t>-</a:t>
                      </a:r>
                      <a:r>
                        <a:rPr lang="en-US" sz="2200" dirty="0" err="1">
                          <a:effectLst/>
                          <a:latin typeface="+mn-lt"/>
                        </a:rPr>
                        <a:t>ɪk</a:t>
                      </a:r>
                      <a:endParaRPr lang="en-US" sz="22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2456606"/>
                  </a:ext>
                </a:extLst>
              </a:tr>
              <a:tr h="429637">
                <a:tc vMerge="1">
                  <a:txBody>
                    <a:bodyPr/>
                    <a:lstStyle/>
                    <a:p>
                      <a:endParaRPr lang="en-US"/>
                    </a:p>
                  </a:txBody>
                  <a:tcPr/>
                </a:tc>
                <a:tc>
                  <a:txBody>
                    <a:bodyPr/>
                    <a:lstStyle/>
                    <a:p>
                      <a:pPr marL="0" marR="0">
                        <a:lnSpc>
                          <a:spcPct val="107000"/>
                        </a:lnSpc>
                        <a:spcBef>
                          <a:spcPts val="0"/>
                        </a:spcBef>
                        <a:spcAft>
                          <a:spcPts val="0"/>
                        </a:spcAft>
                      </a:pPr>
                      <a:r>
                        <a:rPr lang="en-US" sz="2200">
                          <a:effectLst/>
                          <a:latin typeface="+mn-lt"/>
                        </a:rPr>
                        <a:t>Dependent</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s-ES" sz="2200">
                          <a:effectLst/>
                          <a:latin typeface="+mn-lt"/>
                        </a:rPr>
                        <a:t>∅</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dirty="0">
                          <a:effectLst/>
                          <a:latin typeface="+mn-lt"/>
                        </a:rPr>
                        <a:t>-</a:t>
                      </a:r>
                      <a:r>
                        <a:rPr lang="en-US" sz="2200" dirty="0" err="1">
                          <a:effectLst/>
                          <a:latin typeface="+mn-lt"/>
                        </a:rPr>
                        <a:t>ɔq</a:t>
                      </a:r>
                      <a:endParaRPr lang="en-US" sz="22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2435786"/>
                  </a:ext>
                </a:extLst>
              </a:tr>
              <a:tr h="429637">
                <a:tc rowSpan="2">
                  <a:txBody>
                    <a:bodyPr/>
                    <a:lstStyle/>
                    <a:p>
                      <a:pPr marL="0" marR="0">
                        <a:lnSpc>
                          <a:spcPct val="107000"/>
                        </a:lnSpc>
                        <a:spcBef>
                          <a:spcPts val="0"/>
                        </a:spcBef>
                        <a:spcAft>
                          <a:spcPts val="0"/>
                        </a:spcAft>
                      </a:pPr>
                      <a:r>
                        <a:rPr lang="en-US" sz="2200">
                          <a:effectLst/>
                          <a:latin typeface="+mn-lt"/>
                        </a:rPr>
                        <a:t>Root transitive</a:t>
                      </a:r>
                      <a:endParaRPr lang="en-US" sz="22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dirty="0">
                          <a:effectLst/>
                          <a:latin typeface="+mn-lt"/>
                        </a:rPr>
                        <a:t>Plain</a:t>
                      </a:r>
                      <a:endParaRPr lang="en-US" sz="22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s-ES" sz="2200" dirty="0">
                          <a:effectLst/>
                          <a:latin typeface="+mn-lt"/>
                        </a:rPr>
                        <a:t>∅</a:t>
                      </a:r>
                      <a:endParaRPr lang="en-US" sz="22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2200" dirty="0">
                          <a:effectLst/>
                          <a:latin typeface="+mn-lt"/>
                        </a:rPr>
                        <a:t>-ɔ/ʊ</a:t>
                      </a:r>
                      <a:endParaRPr lang="en-US" sz="22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5080117"/>
                  </a:ext>
                </a:extLst>
              </a:tr>
              <a:tr h="429637">
                <a:tc vMerge="1">
                  <a:txBody>
                    <a:bodyPr/>
                    <a:lstStyle/>
                    <a:p>
                      <a:endParaRPr lang="en-US"/>
                    </a:p>
                  </a:txBody>
                  <a:tcPr/>
                </a:tc>
                <a:tc>
                  <a:txBody>
                    <a:bodyPr/>
                    <a:lstStyle/>
                    <a:p>
                      <a:pPr marL="0" marR="0">
                        <a:lnSpc>
                          <a:spcPct val="107000"/>
                        </a:lnSpc>
                        <a:spcBef>
                          <a:spcPts val="0"/>
                        </a:spcBef>
                        <a:spcAft>
                          <a:spcPts val="0"/>
                        </a:spcAft>
                      </a:pPr>
                      <a:r>
                        <a:rPr lang="en-US" sz="2200" dirty="0">
                          <a:effectLst/>
                          <a:latin typeface="+mn-lt"/>
                        </a:rPr>
                        <a:t>Dependent</a:t>
                      </a:r>
                      <a:endParaRPr lang="en-US" sz="22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200" dirty="0">
                          <a:effectLst/>
                          <a:latin typeface="+mn-lt"/>
                        </a:rPr>
                        <a:t>-o/u/a</a:t>
                      </a:r>
                      <a:endParaRPr lang="en-US" sz="22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200" dirty="0">
                          <a:effectLst/>
                          <a:latin typeface="+mn-lt"/>
                        </a:rPr>
                        <a:t>-</a:t>
                      </a:r>
                      <a:r>
                        <a:rPr lang="en-US" sz="2200" dirty="0" err="1">
                          <a:effectLst/>
                          <a:latin typeface="+mn-lt"/>
                        </a:rPr>
                        <a:t>oʔ</a:t>
                      </a:r>
                      <a:r>
                        <a:rPr lang="en-US" sz="2200" dirty="0">
                          <a:effectLst/>
                          <a:latin typeface="+mn-lt"/>
                        </a:rPr>
                        <a:t>/</a:t>
                      </a:r>
                      <a:r>
                        <a:rPr lang="en-US" sz="2200" dirty="0" err="1">
                          <a:effectLst/>
                          <a:latin typeface="+mn-lt"/>
                        </a:rPr>
                        <a:t>uʔ</a:t>
                      </a:r>
                      <a:r>
                        <a:rPr lang="en-US" sz="2200" dirty="0">
                          <a:effectLst/>
                          <a:latin typeface="+mn-lt"/>
                        </a:rPr>
                        <a:t>/</a:t>
                      </a:r>
                      <a:r>
                        <a:rPr lang="en-US" sz="2200" dirty="0" err="1">
                          <a:effectLst/>
                          <a:latin typeface="+mn-lt"/>
                        </a:rPr>
                        <a:t>aʔ</a:t>
                      </a:r>
                      <a:endParaRPr lang="en-US" sz="22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41520007"/>
                  </a:ext>
                </a:extLst>
              </a:tr>
            </a:tbl>
          </a:graphicData>
        </a:graphic>
      </p:graphicFrame>
      <p:sp>
        <p:nvSpPr>
          <p:cNvPr id="3" name="Slide Number Placeholder 2">
            <a:extLst>
              <a:ext uri="{FF2B5EF4-FFF2-40B4-BE49-F238E27FC236}">
                <a16:creationId xmlns:a16="http://schemas.microsoft.com/office/drawing/2014/main" id="{CCDDE719-3210-1037-B8C9-E5541E2F45BA}"/>
              </a:ext>
            </a:extLst>
          </p:cNvPr>
          <p:cNvSpPr>
            <a:spLocks noGrp="1"/>
          </p:cNvSpPr>
          <p:nvPr>
            <p:ph type="sldNum" sz="quarter" idx="12"/>
          </p:nvPr>
        </p:nvSpPr>
        <p:spPr/>
        <p:txBody>
          <a:bodyPr/>
          <a:lstStyle/>
          <a:p>
            <a:fld id="{19590046-DA73-4BBF-84B5-C08E6F75191A}" type="slidenum">
              <a:rPr lang="en-US" smtClean="0"/>
              <a:t>42</a:t>
            </a:fld>
            <a:endParaRPr lang="en-US"/>
          </a:p>
        </p:txBody>
      </p:sp>
    </p:spTree>
    <p:extLst>
      <p:ext uri="{BB962C8B-B14F-4D97-AF65-F5344CB8AC3E}">
        <p14:creationId xmlns:p14="http://schemas.microsoft.com/office/powerpoint/2010/main" val="98748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Status suffixes as ‘phrase-final’ morphemes</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2064626"/>
            <a:ext cx="10134600" cy="3969342"/>
          </a:xfrm>
        </p:spPr>
        <p:txBody>
          <a:bodyPr/>
          <a:lstStyle/>
          <a:p>
            <a:r>
              <a:rPr lang="en-US" b="0" i="0" dirty="0">
                <a:solidFill>
                  <a:srgbClr val="000000"/>
                </a:solidFill>
                <a:effectLst/>
                <a:latin typeface="Charis SIL" panose="02000500060000020004" pitchFamily="2" charset="0"/>
              </a:rPr>
              <a:t>(1) 	</a:t>
            </a:r>
            <a:r>
              <a:rPr lang="en-US" b="0" i="0" dirty="0" err="1">
                <a:solidFill>
                  <a:srgbClr val="000000"/>
                </a:solidFill>
                <a:effectLst/>
                <a:latin typeface="Charis SIL" panose="02000500060000020004" pitchFamily="2" charset="0"/>
              </a:rPr>
              <a:t>ʃ-in-aːtin</a:t>
            </a:r>
            <a:r>
              <a:rPr lang="en-US" b="0" i="0" dirty="0">
                <a:solidFill>
                  <a:srgbClr val="000000"/>
                </a:solidFill>
                <a:effectLst/>
                <a:latin typeface="Charis SIL" panose="02000500060000020004" pitchFamily="2" charset="0"/>
              </a:rPr>
              <a:t>-</a:t>
            </a:r>
            <a:r>
              <a:rPr lang="en-US" b="1" i="0" dirty="0">
                <a:solidFill>
                  <a:srgbClr val="000000"/>
                </a:solidFill>
                <a:effectLst/>
                <a:highlight>
                  <a:srgbClr val="FFFF00"/>
                </a:highlight>
                <a:latin typeface="Charis SIL" panose="02000500060000020004" pitchFamily="2" charset="0"/>
              </a:rPr>
              <a:t>∅</a:t>
            </a:r>
            <a:r>
              <a:rPr lang="en-US" b="0" i="0" dirty="0">
                <a:solidFill>
                  <a:srgbClr val="000000"/>
                </a:solidFill>
                <a:effectLst/>
                <a:latin typeface="Charis SIL" panose="02000500060000020004" pitchFamily="2" charset="0"/>
              </a:rPr>
              <a:t> 		</a:t>
            </a:r>
            <a:r>
              <a:rPr lang="en-US" b="0" i="0" dirty="0" err="1">
                <a:solidFill>
                  <a:srgbClr val="000000"/>
                </a:solidFill>
                <a:effectLst/>
                <a:latin typeface="Charis SIL" panose="02000500060000020004" pitchFamily="2" charset="0"/>
              </a:rPr>
              <a:t>iwiːɾ</a:t>
            </a:r>
            <a:endParaRPr lang="en-US" b="0" i="0" dirty="0">
              <a:solidFill>
                <a:srgbClr val="000000"/>
              </a:solidFill>
              <a:effectLst/>
              <a:latin typeface="Charis SIL" panose="02000500060000020004" pitchFamily="2" charset="0"/>
            </a:endParaRPr>
          </a:p>
          <a:p>
            <a:r>
              <a:rPr lang="en-US" dirty="0">
                <a:solidFill>
                  <a:srgbClr val="000000"/>
                </a:solidFill>
                <a:latin typeface="Charis SIL" panose="02000500060000020004" pitchFamily="2" charset="0"/>
              </a:rPr>
              <a:t>	</a:t>
            </a:r>
            <a:r>
              <a:rPr lang="en-US" cap="small" dirty="0">
                <a:solidFill>
                  <a:srgbClr val="000000"/>
                </a:solidFill>
                <a:latin typeface="Charis SIL" panose="02000500060000020004" pitchFamily="2" charset="0"/>
              </a:rPr>
              <a:t>cpl-b.1sg</a:t>
            </a:r>
            <a:r>
              <a:rPr lang="en-US" dirty="0">
                <a:solidFill>
                  <a:srgbClr val="000000"/>
                </a:solidFill>
                <a:latin typeface="Charis SIL" panose="02000500060000020004" pitchFamily="2" charset="0"/>
              </a:rPr>
              <a:t>-bathe-</a:t>
            </a:r>
            <a:r>
              <a:rPr lang="en-US" b="1" cap="small" dirty="0">
                <a:solidFill>
                  <a:srgbClr val="000000"/>
                </a:solidFill>
                <a:latin typeface="Charis SIL" panose="02000500060000020004" pitchFamily="2" charset="0"/>
              </a:rPr>
              <a:t>ss.m</a:t>
            </a:r>
            <a:r>
              <a:rPr lang="en-US" dirty="0">
                <a:solidFill>
                  <a:srgbClr val="000000"/>
                </a:solidFill>
                <a:latin typeface="Charis SIL" panose="02000500060000020004" pitchFamily="2" charset="0"/>
              </a:rPr>
              <a:t> 	yesterday</a:t>
            </a:r>
          </a:p>
          <a:p>
            <a:r>
              <a:rPr lang="en-US" b="0" i="0" dirty="0">
                <a:solidFill>
                  <a:srgbClr val="000000"/>
                </a:solidFill>
                <a:effectLst/>
                <a:latin typeface="Charis SIL" panose="02000500060000020004" pitchFamily="2" charset="0"/>
              </a:rPr>
              <a:t>	‘I bathed yesterday.’ (Larsen 1988)</a:t>
            </a:r>
          </a:p>
          <a:p>
            <a:endParaRPr lang="en-US" dirty="0">
              <a:solidFill>
                <a:srgbClr val="000000"/>
              </a:solidFill>
              <a:latin typeface="Charis SIL" panose="02000500060000020004" pitchFamily="2" charset="0"/>
            </a:endParaRPr>
          </a:p>
          <a:p>
            <a:r>
              <a:rPr lang="en-US" b="0" i="0" dirty="0">
                <a:solidFill>
                  <a:srgbClr val="000000"/>
                </a:solidFill>
                <a:effectLst/>
                <a:latin typeface="Charis SIL" panose="02000500060000020004" pitchFamily="2" charset="0"/>
              </a:rPr>
              <a:t>(2) 	</a:t>
            </a:r>
            <a:r>
              <a:rPr lang="en-US" b="0" i="0" dirty="0" err="1">
                <a:solidFill>
                  <a:srgbClr val="000000"/>
                </a:solidFill>
                <a:effectLst/>
                <a:latin typeface="Charis SIL" panose="02000500060000020004" pitchFamily="2" charset="0"/>
              </a:rPr>
              <a:t>iwiːɾ</a:t>
            </a:r>
            <a:r>
              <a:rPr lang="en-US" b="0" i="0" dirty="0">
                <a:solidFill>
                  <a:srgbClr val="000000"/>
                </a:solidFill>
                <a:effectLst/>
                <a:latin typeface="Charis SIL" panose="02000500060000020004" pitchFamily="2" charset="0"/>
              </a:rPr>
              <a:t> 		</a:t>
            </a:r>
            <a:r>
              <a:rPr lang="en-US" b="0" i="0" dirty="0" err="1">
                <a:solidFill>
                  <a:srgbClr val="000000"/>
                </a:solidFill>
                <a:effectLst/>
                <a:latin typeface="Charis SIL" panose="02000500060000020004" pitchFamily="2" charset="0"/>
              </a:rPr>
              <a:t>ʃ-in-aːtin-</a:t>
            </a:r>
            <a:r>
              <a:rPr lang="en-US" b="1" i="0" dirty="0" err="1">
                <a:solidFill>
                  <a:srgbClr val="000000"/>
                </a:solidFill>
                <a:effectLst/>
                <a:highlight>
                  <a:srgbClr val="FFFF00"/>
                </a:highlight>
                <a:latin typeface="Charis SIL" panose="02000500060000020004" pitchFamily="2" charset="0"/>
              </a:rPr>
              <a:t>ik</a:t>
            </a:r>
            <a:endParaRPr lang="en-US" b="1" i="0" dirty="0">
              <a:solidFill>
                <a:srgbClr val="000000"/>
              </a:solidFill>
              <a:effectLst/>
              <a:highlight>
                <a:srgbClr val="FFFF00"/>
              </a:highlight>
              <a:latin typeface="Charis SIL" panose="02000500060000020004" pitchFamily="2" charset="0"/>
            </a:endParaRPr>
          </a:p>
          <a:p>
            <a:r>
              <a:rPr lang="en-US" dirty="0">
                <a:solidFill>
                  <a:srgbClr val="000000"/>
                </a:solidFill>
                <a:latin typeface="Charis SIL" panose="02000500060000020004" pitchFamily="2" charset="0"/>
              </a:rPr>
              <a:t>	yesterday 	</a:t>
            </a:r>
            <a:r>
              <a:rPr lang="en-US" cap="small" dirty="0">
                <a:solidFill>
                  <a:srgbClr val="000000"/>
                </a:solidFill>
                <a:latin typeface="Charis SIL" panose="02000500060000020004" pitchFamily="2" charset="0"/>
              </a:rPr>
              <a:t>cpl-b.1sg</a:t>
            </a:r>
            <a:r>
              <a:rPr lang="en-US" dirty="0">
                <a:solidFill>
                  <a:srgbClr val="000000"/>
                </a:solidFill>
                <a:latin typeface="Charis SIL" panose="02000500060000020004" pitchFamily="2" charset="0"/>
              </a:rPr>
              <a:t>-bathe-</a:t>
            </a:r>
            <a:r>
              <a:rPr lang="en-US" b="1" cap="small" dirty="0">
                <a:solidFill>
                  <a:srgbClr val="000000"/>
                </a:solidFill>
                <a:latin typeface="Charis SIL" panose="02000500060000020004" pitchFamily="2" charset="0"/>
              </a:rPr>
              <a:t>ss.f</a:t>
            </a:r>
          </a:p>
          <a:p>
            <a:r>
              <a:rPr lang="en-US" dirty="0">
                <a:solidFill>
                  <a:srgbClr val="000000"/>
                </a:solidFill>
                <a:latin typeface="Charis SIL" panose="02000500060000020004" pitchFamily="2" charset="0"/>
              </a:rPr>
              <a:t>	‘Yesterday I bathed.’ (Larsen 1988)</a:t>
            </a:r>
            <a:endParaRPr lang="es-ES" dirty="0"/>
          </a:p>
          <a:p>
            <a:endParaRPr lang="en-US" dirty="0"/>
          </a:p>
        </p:txBody>
      </p:sp>
      <p:sp>
        <p:nvSpPr>
          <p:cNvPr id="7" name="TextBox 6">
            <a:extLst>
              <a:ext uri="{FF2B5EF4-FFF2-40B4-BE49-F238E27FC236}">
                <a16:creationId xmlns:a16="http://schemas.microsoft.com/office/drawing/2014/main" id="{873FDB0D-DBDE-95E2-8B16-239CC0231768}"/>
              </a:ext>
            </a:extLst>
          </p:cNvPr>
          <p:cNvSpPr txBox="1"/>
          <p:nvPr/>
        </p:nvSpPr>
        <p:spPr>
          <a:xfrm>
            <a:off x="7996135" y="2848968"/>
            <a:ext cx="3297677" cy="132802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a:t>Basic generalization:</a:t>
            </a:r>
          </a:p>
          <a:p>
            <a:pPr algn="ctr"/>
            <a:r>
              <a:rPr lang="en-US" sz="2400" dirty="0"/>
              <a:t>‘Final’ suffix when verb is last element</a:t>
            </a:r>
          </a:p>
        </p:txBody>
      </p:sp>
      <p:sp>
        <p:nvSpPr>
          <p:cNvPr id="4" name="Slide Number Placeholder 3">
            <a:extLst>
              <a:ext uri="{FF2B5EF4-FFF2-40B4-BE49-F238E27FC236}">
                <a16:creationId xmlns:a16="http://schemas.microsoft.com/office/drawing/2014/main" id="{9179350B-136B-AB34-7754-8A3D8F38CAD6}"/>
              </a:ext>
            </a:extLst>
          </p:cNvPr>
          <p:cNvSpPr>
            <a:spLocks noGrp="1"/>
          </p:cNvSpPr>
          <p:nvPr>
            <p:ph type="sldNum" sz="quarter" idx="12"/>
          </p:nvPr>
        </p:nvSpPr>
        <p:spPr/>
        <p:txBody>
          <a:bodyPr/>
          <a:lstStyle/>
          <a:p>
            <a:fld id="{19590046-DA73-4BBF-84B5-C08E6F75191A}" type="slidenum">
              <a:rPr lang="en-US" smtClean="0"/>
              <a:t>5</a:t>
            </a:fld>
            <a:endParaRPr lang="en-US"/>
          </a:p>
        </p:txBody>
      </p:sp>
    </p:spTree>
    <p:extLst>
      <p:ext uri="{BB962C8B-B14F-4D97-AF65-F5344CB8AC3E}">
        <p14:creationId xmlns:p14="http://schemas.microsoft.com/office/powerpoint/2010/main" val="2011029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Status suffixes as ‘phrase-final’ morphemes</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2064626"/>
            <a:ext cx="6772883" cy="3969342"/>
          </a:xfrm>
        </p:spPr>
        <p:txBody>
          <a:bodyPr/>
          <a:lstStyle/>
          <a:p>
            <a:r>
              <a:rPr lang="en-US" b="0" i="0" noProof="1">
                <a:solidFill>
                  <a:srgbClr val="000000"/>
                </a:solidFill>
                <a:effectLst/>
                <a:latin typeface="Charis SIL" panose="02000500060000020004" pitchFamily="2" charset="0"/>
              </a:rPr>
              <a:t>(3) 	k-in-kuːn-</a:t>
            </a:r>
            <a:r>
              <a:rPr lang="en-US" b="1" i="0" noProof="1">
                <a:solidFill>
                  <a:srgbClr val="000000"/>
                </a:solidFill>
                <a:effectLst/>
                <a:highlight>
                  <a:srgbClr val="FFFF00"/>
                </a:highlight>
                <a:latin typeface="Charis SIL" panose="02000500060000020004" pitchFamily="2" charset="0"/>
              </a:rPr>
              <a:t>ik</a:t>
            </a:r>
            <a:r>
              <a:rPr lang="en-US" b="0" i="0" noProof="1">
                <a:solidFill>
                  <a:srgbClr val="000000"/>
                </a:solidFill>
                <a:effectLst/>
                <a:latin typeface="Charis SIL" panose="02000500060000020004" pitchFamily="2" charset="0"/>
              </a:rPr>
              <a:t> 		k-in-ɓeː-k</a:t>
            </a:r>
          </a:p>
          <a:p>
            <a:r>
              <a:rPr lang="en-US" b="0" i="0" noProof="1">
                <a:solidFill>
                  <a:srgbClr val="000000"/>
                </a:solidFill>
                <a:effectLst/>
                <a:latin typeface="Charis SIL" panose="02000500060000020004" pitchFamily="2" charset="0"/>
              </a:rPr>
              <a:t>	</a:t>
            </a:r>
            <a:r>
              <a:rPr lang="en-US" b="0" i="0" cap="small" noProof="1">
                <a:solidFill>
                  <a:srgbClr val="000000"/>
                </a:solidFill>
                <a:effectLst/>
                <a:latin typeface="Charis SIL" panose="02000500060000020004" pitchFamily="2" charset="0"/>
              </a:rPr>
              <a:t>incpl-b.1sg</a:t>
            </a:r>
            <a:r>
              <a:rPr lang="en-US" b="0" i="0" noProof="1">
                <a:solidFill>
                  <a:srgbClr val="000000"/>
                </a:solidFill>
                <a:effectLst/>
                <a:latin typeface="Charis SIL" panose="02000500060000020004" pitchFamily="2" charset="0"/>
              </a:rPr>
              <a:t>-be.able-</a:t>
            </a:r>
            <a:r>
              <a:rPr lang="en-US" b="1" i="0" cap="small" noProof="1">
                <a:solidFill>
                  <a:srgbClr val="000000"/>
                </a:solidFill>
                <a:effectLst/>
                <a:latin typeface="Charis SIL" panose="02000500060000020004" pitchFamily="2" charset="0"/>
              </a:rPr>
              <a:t>ss.f</a:t>
            </a:r>
            <a:r>
              <a:rPr lang="en-US" b="0" i="0" cap="small" noProof="1">
                <a:solidFill>
                  <a:srgbClr val="000000"/>
                </a:solidFill>
                <a:effectLst/>
                <a:latin typeface="Charis SIL" panose="02000500060000020004" pitchFamily="2" charset="0"/>
              </a:rPr>
              <a:t> 	incpl-b.1sg</a:t>
            </a:r>
            <a:r>
              <a:rPr lang="en-US" b="0" i="0" noProof="1">
                <a:solidFill>
                  <a:srgbClr val="000000"/>
                </a:solidFill>
                <a:effectLst/>
                <a:latin typeface="Charis SIL" panose="02000500060000020004" pitchFamily="2" charset="0"/>
              </a:rPr>
              <a:t>-go-</a:t>
            </a:r>
            <a:r>
              <a:rPr lang="en-US" b="0" i="0" cap="small" noProof="1">
                <a:solidFill>
                  <a:srgbClr val="000000"/>
                </a:solidFill>
                <a:effectLst/>
                <a:latin typeface="Charis SIL" panose="02000500060000020004" pitchFamily="2" charset="0"/>
              </a:rPr>
              <a:t>ss.f</a:t>
            </a:r>
          </a:p>
          <a:p>
            <a:r>
              <a:rPr lang="en-US" noProof="1">
                <a:solidFill>
                  <a:srgbClr val="000000"/>
                </a:solidFill>
                <a:latin typeface="Charis SIL" panose="02000500060000020004" pitchFamily="2" charset="0"/>
              </a:rPr>
              <a:t>	‘I am able to go.’ (Larsen 1988)</a:t>
            </a:r>
          </a:p>
          <a:p>
            <a:endParaRPr lang="en-US" noProof="1"/>
          </a:p>
        </p:txBody>
      </p:sp>
      <p:sp>
        <p:nvSpPr>
          <p:cNvPr id="5" name="TextBox 4">
            <a:extLst>
              <a:ext uri="{FF2B5EF4-FFF2-40B4-BE49-F238E27FC236}">
                <a16:creationId xmlns:a16="http://schemas.microsoft.com/office/drawing/2014/main" id="{D12908C8-0305-1B12-E29C-634BFFFA39F7}"/>
              </a:ext>
            </a:extLst>
          </p:cNvPr>
          <p:cNvSpPr txBox="1"/>
          <p:nvPr/>
        </p:nvSpPr>
        <p:spPr>
          <a:xfrm>
            <a:off x="2538919" y="3796149"/>
            <a:ext cx="7393021" cy="1736646"/>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a:t>More data: </a:t>
            </a:r>
          </a:p>
          <a:p>
            <a:pPr algn="ctr"/>
            <a:r>
              <a:rPr lang="en-US" sz="2400" dirty="0"/>
              <a:t>‘Final’ suffix when verb is last element of the clause</a:t>
            </a:r>
          </a:p>
          <a:p>
            <a:pPr algn="ctr"/>
            <a:r>
              <a:rPr lang="en-US" sz="2400" dirty="0"/>
              <a:t>(</a:t>
            </a:r>
            <a:r>
              <a:rPr lang="en-US" sz="2400" dirty="0" err="1"/>
              <a:t>Mondloch</a:t>
            </a:r>
            <a:r>
              <a:rPr lang="en-US" sz="2400" dirty="0"/>
              <a:t> 1981; Larsen 1988; Can Pixabaj &amp; Sis </a:t>
            </a:r>
            <a:r>
              <a:rPr lang="en-US" sz="2400" dirty="0" err="1"/>
              <a:t>Iboy</a:t>
            </a:r>
            <a:r>
              <a:rPr lang="en-US" sz="2400" dirty="0"/>
              <a:t> 2004; Barrett 2007)</a:t>
            </a:r>
          </a:p>
        </p:txBody>
      </p:sp>
      <p:sp>
        <p:nvSpPr>
          <p:cNvPr id="4" name="Slide Number Placeholder 3">
            <a:extLst>
              <a:ext uri="{FF2B5EF4-FFF2-40B4-BE49-F238E27FC236}">
                <a16:creationId xmlns:a16="http://schemas.microsoft.com/office/drawing/2014/main" id="{33708E27-0F2F-4AB3-A71B-E340FAF6907A}"/>
              </a:ext>
            </a:extLst>
          </p:cNvPr>
          <p:cNvSpPr>
            <a:spLocks noGrp="1"/>
          </p:cNvSpPr>
          <p:nvPr>
            <p:ph type="sldNum" sz="quarter" idx="12"/>
          </p:nvPr>
        </p:nvSpPr>
        <p:spPr/>
        <p:txBody>
          <a:bodyPr/>
          <a:lstStyle/>
          <a:p>
            <a:fld id="{19590046-DA73-4BBF-84B5-C08E6F75191A}" type="slidenum">
              <a:rPr lang="en-US" smtClean="0"/>
              <a:t>6</a:t>
            </a:fld>
            <a:endParaRPr lang="en-US"/>
          </a:p>
        </p:txBody>
      </p:sp>
    </p:spTree>
    <p:extLst>
      <p:ext uri="{BB962C8B-B14F-4D97-AF65-F5344CB8AC3E}">
        <p14:creationId xmlns:p14="http://schemas.microsoft.com/office/powerpoint/2010/main" val="280402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Status suffixes as ‘phrase-final’ morphemes</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5804"/>
            <a:ext cx="10134600" cy="4098164"/>
          </a:xfrm>
        </p:spPr>
        <p:txBody>
          <a:bodyPr>
            <a:normAutofit/>
          </a:bodyPr>
          <a:lstStyle/>
          <a:p>
            <a:pPr marL="342900" indent="-342900">
              <a:buFont typeface="Arial" panose="020B0604020202020204" pitchFamily="34" charset="0"/>
              <a:buChar char="•"/>
            </a:pPr>
            <a:r>
              <a:rPr lang="en-US" b="0" i="0" dirty="0">
                <a:solidFill>
                  <a:srgbClr val="000000"/>
                </a:solidFill>
                <a:effectLst/>
                <a:latin typeface="Charis SIL" panose="02000500060000020004" pitchFamily="2" charset="0"/>
              </a:rPr>
              <a:t>Phrase-final forms also attested:</a:t>
            </a:r>
          </a:p>
          <a:p>
            <a:pPr marL="617220" lvl="1" indent="-342900"/>
            <a:r>
              <a:rPr lang="en-US" dirty="0">
                <a:solidFill>
                  <a:srgbClr val="000000"/>
                </a:solidFill>
                <a:latin typeface="Charis SIL" panose="02000500060000020004" pitchFamily="2" charset="0"/>
              </a:rPr>
              <a:t>When s</a:t>
            </a:r>
            <a:r>
              <a:rPr lang="en-US" b="0" i="0" dirty="0">
                <a:solidFill>
                  <a:srgbClr val="000000"/>
                </a:solidFill>
                <a:effectLst/>
                <a:latin typeface="Charis SIL" panose="02000500060000020004" pitchFamily="2" charset="0"/>
              </a:rPr>
              <a:t>entence repeated slowly word by word (Henderson 2012)</a:t>
            </a:r>
          </a:p>
          <a:p>
            <a:pPr marL="617220" lvl="1" indent="-342900"/>
            <a:r>
              <a:rPr lang="en-US" dirty="0">
                <a:solidFill>
                  <a:srgbClr val="000000"/>
                </a:solidFill>
                <a:latin typeface="Charis SIL" panose="02000500060000020004" pitchFamily="2" charset="0"/>
              </a:rPr>
              <a:t>Preceding a vocative (Henderson 2012)</a:t>
            </a:r>
          </a:p>
          <a:p>
            <a:pPr marL="617220" lvl="1" indent="-342900"/>
            <a:r>
              <a:rPr lang="en-US" dirty="0">
                <a:solidFill>
                  <a:srgbClr val="000000"/>
                </a:solidFill>
                <a:latin typeface="Charis SIL" panose="02000500060000020004" pitchFamily="2" charset="0"/>
              </a:rPr>
              <a:t>Preceding certain clitics (Tyers &amp; Henderson 2021)</a:t>
            </a:r>
          </a:p>
          <a:p>
            <a:pPr marL="617220" lvl="1" indent="-342900"/>
            <a:r>
              <a:rPr lang="en-US" dirty="0">
                <a:solidFill>
                  <a:srgbClr val="000000"/>
                </a:solidFill>
                <a:latin typeface="Charis SIL" panose="02000500060000020004" pitchFamily="2" charset="0"/>
              </a:rPr>
              <a:t>Correlated with final high/rising pitch contours (boundary tones) (Henderson 2012; Royer 2021)</a:t>
            </a:r>
          </a:p>
        </p:txBody>
      </p:sp>
      <p:sp>
        <p:nvSpPr>
          <p:cNvPr id="4" name="TextBox 3">
            <a:extLst>
              <a:ext uri="{FF2B5EF4-FFF2-40B4-BE49-F238E27FC236}">
                <a16:creationId xmlns:a16="http://schemas.microsoft.com/office/drawing/2014/main" id="{FB145BFC-0B82-5BD4-4C01-894BE1E40427}"/>
              </a:ext>
            </a:extLst>
          </p:cNvPr>
          <p:cNvSpPr txBox="1"/>
          <p:nvPr/>
        </p:nvSpPr>
        <p:spPr>
          <a:xfrm>
            <a:off x="1942289" y="4440237"/>
            <a:ext cx="8307421" cy="132802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algn="ctr"/>
            <a:r>
              <a:rPr lang="en-US" sz="2400"/>
              <a:t>More data:</a:t>
            </a:r>
          </a:p>
          <a:p>
            <a:pPr algn="ctr"/>
            <a:r>
              <a:rPr lang="en-US" sz="2400" dirty="0"/>
              <a:t>‘Final’ suffix when verb is last element of the Intonational Phrase</a:t>
            </a:r>
          </a:p>
          <a:p>
            <a:pPr algn="ctr"/>
            <a:r>
              <a:rPr lang="en-US" sz="2400" dirty="0"/>
              <a:t>(Henderson 2012; Royer 2021; Tyers &amp; Henderson 2021)</a:t>
            </a:r>
          </a:p>
        </p:txBody>
      </p:sp>
      <p:sp>
        <p:nvSpPr>
          <p:cNvPr id="5" name="Slide Number Placeholder 4">
            <a:extLst>
              <a:ext uri="{FF2B5EF4-FFF2-40B4-BE49-F238E27FC236}">
                <a16:creationId xmlns:a16="http://schemas.microsoft.com/office/drawing/2014/main" id="{1EF3968B-ACEE-D905-CB71-E55F1779E957}"/>
              </a:ext>
            </a:extLst>
          </p:cNvPr>
          <p:cNvSpPr>
            <a:spLocks noGrp="1"/>
          </p:cNvSpPr>
          <p:nvPr>
            <p:ph type="sldNum" sz="quarter" idx="12"/>
          </p:nvPr>
        </p:nvSpPr>
        <p:spPr/>
        <p:txBody>
          <a:bodyPr/>
          <a:lstStyle/>
          <a:p>
            <a:fld id="{19590046-DA73-4BBF-84B5-C08E6F75191A}" type="slidenum">
              <a:rPr lang="en-US" smtClean="0"/>
              <a:t>7</a:t>
            </a:fld>
            <a:endParaRPr lang="en-US"/>
          </a:p>
        </p:txBody>
      </p:sp>
    </p:spTree>
    <p:extLst>
      <p:ext uri="{BB962C8B-B14F-4D97-AF65-F5344CB8AC3E}">
        <p14:creationId xmlns:p14="http://schemas.microsoft.com/office/powerpoint/2010/main" val="398009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0A49-5032-DCBC-EFAF-4B4D1CDBDAA1}"/>
              </a:ext>
            </a:extLst>
          </p:cNvPr>
          <p:cNvSpPr>
            <a:spLocks noGrp="1"/>
          </p:cNvSpPr>
          <p:nvPr>
            <p:ph type="title"/>
          </p:nvPr>
        </p:nvSpPr>
        <p:spPr>
          <a:xfrm>
            <a:off x="1028700" y="432069"/>
            <a:ext cx="10134600" cy="1288489"/>
          </a:xfrm>
        </p:spPr>
        <p:txBody>
          <a:bodyPr/>
          <a:lstStyle/>
          <a:p>
            <a:r>
              <a:rPr lang="en-US"/>
              <a:t>Elicited vs. </a:t>
            </a:r>
            <a:r>
              <a:rPr lang="en-US" dirty="0"/>
              <a:t>Spontaneous speech</a:t>
            </a:r>
          </a:p>
        </p:txBody>
      </p:sp>
      <p:sp>
        <p:nvSpPr>
          <p:cNvPr id="3" name="Content Placeholder 2">
            <a:extLst>
              <a:ext uri="{FF2B5EF4-FFF2-40B4-BE49-F238E27FC236}">
                <a16:creationId xmlns:a16="http://schemas.microsoft.com/office/drawing/2014/main" id="{31D8A864-E8CA-CF25-A4BF-830ABF6B7287}"/>
              </a:ext>
            </a:extLst>
          </p:cNvPr>
          <p:cNvSpPr>
            <a:spLocks noGrp="1"/>
          </p:cNvSpPr>
          <p:nvPr>
            <p:ph idx="1"/>
          </p:nvPr>
        </p:nvSpPr>
        <p:spPr>
          <a:xfrm>
            <a:off x="1028700" y="1938166"/>
            <a:ext cx="10134600" cy="3969342"/>
          </a:xfrm>
        </p:spPr>
        <p:txBody>
          <a:bodyPr>
            <a:normAutofit/>
          </a:bodyPr>
          <a:lstStyle/>
          <a:p>
            <a:pPr marL="342900" indent="-342900">
              <a:buFont typeface="Arial" panose="020B0604020202020204" pitchFamily="34" charset="0"/>
              <a:buChar char="•"/>
            </a:pPr>
            <a:r>
              <a:rPr lang="en-US" sz="2400"/>
              <a:t>Previous work on this topic (mostly) based on elicited examples of specific constructions</a:t>
            </a:r>
          </a:p>
          <a:p>
            <a:pPr marL="617220" lvl="1" indent="-342900"/>
            <a:r>
              <a:rPr lang="en-US" sz="2000" dirty="0"/>
              <a:t>Limited to contexts that have been of interest to researchers</a:t>
            </a:r>
          </a:p>
          <a:p>
            <a:pPr marL="617220" lvl="1" indent="-342900"/>
            <a:r>
              <a:rPr lang="en-US" sz="2000" dirty="0"/>
              <a:t>Hard  to identify patterns dependent on discourse/large context for grammaticality (</a:t>
            </a:r>
            <a:r>
              <a:rPr lang="en-US" sz="2000" dirty="0" err="1"/>
              <a:t>Chelliah</a:t>
            </a:r>
            <a:r>
              <a:rPr lang="en-US" sz="2000" dirty="0"/>
              <a:t> and De Reuse 2011)</a:t>
            </a:r>
          </a:p>
          <a:p>
            <a:endParaRPr lang="en-US" sz="2400" dirty="0"/>
          </a:p>
        </p:txBody>
      </p:sp>
      <p:sp>
        <p:nvSpPr>
          <p:cNvPr id="4" name="Slide Number Placeholder 3">
            <a:extLst>
              <a:ext uri="{FF2B5EF4-FFF2-40B4-BE49-F238E27FC236}">
                <a16:creationId xmlns:a16="http://schemas.microsoft.com/office/drawing/2014/main" id="{8B107428-A081-054C-4ABA-4C6138CD16D7}"/>
              </a:ext>
            </a:extLst>
          </p:cNvPr>
          <p:cNvSpPr>
            <a:spLocks noGrp="1"/>
          </p:cNvSpPr>
          <p:nvPr>
            <p:ph type="sldNum" sz="quarter" idx="12"/>
          </p:nvPr>
        </p:nvSpPr>
        <p:spPr/>
        <p:txBody>
          <a:bodyPr/>
          <a:lstStyle/>
          <a:p>
            <a:fld id="{19590046-DA73-4BBF-84B5-C08E6F75191A}" type="slidenum">
              <a:rPr lang="en-US" smtClean="0"/>
              <a:t>8</a:t>
            </a:fld>
            <a:endParaRPr lang="en-US"/>
          </a:p>
        </p:txBody>
      </p:sp>
    </p:spTree>
    <p:extLst>
      <p:ext uri="{BB962C8B-B14F-4D97-AF65-F5344CB8AC3E}">
        <p14:creationId xmlns:p14="http://schemas.microsoft.com/office/powerpoint/2010/main" val="360900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1312-86BA-E8D9-3552-C8478C791493}"/>
              </a:ext>
            </a:extLst>
          </p:cNvPr>
          <p:cNvSpPr>
            <a:spLocks noGrp="1"/>
          </p:cNvSpPr>
          <p:nvPr>
            <p:ph type="title"/>
          </p:nvPr>
        </p:nvSpPr>
        <p:spPr>
          <a:xfrm>
            <a:off x="1054012" y="1274475"/>
            <a:ext cx="4004369" cy="2823913"/>
          </a:xfrm>
        </p:spPr>
        <p:txBody>
          <a:bodyPr/>
          <a:lstStyle/>
          <a:p>
            <a:r>
              <a:rPr lang="en-US"/>
              <a:t>A corpus study</a:t>
            </a:r>
          </a:p>
        </p:txBody>
      </p:sp>
      <p:sp>
        <p:nvSpPr>
          <p:cNvPr id="5" name="Text Placeholder 4">
            <a:extLst>
              <a:ext uri="{FF2B5EF4-FFF2-40B4-BE49-F238E27FC236}">
                <a16:creationId xmlns:a16="http://schemas.microsoft.com/office/drawing/2014/main" id="{0DB2FF2B-386A-A609-16B6-2498932820D2}"/>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3B3DA53E-EE11-19C2-46B5-09C53FC36F91}"/>
              </a:ext>
            </a:extLst>
          </p:cNvPr>
          <p:cNvSpPr>
            <a:spLocks noGrp="1"/>
          </p:cNvSpPr>
          <p:nvPr>
            <p:ph type="sldNum" sz="quarter" idx="12"/>
          </p:nvPr>
        </p:nvSpPr>
        <p:spPr/>
        <p:txBody>
          <a:bodyPr/>
          <a:lstStyle/>
          <a:p>
            <a:fld id="{19590046-DA73-4BBF-84B5-C08E6F75191A}" type="slidenum">
              <a:rPr lang="en-US" smtClean="0"/>
              <a:t>9</a:t>
            </a:fld>
            <a:endParaRPr lang="en-US"/>
          </a:p>
        </p:txBody>
      </p:sp>
    </p:spTree>
    <p:extLst>
      <p:ext uri="{BB962C8B-B14F-4D97-AF65-F5344CB8AC3E}">
        <p14:creationId xmlns:p14="http://schemas.microsoft.com/office/powerpoint/2010/main" val="2329006086"/>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3338</Words>
  <Application>Microsoft Office PowerPoint</Application>
  <PresentationFormat>Widescreen</PresentationFormat>
  <Paragraphs>350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Bembo</vt:lpstr>
      <vt:lpstr>Calibri</vt:lpstr>
      <vt:lpstr>Charis SIL</vt:lpstr>
      <vt:lpstr>Times New Roman</vt:lpstr>
      <vt:lpstr>AdornVTI</vt:lpstr>
      <vt:lpstr>Status suffixes at the syntax-prosody interface: a corpus study of Chichicastenango K'iche'</vt:lpstr>
      <vt:lpstr>Overview</vt:lpstr>
      <vt:lpstr>Status suffixes and Phrase-final morphemes</vt:lpstr>
      <vt:lpstr>Marking phrase edges</vt:lpstr>
      <vt:lpstr>Status suffixes as ‘phrase-final’ morphemes</vt:lpstr>
      <vt:lpstr>Status suffixes as ‘phrase-final’ morphemes</vt:lpstr>
      <vt:lpstr>Status suffixes as ‘phrase-final’ morphemes</vt:lpstr>
      <vt:lpstr>Elicited vs. Spontaneous speech</vt:lpstr>
      <vt:lpstr>A corpus study</vt:lpstr>
      <vt:lpstr>Goals</vt:lpstr>
      <vt:lpstr>A corpus of Chichicastenango K’iche’</vt:lpstr>
      <vt:lpstr>Verbs in the corpus</vt:lpstr>
      <vt:lpstr>Categorization</vt:lpstr>
      <vt:lpstr>Categorization: syntactic position</vt:lpstr>
      <vt:lpstr>Categorization: prosodic position</vt:lpstr>
      <vt:lpstr>PowerPoint Presentation</vt:lpstr>
      <vt:lpstr>Results: clause position</vt:lpstr>
      <vt:lpstr>Clause-medial verbs with phrase-final status suffixes</vt:lpstr>
      <vt:lpstr>Clause-medial verbs with phrase-final status suffixes</vt:lpstr>
      <vt:lpstr>Clause-medial verbs with phrase-final status suffixes</vt:lpstr>
      <vt:lpstr>Clause-medial verbs with phrase-final status suffixes</vt:lpstr>
      <vt:lpstr>Clause-medial verbs with phrase-final status suffixes</vt:lpstr>
      <vt:lpstr>Clause-final verbs with phrase-medial status suffixes</vt:lpstr>
      <vt:lpstr>Results: IP position</vt:lpstr>
      <vt:lpstr>Verbs with boundary tones and phrase-medial status suffixes</vt:lpstr>
      <vt:lpstr>PowerPoint Presentation</vt:lpstr>
      <vt:lpstr>Verbs without boundary tones with phrase-final status suffixes</vt:lpstr>
      <vt:lpstr>Verbs without boundary tones with phrase-final status suffixes</vt:lpstr>
      <vt:lpstr>Verbs without boundary tones with phrase-final status suffixes</vt:lpstr>
      <vt:lpstr>Verbs without boundary tones with phrase-final status suffixes</vt:lpstr>
      <vt:lpstr>Verbs without boundary tones with phrase-final status suffixes</vt:lpstr>
      <vt:lpstr>Summary </vt:lpstr>
      <vt:lpstr>A possible analysis: recursive IP structure</vt:lpstr>
      <vt:lpstr>A proposal</vt:lpstr>
      <vt:lpstr>Verbs preceding demonstrative and discourse particles</vt:lpstr>
      <vt:lpstr>Verbs preceding embedded clauses</vt:lpstr>
      <vt:lpstr>Summary</vt:lpstr>
      <vt:lpstr>Thank you/Maltyox!</vt:lpstr>
      <vt:lpstr>Acknowledgments</vt:lpstr>
      <vt:lpstr>References</vt:lpstr>
      <vt:lpstr>References</vt:lpstr>
      <vt:lpstr>The status suffixes of Chichicastenango K’iche’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suffixes at the syntax-prosody interface: a corpus study of Chichicastenango K'iche'</dc:title>
  <dc:creator>Elizabeth</dc:creator>
  <cp:lastModifiedBy>Elizabeth</cp:lastModifiedBy>
  <cp:revision>54</cp:revision>
  <dcterms:created xsi:type="dcterms:W3CDTF">2023-04-04T13:59:47Z</dcterms:created>
  <dcterms:modified xsi:type="dcterms:W3CDTF">2023-05-18T17:48:38Z</dcterms:modified>
</cp:coreProperties>
</file>