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57" r:id="rId3"/>
    <p:sldId id="259" r:id="rId4"/>
    <p:sldId id="268" r:id="rId5"/>
    <p:sldId id="260" r:id="rId6"/>
    <p:sldId id="261" r:id="rId7"/>
    <p:sldId id="262" r:id="rId8"/>
    <p:sldId id="263" r:id="rId9"/>
    <p:sldId id="267"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65978"/>
  </p:normalViewPr>
  <p:slideViewPr>
    <p:cSldViewPr snapToGrid="0" snapToObjects="1">
      <p:cViewPr varScale="1">
        <p:scale>
          <a:sx n="69" d="100"/>
          <a:sy n="69" d="100"/>
        </p:scale>
        <p:origin x="2280" y="184"/>
      </p:cViewPr>
      <p:guideLst/>
    </p:cSldViewPr>
  </p:slideViewPr>
  <p:notesTextViewPr>
    <p:cViewPr>
      <p:scale>
        <a:sx n="1" d="1"/>
        <a:sy n="1" d="1"/>
      </p:scale>
      <p:origin x="0" y="-1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CC618-D3D4-6F46-BC12-3951F4F5F4C2}"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2A679-CEC3-A344-BED9-CC78675C5940}" type="slidenum">
              <a:rPr lang="en-US" smtClean="0"/>
              <a:t>‹#›</a:t>
            </a:fld>
            <a:endParaRPr lang="en-US"/>
          </a:p>
        </p:txBody>
      </p:sp>
    </p:spTree>
    <p:extLst>
      <p:ext uri="{BB962C8B-B14F-4D97-AF65-F5344CB8AC3E}">
        <p14:creationId xmlns:p14="http://schemas.microsoft.com/office/powerpoint/2010/main" val="120914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As you all are aware, I’ve spent the last decade teaching math, and I plan to somehow merge data with education moving forwards. </a:t>
            </a:r>
          </a:p>
        </p:txBody>
      </p:sp>
      <p:sp>
        <p:nvSpPr>
          <p:cNvPr id="4" name="Slide Number Placeholder 3"/>
          <p:cNvSpPr>
            <a:spLocks noGrp="1"/>
          </p:cNvSpPr>
          <p:nvPr>
            <p:ph type="sldNum" sz="quarter" idx="5"/>
          </p:nvPr>
        </p:nvSpPr>
        <p:spPr/>
        <p:txBody>
          <a:bodyPr/>
          <a:lstStyle/>
          <a:p>
            <a:fld id="{24B2A679-CEC3-A344-BED9-CC78675C5940}" type="slidenum">
              <a:rPr lang="en-US" smtClean="0"/>
              <a:t>1</a:t>
            </a:fld>
            <a:endParaRPr lang="en-US"/>
          </a:p>
        </p:txBody>
      </p:sp>
    </p:spTree>
    <p:extLst>
      <p:ext uri="{BB962C8B-B14F-4D97-AF65-F5344CB8AC3E}">
        <p14:creationId xmlns:p14="http://schemas.microsoft.com/office/powerpoint/2010/main" val="1686165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found 6 items that districts should focus on:</a:t>
            </a:r>
          </a:p>
          <a:p>
            <a:pPr rtl="0"/>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-Increasing teacher quality</a:t>
            </a:r>
            <a:r>
              <a:rPr lang="en-US" sz="1200" b="0" i="0" u="none" strike="noStrike" kern="1200" dirty="0">
                <a:solidFill>
                  <a:schemeClr val="tx1"/>
                </a:solidFill>
                <a:effectLst/>
                <a:latin typeface="+mn-lt"/>
                <a:ea typeface="+mn-ea"/>
                <a:cs typeface="+mn-cs"/>
              </a:rPr>
              <a:t>: We saw that schools with better dropout rates had teachers with higher degrees and more years of teaching experience. Districts should provide more incentives to attract more qualified teaching candidates</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-Improving attendance rate</a:t>
            </a:r>
            <a:r>
              <a:rPr lang="en-US" sz="1200" b="0" i="0" u="none" strike="noStrike" kern="1200" dirty="0">
                <a:solidFill>
                  <a:schemeClr val="tx1"/>
                </a:solidFill>
                <a:effectLst/>
                <a:latin typeface="+mn-lt"/>
                <a:ea typeface="+mn-ea"/>
                <a:cs typeface="+mn-cs"/>
              </a:rPr>
              <a:t>: Schools and districts should work on increasing daily attendance. Perhaps by rewarding high attendance, students might attend more.</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-Reducing behavior incidences</a:t>
            </a:r>
            <a:r>
              <a:rPr lang="en-US" sz="1200" b="0" i="0" u="none" strike="noStrike" kern="1200" dirty="0">
                <a:solidFill>
                  <a:schemeClr val="tx1"/>
                </a:solidFill>
                <a:effectLst/>
                <a:latin typeface="+mn-lt"/>
                <a:ea typeface="+mn-ea"/>
                <a:cs typeface="+mn-cs"/>
              </a:rPr>
              <a:t>: The latter models showed that having more suspensions in schools resulted in more dropouts. Perhaps a school wide behavior policy changes should be looked into.</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-Reducing novices on state testing</a:t>
            </a:r>
            <a:r>
              <a:rPr lang="en-US" sz="1200" b="0" i="0" u="none" strike="noStrike" kern="1200" dirty="0">
                <a:solidFill>
                  <a:schemeClr val="tx1"/>
                </a:solidFill>
                <a:effectLst/>
                <a:latin typeface="+mn-lt"/>
                <a:ea typeface="+mn-ea"/>
                <a:cs typeface="+mn-cs"/>
              </a:rPr>
              <a:t>: Districts focus on test scores every year, this should continue to be a major focus. </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-Improving diversity among all schools in the district</a:t>
            </a:r>
            <a:r>
              <a:rPr lang="en-US" sz="1200" b="0" i="0" u="none" strike="noStrike" kern="1200" dirty="0">
                <a:solidFill>
                  <a:schemeClr val="tx1"/>
                </a:solidFill>
                <a:effectLst/>
                <a:latin typeface="+mn-lt"/>
                <a:ea typeface="+mn-ea"/>
                <a:cs typeface="+mn-cs"/>
              </a:rPr>
              <a:t>: There is some political issues with this one but schools should have roughly equal diversity amongst the race and household incomes of their students.</a:t>
            </a:r>
          </a:p>
          <a:p>
            <a:pPr rtl="0" fontAlgn="base"/>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-Focus less on technology: </a:t>
            </a:r>
            <a:r>
              <a:rPr lang="en-US" sz="1200" b="0" i="0" u="none" strike="noStrike" kern="1200" dirty="0">
                <a:solidFill>
                  <a:schemeClr val="tx1"/>
                </a:solidFill>
                <a:effectLst/>
                <a:latin typeface="+mn-lt"/>
                <a:ea typeface="+mn-ea"/>
                <a:cs typeface="+mn-cs"/>
              </a:rPr>
              <a:t>Kentucky has been pushing for increased technology lately, but none of the models showed that technology effects drop out rates. This isn’t to say it doesn’t effect student outcomes of achievement… that wasn’t the focus of </a:t>
            </a:r>
            <a:r>
              <a:rPr lang="en-US" sz="1200" b="0" i="0" u="none" strike="noStrike" kern="1200">
                <a:solidFill>
                  <a:schemeClr val="tx1"/>
                </a:solidFill>
                <a:effectLst/>
                <a:latin typeface="+mn-lt"/>
                <a:ea typeface="+mn-ea"/>
                <a:cs typeface="+mn-cs"/>
              </a:rPr>
              <a:t>this research. </a:t>
            </a:r>
            <a:endParaRPr lang="en-US" dirty="0"/>
          </a:p>
        </p:txBody>
      </p:sp>
      <p:sp>
        <p:nvSpPr>
          <p:cNvPr id="4" name="Slide Number Placeholder 3"/>
          <p:cNvSpPr>
            <a:spLocks noGrp="1"/>
          </p:cNvSpPr>
          <p:nvPr>
            <p:ph type="sldNum" sz="quarter" idx="5"/>
          </p:nvPr>
        </p:nvSpPr>
        <p:spPr/>
        <p:txBody>
          <a:bodyPr/>
          <a:lstStyle/>
          <a:p>
            <a:fld id="{24B2A679-CEC3-A344-BED9-CC78675C5940}" type="slidenum">
              <a:rPr lang="en-US" smtClean="0"/>
              <a:t>11</a:t>
            </a:fld>
            <a:endParaRPr lang="en-US"/>
          </a:p>
        </p:txBody>
      </p:sp>
    </p:spTree>
    <p:extLst>
      <p:ext uri="{BB962C8B-B14F-4D97-AF65-F5344CB8AC3E}">
        <p14:creationId xmlns:p14="http://schemas.microsoft.com/office/powerpoint/2010/main" val="218656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Kentucky ranks 45th in the nation in uneducated population-- only 5 states have a worse education system. The average state dropout rate is 6.5%. The purpose of this research is to provide the state of Kentucky with some guidelines moving forward in order to reduce drop out rates. First by building a model to predict dropout rates then by using these models to determine which features help or hinder the most.</a:t>
            </a:r>
            <a:endParaRPr lang="en-US" dirty="0"/>
          </a:p>
        </p:txBody>
      </p:sp>
      <p:sp>
        <p:nvSpPr>
          <p:cNvPr id="4" name="Slide Number Placeholder 3"/>
          <p:cNvSpPr>
            <a:spLocks noGrp="1"/>
          </p:cNvSpPr>
          <p:nvPr>
            <p:ph type="sldNum" sz="quarter" idx="5"/>
          </p:nvPr>
        </p:nvSpPr>
        <p:spPr/>
        <p:txBody>
          <a:bodyPr/>
          <a:lstStyle/>
          <a:p>
            <a:fld id="{24B2A679-CEC3-A344-BED9-CC78675C5940}" type="slidenum">
              <a:rPr lang="en-US" smtClean="0"/>
              <a:t>2</a:t>
            </a:fld>
            <a:endParaRPr lang="en-US"/>
          </a:p>
        </p:txBody>
      </p:sp>
    </p:spTree>
    <p:extLst>
      <p:ext uri="{BB962C8B-B14F-4D97-AF65-F5344CB8AC3E}">
        <p14:creationId xmlns:p14="http://schemas.microsoft.com/office/powerpoint/2010/main" val="112254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begin this project I pulled data from 4 sources. I got assessment data, learning environment data, and school safety data from the Kentucky department of Education’s own report card and pulled comprehensive county demographic data on children in KY from Kids Count, a non-profit organization. All data is from 2011 to 2017. This took a lot of time to wrangle and clean. </a:t>
            </a:r>
            <a:endParaRPr lang="en-US" dirty="0"/>
          </a:p>
        </p:txBody>
      </p:sp>
      <p:sp>
        <p:nvSpPr>
          <p:cNvPr id="4" name="Slide Number Placeholder 3"/>
          <p:cNvSpPr>
            <a:spLocks noGrp="1"/>
          </p:cNvSpPr>
          <p:nvPr>
            <p:ph type="sldNum" sz="quarter" idx="5"/>
          </p:nvPr>
        </p:nvSpPr>
        <p:spPr/>
        <p:txBody>
          <a:bodyPr/>
          <a:lstStyle/>
          <a:p>
            <a:fld id="{24B2A679-CEC3-A344-BED9-CC78675C5940}" type="slidenum">
              <a:rPr lang="en-US" smtClean="0"/>
              <a:t>3</a:t>
            </a:fld>
            <a:endParaRPr lang="en-US"/>
          </a:p>
        </p:txBody>
      </p:sp>
    </p:spTree>
    <p:extLst>
      <p:ext uri="{BB962C8B-B14F-4D97-AF65-F5344CB8AC3E}">
        <p14:creationId xmlns:p14="http://schemas.microsoft.com/office/powerpoint/2010/main" val="179568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2A679-CEC3-A344-BED9-CC78675C5940}" type="slidenum">
              <a:rPr lang="en-US" smtClean="0"/>
              <a:t>4</a:t>
            </a:fld>
            <a:endParaRPr lang="en-US"/>
          </a:p>
        </p:txBody>
      </p:sp>
    </p:spTree>
    <p:extLst>
      <p:ext uri="{BB962C8B-B14F-4D97-AF65-F5344CB8AC3E}">
        <p14:creationId xmlns:p14="http://schemas.microsoft.com/office/powerpoint/2010/main" val="256977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target variable for this project is percent of dropouts so I first looked at how these average values have changed over time. We can see that after 2011 there was a sharp drop in drop outs. This is due to a new law that took place. In 2011 high school students could drop out at age 16, but in 2012 the age was moved to 18. I think this graph illustrates the change quite well. </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Next, in education, there is a lot of blame shifting where a lot of issues are blamed on poverty so I wanted to compare drop out to poverty and see if a relationship does exist. At least from this data used, there actually isn’t a clear relationship!</a:t>
            </a:r>
          </a:p>
        </p:txBody>
      </p:sp>
      <p:sp>
        <p:nvSpPr>
          <p:cNvPr id="4" name="Slide Number Placeholder 3"/>
          <p:cNvSpPr>
            <a:spLocks noGrp="1"/>
          </p:cNvSpPr>
          <p:nvPr>
            <p:ph type="sldNum" sz="quarter" idx="5"/>
          </p:nvPr>
        </p:nvSpPr>
        <p:spPr/>
        <p:txBody>
          <a:bodyPr/>
          <a:lstStyle/>
          <a:p>
            <a:fld id="{24B2A679-CEC3-A344-BED9-CC78675C5940}" type="slidenum">
              <a:rPr lang="en-US" smtClean="0"/>
              <a:t>5</a:t>
            </a:fld>
            <a:endParaRPr lang="en-US"/>
          </a:p>
        </p:txBody>
      </p:sp>
    </p:spTree>
    <p:extLst>
      <p:ext uri="{BB962C8B-B14F-4D97-AF65-F5344CB8AC3E}">
        <p14:creationId xmlns:p14="http://schemas.microsoft.com/office/powerpoint/2010/main" val="203541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also analyzed which 10 districts were the worst in the state, notice that the </a:t>
            </a:r>
            <a:r>
              <a:rPr lang="en-US" dirty="0" err="1"/>
              <a:t>percents</a:t>
            </a:r>
            <a:r>
              <a:rPr lang="en-US" dirty="0"/>
              <a:t> range from 16-20%! The highest was a high school in Louisville in 2011 with 60% dropout!</a:t>
            </a:r>
          </a:p>
        </p:txBody>
      </p:sp>
      <p:sp>
        <p:nvSpPr>
          <p:cNvPr id="4" name="Slide Number Placeholder 3"/>
          <p:cNvSpPr>
            <a:spLocks noGrp="1"/>
          </p:cNvSpPr>
          <p:nvPr>
            <p:ph type="sldNum" sz="quarter" idx="5"/>
          </p:nvPr>
        </p:nvSpPr>
        <p:spPr/>
        <p:txBody>
          <a:bodyPr/>
          <a:lstStyle/>
          <a:p>
            <a:fld id="{24B2A679-CEC3-A344-BED9-CC78675C5940}" type="slidenum">
              <a:rPr lang="en-US" smtClean="0"/>
              <a:t>6</a:t>
            </a:fld>
            <a:endParaRPr lang="en-US"/>
          </a:p>
        </p:txBody>
      </p:sp>
    </p:spTree>
    <p:extLst>
      <p:ext uri="{BB962C8B-B14F-4D97-AF65-F5344CB8AC3E}">
        <p14:creationId xmlns:p14="http://schemas.microsoft.com/office/powerpoint/2010/main" val="179085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10 best districts we see it’s from 1-4% dropout.</a:t>
            </a:r>
          </a:p>
        </p:txBody>
      </p:sp>
      <p:sp>
        <p:nvSpPr>
          <p:cNvPr id="4" name="Slide Number Placeholder 3"/>
          <p:cNvSpPr>
            <a:spLocks noGrp="1"/>
          </p:cNvSpPr>
          <p:nvPr>
            <p:ph type="sldNum" sz="quarter" idx="5"/>
          </p:nvPr>
        </p:nvSpPr>
        <p:spPr/>
        <p:txBody>
          <a:bodyPr/>
          <a:lstStyle/>
          <a:p>
            <a:fld id="{24B2A679-CEC3-A344-BED9-CC78675C5940}" type="slidenum">
              <a:rPr lang="en-US" smtClean="0"/>
              <a:t>7</a:t>
            </a:fld>
            <a:endParaRPr lang="en-US"/>
          </a:p>
        </p:txBody>
      </p:sp>
    </p:spTree>
    <p:extLst>
      <p:ext uri="{BB962C8B-B14F-4D97-AF65-F5344CB8AC3E}">
        <p14:creationId xmlns:p14="http://schemas.microsoft.com/office/powerpoint/2010/main" val="188788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this project I used 4 different regression models: linear regression, KNN, decision trees, and random forests. To evaluate the best model I used </a:t>
            </a:r>
            <a:r>
              <a:rPr lang="en-US" sz="1200" b="0" i="0" u="none" strike="noStrike" kern="1200" dirty="0" err="1">
                <a:solidFill>
                  <a:schemeClr val="tx1"/>
                </a:solidFill>
                <a:effectLst/>
                <a:latin typeface="+mn-lt"/>
                <a:ea typeface="+mn-ea"/>
                <a:cs typeface="+mn-cs"/>
              </a:rPr>
              <a:t>rsquared</a:t>
            </a:r>
            <a:r>
              <a:rPr lang="en-US" sz="1200" b="0" i="0" u="none" strike="noStrike" kern="1200" dirty="0">
                <a:solidFill>
                  <a:schemeClr val="tx1"/>
                </a:solidFill>
                <a:effectLst/>
                <a:latin typeface="+mn-lt"/>
                <a:ea typeface="+mn-ea"/>
                <a:cs typeface="+mn-cs"/>
              </a:rPr>
              <a:t> and Root Mean Squared Error. Both indicated that Random Forest was the best model with 72% </a:t>
            </a:r>
            <a:r>
              <a:rPr lang="en-US" sz="1200" b="0" i="0" u="none" strike="noStrike" kern="1200" dirty="0" err="1">
                <a:solidFill>
                  <a:schemeClr val="tx1"/>
                </a:solidFill>
                <a:effectLst/>
                <a:latin typeface="+mn-lt"/>
                <a:ea typeface="+mn-ea"/>
                <a:cs typeface="+mn-cs"/>
              </a:rPr>
              <a:t>rsquared</a:t>
            </a:r>
            <a:r>
              <a:rPr lang="en-US" sz="1200" b="0" i="0" u="none" strike="noStrike" kern="1200" dirty="0">
                <a:solidFill>
                  <a:schemeClr val="tx1"/>
                </a:solidFill>
                <a:effectLst/>
                <a:latin typeface="+mn-lt"/>
                <a:ea typeface="+mn-ea"/>
                <a:cs typeface="+mn-cs"/>
              </a:rPr>
              <a:t> value and a RMSE value of 4.5. </a:t>
            </a:r>
            <a:endParaRPr lang="en-US" dirty="0"/>
          </a:p>
        </p:txBody>
      </p:sp>
      <p:sp>
        <p:nvSpPr>
          <p:cNvPr id="4" name="Slide Number Placeholder 3"/>
          <p:cNvSpPr>
            <a:spLocks noGrp="1"/>
          </p:cNvSpPr>
          <p:nvPr>
            <p:ph type="sldNum" sz="quarter" idx="5"/>
          </p:nvPr>
        </p:nvSpPr>
        <p:spPr/>
        <p:txBody>
          <a:bodyPr/>
          <a:lstStyle/>
          <a:p>
            <a:fld id="{24B2A679-CEC3-A344-BED9-CC78675C5940}" type="slidenum">
              <a:rPr lang="en-US" smtClean="0"/>
              <a:t>8</a:t>
            </a:fld>
            <a:endParaRPr lang="en-US"/>
          </a:p>
        </p:txBody>
      </p:sp>
    </p:spTree>
    <p:extLst>
      <p:ext uri="{BB962C8B-B14F-4D97-AF65-F5344CB8AC3E}">
        <p14:creationId xmlns:p14="http://schemas.microsoft.com/office/powerpoint/2010/main" val="269106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Next, I looked at what features lead to the most and the least drop outs. I did this with my linear regression, decision tree and random forest. This is the linear graph. I didn’t want to include them all. Key positive indicators were highly qualified teachers with multiple degrees and and high standardized test scores. Negative indicators were low attendance rates, number of school suspensions, and low student diversity. </a:t>
            </a:r>
            <a:endParaRPr lang="en-US" dirty="0"/>
          </a:p>
        </p:txBody>
      </p:sp>
      <p:sp>
        <p:nvSpPr>
          <p:cNvPr id="4" name="Slide Number Placeholder 3"/>
          <p:cNvSpPr>
            <a:spLocks noGrp="1"/>
          </p:cNvSpPr>
          <p:nvPr>
            <p:ph type="sldNum" sz="quarter" idx="5"/>
          </p:nvPr>
        </p:nvSpPr>
        <p:spPr/>
        <p:txBody>
          <a:bodyPr/>
          <a:lstStyle/>
          <a:p>
            <a:fld id="{24B2A679-CEC3-A344-BED9-CC78675C5940}" type="slidenum">
              <a:rPr lang="en-US" smtClean="0"/>
              <a:t>9</a:t>
            </a:fld>
            <a:endParaRPr lang="en-US"/>
          </a:p>
        </p:txBody>
      </p:sp>
    </p:spTree>
    <p:extLst>
      <p:ext uri="{BB962C8B-B14F-4D97-AF65-F5344CB8AC3E}">
        <p14:creationId xmlns:p14="http://schemas.microsoft.com/office/powerpoint/2010/main" val="425118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4/6/21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4/6/21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4/6/21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4/6/21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58FF-FA2A-8A4E-B31B-AF04BC219493}"/>
              </a:ext>
            </a:extLst>
          </p:cNvPr>
          <p:cNvSpPr>
            <a:spLocks noGrp="1"/>
          </p:cNvSpPr>
          <p:nvPr>
            <p:ph type="ctrTitle"/>
          </p:nvPr>
        </p:nvSpPr>
        <p:spPr>
          <a:xfrm>
            <a:off x="1600200" y="3418891"/>
            <a:ext cx="8991600" cy="1645920"/>
          </a:xfrm>
        </p:spPr>
        <p:txBody>
          <a:bodyPr>
            <a:normAutofit/>
          </a:bodyPr>
          <a:lstStyle/>
          <a:p>
            <a:r>
              <a:rPr lang="en-US" dirty="0"/>
              <a:t>Predicting Kentucky’s Failing Schools</a:t>
            </a:r>
          </a:p>
        </p:txBody>
      </p:sp>
      <p:sp>
        <p:nvSpPr>
          <p:cNvPr id="3" name="Subtitle 2">
            <a:extLst>
              <a:ext uri="{FF2B5EF4-FFF2-40B4-BE49-F238E27FC236}">
                <a16:creationId xmlns:a16="http://schemas.microsoft.com/office/drawing/2014/main" id="{DA2B159C-E7CF-364C-8F37-FB1AE00868E5}"/>
              </a:ext>
            </a:extLst>
          </p:cNvPr>
          <p:cNvSpPr>
            <a:spLocks noGrp="1"/>
          </p:cNvSpPr>
          <p:nvPr>
            <p:ph type="subTitle" idx="1"/>
          </p:nvPr>
        </p:nvSpPr>
        <p:spPr>
          <a:xfrm>
            <a:off x="2695194" y="5384691"/>
            <a:ext cx="6801612" cy="736976"/>
          </a:xfrm>
        </p:spPr>
        <p:txBody>
          <a:bodyPr>
            <a:noAutofit/>
          </a:bodyPr>
          <a:lstStyle/>
          <a:p>
            <a:pPr>
              <a:lnSpc>
                <a:spcPct val="90000"/>
              </a:lnSpc>
            </a:pPr>
            <a:r>
              <a:rPr lang="en-US" sz="2800" dirty="0">
                <a:solidFill>
                  <a:srgbClr val="FFFFFF"/>
                </a:solidFill>
              </a:rPr>
              <a:t>Elizabeth Miller</a:t>
            </a:r>
            <a:endParaRPr lang="en-US" dirty="0">
              <a:solidFill>
                <a:srgbClr val="FFFFFF"/>
              </a:solidFill>
            </a:endParaRPr>
          </a:p>
          <a:p>
            <a:pPr>
              <a:lnSpc>
                <a:spcPct val="90000"/>
              </a:lnSpc>
            </a:pPr>
            <a:r>
              <a:rPr lang="en-US" dirty="0" err="1">
                <a:solidFill>
                  <a:srgbClr val="FFFFFF"/>
                </a:solidFill>
              </a:rPr>
              <a:t>BrainStation</a:t>
            </a:r>
            <a:r>
              <a:rPr lang="en-US" dirty="0">
                <a:solidFill>
                  <a:srgbClr val="FFFFFF"/>
                </a:solidFill>
              </a:rPr>
              <a:t>  - Data Science</a:t>
            </a:r>
          </a:p>
        </p:txBody>
      </p:sp>
      <p:pic>
        <p:nvPicPr>
          <p:cNvPr id="1032" name="Picture 8" descr="kynames - Kentuckiana Court Reporters">
            <a:extLst>
              <a:ext uri="{FF2B5EF4-FFF2-40B4-BE49-F238E27FC236}">
                <a16:creationId xmlns:a16="http://schemas.microsoft.com/office/drawing/2014/main" id="{9708530A-0636-704B-A7D2-3B2BC6D4B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719" y="278997"/>
            <a:ext cx="6415087" cy="286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56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3978B-D8AD-304C-8A32-BBAE6E09BD0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Findings</a:t>
            </a:r>
            <a:br>
              <a:rPr lang="en-US" sz="3000" dirty="0">
                <a:solidFill>
                  <a:srgbClr val="FFFFFF"/>
                </a:solidFill>
              </a:rPr>
            </a:br>
            <a:r>
              <a:rPr lang="en-US" sz="3000" dirty="0">
                <a:solidFill>
                  <a:srgbClr val="FFFFFF"/>
                </a:solidFill>
              </a:rPr>
              <a:t>for KDE</a:t>
            </a:r>
          </a:p>
        </p:txBody>
      </p:sp>
      <p:sp>
        <p:nvSpPr>
          <p:cNvPr id="3" name="Content Placeholder 2">
            <a:extLst>
              <a:ext uri="{FF2B5EF4-FFF2-40B4-BE49-F238E27FC236}">
                <a16:creationId xmlns:a16="http://schemas.microsoft.com/office/drawing/2014/main" id="{536C22C2-31DA-6646-A771-01476E3EB0C4}"/>
              </a:ext>
            </a:extLst>
          </p:cNvPr>
          <p:cNvSpPr>
            <a:spLocks noGrp="1"/>
          </p:cNvSpPr>
          <p:nvPr>
            <p:ph idx="1"/>
          </p:nvPr>
        </p:nvSpPr>
        <p:spPr>
          <a:xfrm>
            <a:off x="5591695" y="1402080"/>
            <a:ext cx="5320696" cy="4053840"/>
          </a:xfrm>
        </p:spPr>
        <p:txBody>
          <a:bodyPr anchor="ctr">
            <a:normAutofit/>
          </a:bodyPr>
          <a:lstStyle/>
          <a:p>
            <a:r>
              <a:rPr lang="en-US" sz="3000" dirty="0"/>
              <a:t>Jefferson County has the highest and lowest dropout rates in the state and as such should be a major focus. </a:t>
            </a:r>
          </a:p>
          <a:p>
            <a:endParaRPr lang="en-US" sz="3000" dirty="0"/>
          </a:p>
          <a:p>
            <a:r>
              <a:rPr lang="en-US" sz="3000" dirty="0"/>
              <a:t>Accurately report the average dropout rate at 10%!</a:t>
            </a:r>
          </a:p>
        </p:txBody>
      </p:sp>
    </p:spTree>
    <p:extLst>
      <p:ext uri="{BB962C8B-B14F-4D97-AF65-F5344CB8AC3E}">
        <p14:creationId xmlns:p14="http://schemas.microsoft.com/office/powerpoint/2010/main" val="298048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3978B-D8AD-304C-8A32-BBAE6E09BD0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Findings</a:t>
            </a:r>
            <a:br>
              <a:rPr lang="en-US" sz="3000" dirty="0">
                <a:solidFill>
                  <a:srgbClr val="FFFFFF"/>
                </a:solidFill>
              </a:rPr>
            </a:br>
            <a:r>
              <a:rPr lang="en-US" sz="3000" dirty="0">
                <a:solidFill>
                  <a:srgbClr val="FFFFFF"/>
                </a:solidFill>
              </a:rPr>
              <a:t>for Districts</a:t>
            </a:r>
          </a:p>
        </p:txBody>
      </p:sp>
      <p:sp>
        <p:nvSpPr>
          <p:cNvPr id="3" name="Content Placeholder 2">
            <a:extLst>
              <a:ext uri="{FF2B5EF4-FFF2-40B4-BE49-F238E27FC236}">
                <a16:creationId xmlns:a16="http://schemas.microsoft.com/office/drawing/2014/main" id="{536C22C2-31DA-6646-A771-01476E3EB0C4}"/>
              </a:ext>
            </a:extLst>
          </p:cNvPr>
          <p:cNvSpPr>
            <a:spLocks noGrp="1"/>
          </p:cNvSpPr>
          <p:nvPr>
            <p:ph idx="1"/>
          </p:nvPr>
        </p:nvSpPr>
        <p:spPr>
          <a:xfrm>
            <a:off x="5591695" y="1013255"/>
            <a:ext cx="5320696" cy="4856204"/>
          </a:xfrm>
        </p:spPr>
        <p:txBody>
          <a:bodyPr anchor="ctr">
            <a:normAutofit lnSpcReduction="10000"/>
          </a:bodyPr>
          <a:lstStyle/>
          <a:p>
            <a:pPr marL="514350" indent="-514350">
              <a:buFont typeface="+mj-lt"/>
              <a:buAutoNum type="arabicPeriod"/>
            </a:pPr>
            <a:r>
              <a:rPr lang="en-US" sz="3200" dirty="0"/>
              <a:t>Increase teacher quality</a:t>
            </a:r>
          </a:p>
          <a:p>
            <a:pPr marL="514350" indent="-514350">
              <a:buFont typeface="+mj-lt"/>
              <a:buAutoNum type="arabicPeriod"/>
            </a:pPr>
            <a:r>
              <a:rPr lang="en-US" sz="3200" dirty="0"/>
              <a:t>Improve attendance rate</a:t>
            </a:r>
          </a:p>
          <a:p>
            <a:pPr marL="514350" indent="-514350">
              <a:buFont typeface="+mj-lt"/>
              <a:buAutoNum type="arabicPeriod"/>
            </a:pPr>
            <a:r>
              <a:rPr lang="en-US" sz="3200" dirty="0"/>
              <a:t>Reduce behavior incidences</a:t>
            </a:r>
          </a:p>
          <a:p>
            <a:pPr marL="514350" indent="-514350">
              <a:buFont typeface="+mj-lt"/>
              <a:buAutoNum type="arabicPeriod"/>
            </a:pPr>
            <a:r>
              <a:rPr lang="en-US" sz="3200" dirty="0"/>
              <a:t>Improve novice test scores</a:t>
            </a:r>
          </a:p>
          <a:p>
            <a:pPr marL="514350" indent="-514350">
              <a:buFont typeface="+mj-lt"/>
              <a:buAutoNum type="arabicPeriod"/>
            </a:pPr>
            <a:r>
              <a:rPr lang="en-US" sz="3200" dirty="0"/>
              <a:t>Improve diversity of schools (both race and household income)</a:t>
            </a:r>
          </a:p>
          <a:p>
            <a:pPr marL="514350" indent="-514350">
              <a:buFont typeface="+mj-lt"/>
              <a:buAutoNum type="arabicPeriod"/>
            </a:pPr>
            <a:r>
              <a:rPr lang="en-US" sz="3200" dirty="0"/>
              <a:t>Focus less on technology for dropout purposes</a:t>
            </a:r>
          </a:p>
        </p:txBody>
      </p:sp>
    </p:spTree>
    <p:extLst>
      <p:ext uri="{BB962C8B-B14F-4D97-AF65-F5344CB8AC3E}">
        <p14:creationId xmlns:p14="http://schemas.microsoft.com/office/powerpoint/2010/main" val="41934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6510-9B36-A24F-BEDC-438807C8F431}"/>
              </a:ext>
            </a:extLst>
          </p:cNvPr>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Thank you for your time!</a:t>
            </a:r>
            <a:br>
              <a:rPr lang="en-US" sz="4800">
                <a:solidFill>
                  <a:schemeClr val="tx1"/>
                </a:solidFill>
              </a:rPr>
            </a:br>
            <a:r>
              <a:rPr lang="en-US" sz="4800">
                <a:solidFill>
                  <a:schemeClr val="tx1"/>
                </a:solidFill>
              </a:rPr>
              <a:t>Any Questions?</a:t>
            </a:r>
          </a:p>
        </p:txBody>
      </p:sp>
      <p:sp>
        <p:nvSpPr>
          <p:cNvPr id="11"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37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7B355-F779-6B4A-A0D0-1AA8B71B7798}"/>
              </a:ext>
            </a:extLst>
          </p:cNvPr>
          <p:cNvSpPr>
            <a:spLocks noGrp="1"/>
          </p:cNvSpPr>
          <p:nvPr>
            <p:ph type="ctrTitle"/>
          </p:nvPr>
        </p:nvSpPr>
        <p:spPr>
          <a:xfrm>
            <a:off x="468922" y="640080"/>
            <a:ext cx="3669323" cy="1101469"/>
          </a:xfrm>
        </p:spPr>
        <p:txBody>
          <a:bodyPr>
            <a:normAutofit/>
          </a:bodyPr>
          <a:lstStyle/>
          <a:p>
            <a:r>
              <a:rPr lang="en-US" sz="2200" dirty="0">
                <a:latin typeface="Gill Sans MT" panose="020B0502020104020203" pitchFamily="34" charset="77"/>
              </a:rPr>
              <a:t>Introduction</a:t>
            </a:r>
            <a:endParaRPr lang="en-US" sz="2200" dirty="0">
              <a:latin typeface="+mn-lt"/>
            </a:endParaRPr>
          </a:p>
        </p:txBody>
      </p:sp>
      <p:sp>
        <p:nvSpPr>
          <p:cNvPr id="3" name="Subtitle 2">
            <a:extLst>
              <a:ext uri="{FF2B5EF4-FFF2-40B4-BE49-F238E27FC236}">
                <a16:creationId xmlns:a16="http://schemas.microsoft.com/office/drawing/2014/main" id="{E4BD9A70-9EA6-EF4E-A9CB-159D256654E3}"/>
              </a:ext>
            </a:extLst>
          </p:cNvPr>
          <p:cNvSpPr>
            <a:spLocks noGrp="1"/>
          </p:cNvSpPr>
          <p:nvPr>
            <p:ph type="subTitle" idx="1"/>
          </p:nvPr>
        </p:nvSpPr>
        <p:spPr>
          <a:xfrm>
            <a:off x="468923" y="2039815"/>
            <a:ext cx="3669323" cy="3863400"/>
          </a:xfrm>
          <a:solidFill>
            <a:schemeClr val="bg1"/>
          </a:solidFill>
          <a:ln w="28575">
            <a:solidFill>
              <a:schemeClr val="tx1"/>
            </a:solidFill>
          </a:ln>
        </p:spPr>
        <p:txBody>
          <a:bodyPr>
            <a:noAutofit/>
          </a:bodyPr>
          <a:lstStyle/>
          <a:p>
            <a:pPr>
              <a:lnSpc>
                <a:spcPct val="90000"/>
              </a:lnSpc>
            </a:pPr>
            <a:r>
              <a:rPr lang="en-US" sz="2400" dirty="0">
                <a:solidFill>
                  <a:schemeClr val="tx1"/>
                </a:solidFill>
              </a:rPr>
              <a:t>The purpose of this research is to provide the state of Kentucky with some guidelines moving forward in order to reduce drop out rates. First by building a model to predict dropout rates then by using these models to determine which features help or hinder the most.</a:t>
            </a:r>
          </a:p>
        </p:txBody>
      </p:sp>
      <p:sp>
        <p:nvSpPr>
          <p:cNvPr id="73" name="Rectangle 7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rends in High School Dropout and Completion Rates in the United States">
            <a:extLst>
              <a:ext uri="{FF2B5EF4-FFF2-40B4-BE49-F238E27FC236}">
                <a16:creationId xmlns:a16="http://schemas.microsoft.com/office/drawing/2014/main" id="{CBA49122-FA46-6B4F-827D-92B08B9BBF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0452" y="1123721"/>
            <a:ext cx="5925312" cy="429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383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7FF1B-193D-DF42-9903-A5019ADEB82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Cleaning</a:t>
            </a:r>
          </a:p>
        </p:txBody>
      </p:sp>
      <p:sp>
        <p:nvSpPr>
          <p:cNvPr id="4" name="Rectangle 3">
            <a:extLst>
              <a:ext uri="{FF2B5EF4-FFF2-40B4-BE49-F238E27FC236}">
                <a16:creationId xmlns:a16="http://schemas.microsoft.com/office/drawing/2014/main" id="{F9398B9C-94C1-044E-87A1-28E256C364B5}"/>
              </a:ext>
            </a:extLst>
          </p:cNvPr>
          <p:cNvSpPr/>
          <p:nvPr/>
        </p:nvSpPr>
        <p:spPr>
          <a:xfrm>
            <a:off x="5591695" y="528638"/>
            <a:ext cx="5881168" cy="5986462"/>
          </a:xfrm>
          <a:prstGeom prst="rect">
            <a:avLst/>
          </a:prstGeom>
        </p:spPr>
        <p:txBody>
          <a:bodyPr vert="horz" lIns="91440" tIns="45720" rIns="91440" bIns="45720" rtlCol="0" anchor="ctr">
            <a:normAutofit/>
          </a:bodyPr>
          <a:lstStyle/>
          <a:p>
            <a:pPr defTabSz="914400">
              <a:lnSpc>
                <a:spcPct val="90000"/>
              </a:lnSpc>
              <a:spcBef>
                <a:spcPts val="1000"/>
              </a:spcBef>
              <a:buClr>
                <a:schemeClr val="accent2"/>
              </a:buClr>
            </a:pPr>
            <a:r>
              <a:rPr lang="en-US" sz="2800" dirty="0">
                <a:solidFill>
                  <a:schemeClr val="tx1">
                    <a:lumMod val="85000"/>
                    <a:lumOff val="15000"/>
                  </a:schemeClr>
                </a:solidFill>
              </a:rPr>
              <a:t>Data collected via the KDE School Report Card and Kids Count Data Center from 2011-2017:</a:t>
            </a:r>
          </a:p>
          <a:p>
            <a:pPr indent="-228600" defTabSz="914400">
              <a:lnSpc>
                <a:spcPct val="90000"/>
              </a:lnSpc>
              <a:spcBef>
                <a:spcPts val="1000"/>
              </a:spcBef>
              <a:buClr>
                <a:schemeClr val="accent2"/>
              </a:buClr>
              <a:buFont typeface="Arial" panose="020B0604020202020204" pitchFamily="34" charset="0"/>
              <a:buChar char="•"/>
            </a:pPr>
            <a:endParaRPr lang="en-US" sz="2800" dirty="0">
              <a:solidFill>
                <a:schemeClr val="tx1">
                  <a:lumMod val="85000"/>
                  <a:lumOff val="15000"/>
                </a:schemeClr>
              </a:solidFill>
            </a:endParaRPr>
          </a:p>
          <a:p>
            <a:pPr indent="-228600" defTabSz="914400">
              <a:lnSpc>
                <a:spcPct val="90000"/>
              </a:lnSpc>
              <a:spcBef>
                <a:spcPts val="1000"/>
              </a:spcBef>
              <a:buClr>
                <a:schemeClr val="accent2"/>
              </a:buClr>
              <a:buFont typeface="Arial" panose="020B0604020202020204" pitchFamily="34" charset="0"/>
              <a:buChar char="•"/>
            </a:pPr>
            <a:r>
              <a:rPr lang="en-US" sz="2800" dirty="0">
                <a:solidFill>
                  <a:schemeClr val="tx1">
                    <a:lumMod val="85000"/>
                    <a:lumOff val="15000"/>
                  </a:schemeClr>
                </a:solidFill>
              </a:rPr>
              <a:t>1. Assessment Data</a:t>
            </a:r>
          </a:p>
          <a:p>
            <a:pPr indent="-228600" defTabSz="914400">
              <a:lnSpc>
                <a:spcPct val="90000"/>
              </a:lnSpc>
              <a:spcBef>
                <a:spcPts val="1000"/>
              </a:spcBef>
              <a:buClr>
                <a:schemeClr val="accent2"/>
              </a:buClr>
              <a:buFont typeface="Arial" panose="020B0604020202020204" pitchFamily="34" charset="0"/>
              <a:buChar char="•"/>
            </a:pPr>
            <a:r>
              <a:rPr lang="en-US" sz="2800" dirty="0">
                <a:solidFill>
                  <a:schemeClr val="tx1">
                    <a:lumMod val="85000"/>
                    <a:lumOff val="15000"/>
                  </a:schemeClr>
                </a:solidFill>
              </a:rPr>
              <a:t>2. Learning Environment Data</a:t>
            </a:r>
          </a:p>
          <a:p>
            <a:pPr indent="-228600" defTabSz="914400">
              <a:lnSpc>
                <a:spcPct val="90000"/>
              </a:lnSpc>
              <a:spcBef>
                <a:spcPts val="1000"/>
              </a:spcBef>
              <a:buClr>
                <a:schemeClr val="accent2"/>
              </a:buClr>
              <a:buFont typeface="Arial" panose="020B0604020202020204" pitchFamily="34" charset="0"/>
              <a:buChar char="•"/>
            </a:pPr>
            <a:r>
              <a:rPr lang="en-US" sz="2800" dirty="0">
                <a:solidFill>
                  <a:schemeClr val="tx1">
                    <a:lumMod val="85000"/>
                    <a:lumOff val="15000"/>
                  </a:schemeClr>
                </a:solidFill>
              </a:rPr>
              <a:t>3. School Safety</a:t>
            </a:r>
          </a:p>
          <a:p>
            <a:pPr indent="-228600" defTabSz="914400">
              <a:lnSpc>
                <a:spcPct val="90000"/>
              </a:lnSpc>
              <a:spcBef>
                <a:spcPts val="1000"/>
              </a:spcBef>
              <a:buClr>
                <a:schemeClr val="accent2"/>
              </a:buClr>
              <a:buFont typeface="Arial" panose="020B0604020202020204" pitchFamily="34" charset="0"/>
              <a:buChar char="•"/>
            </a:pPr>
            <a:r>
              <a:rPr lang="en-US" sz="2800" dirty="0">
                <a:solidFill>
                  <a:schemeClr val="tx1">
                    <a:lumMod val="85000"/>
                    <a:lumOff val="15000"/>
                  </a:schemeClr>
                </a:solidFill>
              </a:rPr>
              <a:t>4. Comprehensive county demographic data on children</a:t>
            </a:r>
          </a:p>
        </p:txBody>
      </p:sp>
    </p:spTree>
    <p:extLst>
      <p:ext uri="{BB962C8B-B14F-4D97-AF65-F5344CB8AC3E}">
        <p14:creationId xmlns:p14="http://schemas.microsoft.com/office/powerpoint/2010/main" val="324791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7FF1B-193D-DF42-9903-A5019ADEB82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Cleaning</a:t>
            </a:r>
          </a:p>
        </p:txBody>
      </p:sp>
      <p:sp>
        <p:nvSpPr>
          <p:cNvPr id="4" name="Rectangle 3">
            <a:extLst>
              <a:ext uri="{FF2B5EF4-FFF2-40B4-BE49-F238E27FC236}">
                <a16:creationId xmlns:a16="http://schemas.microsoft.com/office/drawing/2014/main" id="{F9398B9C-94C1-044E-87A1-28E256C364B5}"/>
              </a:ext>
            </a:extLst>
          </p:cNvPr>
          <p:cNvSpPr/>
          <p:nvPr/>
        </p:nvSpPr>
        <p:spPr>
          <a:xfrm>
            <a:off x="5591695" y="1402080"/>
            <a:ext cx="5320696" cy="4053840"/>
          </a:xfrm>
          <a:prstGeom prst="rect">
            <a:avLst/>
          </a:prstGeom>
        </p:spPr>
        <p:txBody>
          <a:bodyPr vert="horz" lIns="91440" tIns="45720" rIns="91440" bIns="45720" rtlCol="0" anchor="ctr">
            <a:normAutofit/>
          </a:bodyPr>
          <a:lstStyle/>
          <a:p>
            <a:pPr indent="-228600" defTabSz="914400">
              <a:spcBef>
                <a:spcPts val="1000"/>
              </a:spcBef>
              <a:spcAft>
                <a:spcPts val="600"/>
              </a:spcAft>
              <a:buClr>
                <a:schemeClr val="accent2"/>
              </a:buClr>
              <a:buFont typeface="Arial" panose="020B0604020202020204" pitchFamily="34" charset="0"/>
              <a:buChar char="•"/>
            </a:pPr>
            <a:r>
              <a:rPr lang="en-US" sz="3000" dirty="0">
                <a:solidFill>
                  <a:schemeClr val="tx1">
                    <a:lumMod val="85000"/>
                    <a:lumOff val="15000"/>
                  </a:schemeClr>
                </a:solidFill>
              </a:rPr>
              <a:t>About 60% of the project was data wrangling.  Started with 33 csv files and ~18 million data points and ended up at 71,815. </a:t>
            </a:r>
          </a:p>
          <a:p>
            <a:pPr indent="-228600" defTabSz="914400">
              <a:spcBef>
                <a:spcPts val="1000"/>
              </a:spcBef>
              <a:spcAft>
                <a:spcPts val="600"/>
              </a:spcAft>
              <a:buClr>
                <a:schemeClr val="accent2"/>
              </a:buClr>
              <a:buFont typeface="Arial" panose="020B0604020202020204" pitchFamily="34" charset="0"/>
              <a:buChar char="•"/>
            </a:pPr>
            <a:endParaRPr lang="en-US" sz="3000" dirty="0">
              <a:solidFill>
                <a:schemeClr val="tx1">
                  <a:lumMod val="85000"/>
                  <a:lumOff val="15000"/>
                </a:schemeClr>
              </a:solidFill>
            </a:endParaRPr>
          </a:p>
          <a:p>
            <a:pPr indent="-228600" defTabSz="914400">
              <a:spcBef>
                <a:spcPts val="1000"/>
              </a:spcBef>
              <a:spcAft>
                <a:spcPts val="600"/>
              </a:spcAft>
              <a:buClr>
                <a:schemeClr val="accent2"/>
              </a:buClr>
              <a:buFont typeface="Arial" panose="020B0604020202020204" pitchFamily="34" charset="0"/>
              <a:buChar char="•"/>
            </a:pPr>
            <a:r>
              <a:rPr lang="en-US" sz="3000" dirty="0">
                <a:solidFill>
                  <a:schemeClr val="tx1">
                    <a:lumMod val="85000"/>
                    <a:lumOff val="15000"/>
                  </a:schemeClr>
                </a:solidFill>
              </a:rPr>
              <a:t>Each row represents each high school for each of the 6 years.</a:t>
            </a:r>
          </a:p>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395017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E850-2EDD-E84E-9655-61390B4A9155}"/>
              </a:ext>
            </a:extLst>
          </p:cNvPr>
          <p:cNvSpPr>
            <a:spLocks noGrp="1"/>
          </p:cNvSpPr>
          <p:nvPr>
            <p:ph type="title"/>
          </p:nvPr>
        </p:nvSpPr>
        <p:spPr>
          <a:xfrm>
            <a:off x="2231136" y="457976"/>
            <a:ext cx="7729728" cy="875453"/>
          </a:xfrm>
        </p:spPr>
        <p:txBody>
          <a:bodyPr vert="horz" lIns="182880" tIns="182880" rIns="182880" bIns="182880" rtlCol="0" anchor="ctr">
            <a:normAutofit/>
          </a:bodyPr>
          <a:lstStyle/>
          <a:p>
            <a:r>
              <a:rPr lang="en-US" dirty="0"/>
              <a:t>EDA</a:t>
            </a:r>
          </a:p>
        </p:txBody>
      </p:sp>
      <p:pic>
        <p:nvPicPr>
          <p:cNvPr id="8" name="Content Placeholder 7" descr="Chart, scatter chart&#10;&#10;Description automatically generated">
            <a:extLst>
              <a:ext uri="{FF2B5EF4-FFF2-40B4-BE49-F238E27FC236}">
                <a16:creationId xmlns:a16="http://schemas.microsoft.com/office/drawing/2014/main" id="{C8A4F26C-876B-DD43-BD64-53B7508F7C4F}"/>
              </a:ext>
            </a:extLst>
          </p:cNvPr>
          <p:cNvPicPr>
            <a:picLocks noGrp="1" noChangeAspect="1"/>
          </p:cNvPicPr>
          <p:nvPr>
            <p:ph sz="half" idx="2"/>
          </p:nvPr>
        </p:nvPicPr>
        <p:blipFill>
          <a:blip r:embed="rId3"/>
          <a:stretch>
            <a:fillRect/>
          </a:stretch>
        </p:blipFill>
        <p:spPr>
          <a:xfrm>
            <a:off x="6227064" y="2416344"/>
            <a:ext cx="5721093" cy="3895958"/>
          </a:xfrm>
          <a:ln w="28575">
            <a:solidFill>
              <a:schemeClr val="tx1"/>
            </a:solidFill>
          </a:ln>
        </p:spPr>
      </p:pic>
      <p:pic>
        <p:nvPicPr>
          <p:cNvPr id="6" name="Content Placeholder 5" descr="Chart, line chart&#10;&#10;Description automatically generated">
            <a:extLst>
              <a:ext uri="{FF2B5EF4-FFF2-40B4-BE49-F238E27FC236}">
                <a16:creationId xmlns:a16="http://schemas.microsoft.com/office/drawing/2014/main" id="{B2D11E2D-93F7-0A4E-8157-95EA3035EE82}"/>
              </a:ext>
            </a:extLst>
          </p:cNvPr>
          <p:cNvPicPr>
            <a:picLocks noChangeAspect="1"/>
          </p:cNvPicPr>
          <p:nvPr/>
        </p:nvPicPr>
        <p:blipFill>
          <a:blip r:embed="rId4"/>
          <a:stretch>
            <a:fillRect/>
          </a:stretch>
        </p:blipFill>
        <p:spPr>
          <a:xfrm>
            <a:off x="243843" y="1568665"/>
            <a:ext cx="6227064" cy="3720670"/>
          </a:xfrm>
          <a:prstGeom prst="rect">
            <a:avLst/>
          </a:prstGeom>
          <a:ln w="28575">
            <a:solidFill>
              <a:schemeClr val="tx1"/>
            </a:solidFill>
          </a:ln>
        </p:spPr>
      </p:pic>
    </p:spTree>
    <p:extLst>
      <p:ext uri="{BB962C8B-B14F-4D97-AF65-F5344CB8AC3E}">
        <p14:creationId xmlns:p14="http://schemas.microsoft.com/office/powerpoint/2010/main" val="116181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D56B7A6D-5524-A249-B6D3-F17CEE946559}"/>
              </a:ext>
            </a:extLst>
          </p:cNvPr>
          <p:cNvPicPr>
            <a:picLocks noChangeAspect="1"/>
          </p:cNvPicPr>
          <p:nvPr/>
        </p:nvPicPr>
        <p:blipFill>
          <a:blip r:embed="rId3"/>
          <a:stretch>
            <a:fillRect/>
          </a:stretch>
        </p:blipFill>
        <p:spPr>
          <a:xfrm>
            <a:off x="1627795" y="1288923"/>
            <a:ext cx="8936410" cy="4133088"/>
          </a:xfrm>
          <a:prstGeom prst="rect">
            <a:avLst/>
          </a:prstGeom>
        </p:spPr>
      </p:pic>
    </p:spTree>
    <p:extLst>
      <p:ext uri="{BB962C8B-B14F-4D97-AF65-F5344CB8AC3E}">
        <p14:creationId xmlns:p14="http://schemas.microsoft.com/office/powerpoint/2010/main" val="6630671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F160A0B7-1761-844D-9DCD-0A19558FF857}"/>
              </a:ext>
            </a:extLst>
          </p:cNvPr>
          <p:cNvPicPr>
            <a:picLocks noChangeAspect="1"/>
          </p:cNvPicPr>
          <p:nvPr/>
        </p:nvPicPr>
        <p:blipFill>
          <a:blip r:embed="rId3"/>
          <a:stretch>
            <a:fillRect/>
          </a:stretch>
        </p:blipFill>
        <p:spPr>
          <a:xfrm>
            <a:off x="1372470" y="1288923"/>
            <a:ext cx="9447060" cy="4133088"/>
          </a:xfrm>
          <a:prstGeom prst="rect">
            <a:avLst/>
          </a:prstGeom>
        </p:spPr>
      </p:pic>
    </p:spTree>
    <p:extLst>
      <p:ext uri="{BB962C8B-B14F-4D97-AF65-F5344CB8AC3E}">
        <p14:creationId xmlns:p14="http://schemas.microsoft.com/office/powerpoint/2010/main" val="28508626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1E57-1CE5-0F45-9617-2AC9CBD7BD14}"/>
              </a:ext>
            </a:extLst>
          </p:cNvPr>
          <p:cNvSpPr>
            <a:spLocks noGrp="1"/>
          </p:cNvSpPr>
          <p:nvPr>
            <p:ph type="title"/>
          </p:nvPr>
        </p:nvSpPr>
        <p:spPr/>
        <p:txBody>
          <a:bodyPr/>
          <a:lstStyle/>
          <a:p>
            <a:r>
              <a:rPr lang="en-US" dirty="0"/>
              <a:t>Modeling</a:t>
            </a:r>
          </a:p>
        </p:txBody>
      </p:sp>
      <p:graphicFrame>
        <p:nvGraphicFramePr>
          <p:cNvPr id="3" name="Table 3">
            <a:extLst>
              <a:ext uri="{FF2B5EF4-FFF2-40B4-BE49-F238E27FC236}">
                <a16:creationId xmlns:a16="http://schemas.microsoft.com/office/drawing/2014/main" id="{CB228DA9-3C9C-A249-8237-8CC544F34B1C}"/>
              </a:ext>
            </a:extLst>
          </p:cNvPr>
          <p:cNvGraphicFramePr>
            <a:graphicFrameLocks noGrp="1"/>
          </p:cNvGraphicFramePr>
          <p:nvPr>
            <p:extLst>
              <p:ext uri="{D42A27DB-BD31-4B8C-83A1-F6EECF244321}">
                <p14:modId xmlns:p14="http://schemas.microsoft.com/office/powerpoint/2010/main" val="4036268545"/>
              </p:ext>
            </p:extLst>
          </p:nvPr>
        </p:nvGraphicFramePr>
        <p:xfrm>
          <a:off x="873917" y="2531934"/>
          <a:ext cx="10444163" cy="3511675"/>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5326857">
                  <a:extLst>
                    <a:ext uri="{9D8B030D-6E8A-4147-A177-3AD203B41FA5}">
                      <a16:colId xmlns:a16="http://schemas.microsoft.com/office/drawing/2014/main" val="4224545248"/>
                    </a:ext>
                  </a:extLst>
                </a:gridCol>
                <a:gridCol w="2500313">
                  <a:extLst>
                    <a:ext uri="{9D8B030D-6E8A-4147-A177-3AD203B41FA5}">
                      <a16:colId xmlns:a16="http://schemas.microsoft.com/office/drawing/2014/main" val="2954512869"/>
                    </a:ext>
                  </a:extLst>
                </a:gridCol>
                <a:gridCol w="2616993">
                  <a:extLst>
                    <a:ext uri="{9D8B030D-6E8A-4147-A177-3AD203B41FA5}">
                      <a16:colId xmlns:a16="http://schemas.microsoft.com/office/drawing/2014/main" val="1395240343"/>
                    </a:ext>
                  </a:extLst>
                </a:gridCol>
              </a:tblGrid>
              <a:tr h="702335">
                <a:tc>
                  <a:txBody>
                    <a:bodyPr/>
                    <a:lstStyle/>
                    <a:p>
                      <a:r>
                        <a:rPr lang="en-US" sz="2400" dirty="0"/>
                        <a:t>Algorithm Used</a:t>
                      </a:r>
                    </a:p>
                  </a:txBody>
                  <a:tcPr/>
                </a:tc>
                <a:tc>
                  <a:txBody>
                    <a:bodyPr/>
                    <a:lstStyle/>
                    <a:p>
                      <a:r>
                        <a:rPr lang="en-US" sz="2400" dirty="0"/>
                        <a:t>Best R2 </a:t>
                      </a:r>
                    </a:p>
                  </a:txBody>
                  <a:tcPr/>
                </a:tc>
                <a:tc>
                  <a:txBody>
                    <a:bodyPr/>
                    <a:lstStyle/>
                    <a:p>
                      <a:r>
                        <a:rPr lang="en-US" sz="2400" dirty="0"/>
                        <a:t>Best RMSE</a:t>
                      </a:r>
                    </a:p>
                  </a:txBody>
                  <a:tcPr/>
                </a:tc>
                <a:extLst>
                  <a:ext uri="{0D108BD9-81ED-4DB2-BD59-A6C34878D82A}">
                    <a16:rowId xmlns:a16="http://schemas.microsoft.com/office/drawing/2014/main" val="4289631859"/>
                  </a:ext>
                </a:extLst>
              </a:tr>
              <a:tr h="702335">
                <a:tc>
                  <a:txBody>
                    <a:bodyPr/>
                    <a:lstStyle/>
                    <a:p>
                      <a:r>
                        <a:rPr lang="en-US" sz="2400" dirty="0"/>
                        <a:t>Linear Regression</a:t>
                      </a:r>
                    </a:p>
                  </a:txBody>
                  <a:tcPr/>
                </a:tc>
                <a:tc>
                  <a:txBody>
                    <a:bodyPr/>
                    <a:lstStyle/>
                    <a:p>
                      <a:r>
                        <a:rPr lang="en-US" sz="2400" dirty="0"/>
                        <a:t>50%</a:t>
                      </a:r>
                    </a:p>
                  </a:txBody>
                  <a:tcPr/>
                </a:tc>
                <a:tc>
                  <a:txBody>
                    <a:bodyPr/>
                    <a:lstStyle/>
                    <a:p>
                      <a:r>
                        <a:rPr lang="en-US" sz="2400" dirty="0"/>
                        <a:t>5.9</a:t>
                      </a:r>
                    </a:p>
                  </a:txBody>
                  <a:tcPr/>
                </a:tc>
                <a:extLst>
                  <a:ext uri="{0D108BD9-81ED-4DB2-BD59-A6C34878D82A}">
                    <a16:rowId xmlns:a16="http://schemas.microsoft.com/office/drawing/2014/main" val="2195146802"/>
                  </a:ext>
                </a:extLst>
              </a:tr>
              <a:tr h="702335">
                <a:tc>
                  <a:txBody>
                    <a:bodyPr/>
                    <a:lstStyle/>
                    <a:p>
                      <a:r>
                        <a:rPr lang="en-US" sz="2400" dirty="0" err="1"/>
                        <a:t>KNearest</a:t>
                      </a:r>
                      <a:r>
                        <a:rPr lang="en-US" sz="2400" dirty="0"/>
                        <a:t> Neighbor Regressor</a:t>
                      </a:r>
                    </a:p>
                  </a:txBody>
                  <a:tcPr/>
                </a:tc>
                <a:tc>
                  <a:txBody>
                    <a:bodyPr/>
                    <a:lstStyle/>
                    <a:p>
                      <a:r>
                        <a:rPr lang="en-US" sz="2400" dirty="0"/>
                        <a:t>53%</a:t>
                      </a:r>
                    </a:p>
                  </a:txBody>
                  <a:tcPr/>
                </a:tc>
                <a:tc>
                  <a:txBody>
                    <a:bodyPr/>
                    <a:lstStyle/>
                    <a:p>
                      <a:r>
                        <a:rPr lang="en-US" sz="2400" dirty="0"/>
                        <a:t>5.8</a:t>
                      </a:r>
                    </a:p>
                  </a:txBody>
                  <a:tcPr/>
                </a:tc>
                <a:extLst>
                  <a:ext uri="{0D108BD9-81ED-4DB2-BD59-A6C34878D82A}">
                    <a16:rowId xmlns:a16="http://schemas.microsoft.com/office/drawing/2014/main" val="3501528083"/>
                  </a:ext>
                </a:extLst>
              </a:tr>
              <a:tr h="702335">
                <a:tc>
                  <a:txBody>
                    <a:bodyPr/>
                    <a:lstStyle/>
                    <a:p>
                      <a:r>
                        <a:rPr lang="en-US" sz="2400" dirty="0"/>
                        <a:t>Decision Tree Regressor</a:t>
                      </a:r>
                    </a:p>
                  </a:txBody>
                  <a:tcPr/>
                </a:tc>
                <a:tc>
                  <a:txBody>
                    <a:bodyPr/>
                    <a:lstStyle/>
                    <a:p>
                      <a:r>
                        <a:rPr lang="en-US" sz="2400" dirty="0"/>
                        <a:t>65%</a:t>
                      </a:r>
                    </a:p>
                  </a:txBody>
                  <a:tcPr/>
                </a:tc>
                <a:tc>
                  <a:txBody>
                    <a:bodyPr/>
                    <a:lstStyle/>
                    <a:p>
                      <a:r>
                        <a:rPr lang="en-US" sz="2400" dirty="0"/>
                        <a:t>5.3</a:t>
                      </a:r>
                    </a:p>
                  </a:txBody>
                  <a:tcPr/>
                </a:tc>
                <a:extLst>
                  <a:ext uri="{0D108BD9-81ED-4DB2-BD59-A6C34878D82A}">
                    <a16:rowId xmlns:a16="http://schemas.microsoft.com/office/drawing/2014/main" val="1508008942"/>
                  </a:ext>
                </a:extLst>
              </a:tr>
              <a:tr h="702335">
                <a:tc>
                  <a:txBody>
                    <a:bodyPr/>
                    <a:lstStyle/>
                    <a:p>
                      <a:r>
                        <a:rPr lang="en-US" sz="2400" dirty="0"/>
                        <a:t>Random Forest Regressor</a:t>
                      </a:r>
                    </a:p>
                  </a:txBody>
                  <a:tcPr/>
                </a:tc>
                <a:tc>
                  <a:txBody>
                    <a:bodyPr/>
                    <a:lstStyle/>
                    <a:p>
                      <a:r>
                        <a:rPr lang="en-US" sz="2400" dirty="0"/>
                        <a:t>72%</a:t>
                      </a:r>
                    </a:p>
                  </a:txBody>
                  <a:tcPr/>
                </a:tc>
                <a:tc>
                  <a:txBody>
                    <a:bodyPr/>
                    <a:lstStyle/>
                    <a:p>
                      <a:r>
                        <a:rPr lang="en-US" sz="2400" dirty="0"/>
                        <a:t>4.5</a:t>
                      </a:r>
                    </a:p>
                  </a:txBody>
                  <a:tcPr/>
                </a:tc>
                <a:extLst>
                  <a:ext uri="{0D108BD9-81ED-4DB2-BD59-A6C34878D82A}">
                    <a16:rowId xmlns:a16="http://schemas.microsoft.com/office/drawing/2014/main" val="1664587331"/>
                  </a:ext>
                </a:extLst>
              </a:tr>
            </a:tbl>
          </a:graphicData>
        </a:graphic>
      </p:graphicFrame>
      <p:sp>
        <p:nvSpPr>
          <p:cNvPr id="4" name="Oval 3">
            <a:extLst>
              <a:ext uri="{FF2B5EF4-FFF2-40B4-BE49-F238E27FC236}">
                <a16:creationId xmlns:a16="http://schemas.microsoft.com/office/drawing/2014/main" id="{CFE6D02F-7443-D048-8362-B8FAA1955064}"/>
              </a:ext>
            </a:extLst>
          </p:cNvPr>
          <p:cNvSpPr/>
          <p:nvPr/>
        </p:nvSpPr>
        <p:spPr>
          <a:xfrm>
            <a:off x="436957" y="5257800"/>
            <a:ext cx="11318081" cy="6355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36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descr="Chart, waterfall chart&#10;&#10;Description automatically generated">
            <a:extLst>
              <a:ext uri="{FF2B5EF4-FFF2-40B4-BE49-F238E27FC236}">
                <a16:creationId xmlns:a16="http://schemas.microsoft.com/office/drawing/2014/main" id="{61EEF5EE-7BF9-4C44-8292-C412DF024A25}"/>
              </a:ext>
            </a:extLst>
          </p:cNvPr>
          <p:cNvPicPr>
            <a:picLocks noGrp="1" noChangeAspect="1"/>
          </p:cNvPicPr>
          <p:nvPr>
            <p:ph idx="1"/>
          </p:nvPr>
        </p:nvPicPr>
        <p:blipFill>
          <a:blip r:embed="rId3"/>
          <a:stretch>
            <a:fillRect/>
          </a:stretch>
        </p:blipFill>
        <p:spPr>
          <a:xfrm>
            <a:off x="1125111" y="293810"/>
            <a:ext cx="10219165" cy="6270380"/>
          </a:xfrm>
          <a:ln w="28575">
            <a:solidFill>
              <a:schemeClr val="tx1"/>
            </a:solidFill>
          </a:ln>
        </p:spPr>
      </p:pic>
    </p:spTree>
    <p:extLst>
      <p:ext uri="{BB962C8B-B14F-4D97-AF65-F5344CB8AC3E}">
        <p14:creationId xmlns:p14="http://schemas.microsoft.com/office/powerpoint/2010/main" val="34065939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4435</TotalTime>
  <Words>968</Words>
  <Application>Microsoft Macintosh PowerPoint</Application>
  <PresentationFormat>Widescreen</PresentationFormat>
  <Paragraphs>77</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Predicting Kentucky’s Failing Schools</vt:lpstr>
      <vt:lpstr>Introduction</vt:lpstr>
      <vt:lpstr>Cleaning</vt:lpstr>
      <vt:lpstr>Cleaning</vt:lpstr>
      <vt:lpstr>EDA</vt:lpstr>
      <vt:lpstr>PowerPoint Presentation</vt:lpstr>
      <vt:lpstr>PowerPoint Presentation</vt:lpstr>
      <vt:lpstr>Modeling</vt:lpstr>
      <vt:lpstr>PowerPoint Presentation</vt:lpstr>
      <vt:lpstr>Findings for KDE</vt:lpstr>
      <vt:lpstr>Findings for Districts</vt:lpstr>
      <vt:lpstr>Thank you for your time!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Kentucky’s Failing Schools</dc:title>
  <dc:creator>63755</dc:creator>
  <cp:lastModifiedBy>63755</cp:lastModifiedBy>
  <cp:revision>20</cp:revision>
  <dcterms:created xsi:type="dcterms:W3CDTF">2021-04-03T20:06:43Z</dcterms:created>
  <dcterms:modified xsi:type="dcterms:W3CDTF">2021-04-07T18:53:39Z</dcterms:modified>
</cp:coreProperties>
</file>