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2" r:id="rId4"/>
    <p:sldId id="267" r:id="rId5"/>
    <p:sldId id="268" r:id="rId6"/>
    <p:sldId id="269" r:id="rId7"/>
    <p:sldId id="270" r:id="rId8"/>
    <p:sldId id="266" r:id="rId9"/>
    <p:sldId id="271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69796"/>
  </p:normalViewPr>
  <p:slideViewPr>
    <p:cSldViewPr snapToGrid="0" snapToObjects="1">
      <p:cViewPr varScale="1">
        <p:scale>
          <a:sx n="87" d="100"/>
          <a:sy n="87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82157-BAD9-C440-89EA-40ABE1816C7A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3C523-09A7-5941-9A6E-52EE7C7152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16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Muchas gracias por invitarme es un placer para mi ser parte de este </a:t>
            </a:r>
            <a:r>
              <a:rPr lang="es-ES_tradnl" dirty="0" err="1"/>
              <a:t>meetup</a:t>
            </a:r>
            <a:r>
              <a:rPr lang="es-ES_tradnl" dirty="0"/>
              <a:t>. </a:t>
            </a:r>
          </a:p>
          <a:p>
            <a:r>
              <a:rPr lang="es-ES_tradnl" dirty="0"/>
              <a:t>Les cuento un poco de mi, soy certificada Cloud </a:t>
            </a:r>
            <a:r>
              <a:rPr lang="es-ES_tradnl" dirty="0" err="1"/>
              <a:t>Paritioner</a:t>
            </a:r>
            <a:r>
              <a:rPr lang="es-ES_tradnl" dirty="0"/>
              <a:t> y me estoy preparando para obtener la certificación de </a:t>
            </a:r>
            <a:r>
              <a:rPr lang="es-ES_tradnl" dirty="0" err="1"/>
              <a:t>developer</a:t>
            </a:r>
            <a:r>
              <a:rPr lang="es-ES_tradnl" dirty="0"/>
              <a:t> y  </a:t>
            </a:r>
            <a:r>
              <a:rPr lang="es-ES_tradnl" dirty="0" err="1"/>
              <a:t>solutions</a:t>
            </a:r>
            <a:r>
              <a:rPr lang="es-ES_tradnl" dirty="0"/>
              <a:t> </a:t>
            </a:r>
            <a:r>
              <a:rPr lang="es-ES_tradnl" dirty="0" err="1"/>
              <a:t>architect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/>
              <a:t>Soy ingeniero electrónico 8 años de experiencia en telecomunicaciones, </a:t>
            </a:r>
            <a:r>
              <a:rPr lang="es-ES_tradnl" dirty="0" err="1"/>
              <a:t>acualmente</a:t>
            </a:r>
            <a:r>
              <a:rPr lang="es-ES_tradnl" dirty="0"/>
              <a:t> soy jefe de proyecto de implementación de FTTX.. Construyó la fibra en telefónica Chile.  </a:t>
            </a:r>
          </a:p>
          <a:p>
            <a:endParaRPr lang="es-ES_tradnl" dirty="0"/>
          </a:p>
          <a:p>
            <a:r>
              <a:rPr lang="es-ES_tradnl" dirty="0"/>
              <a:t>Mi inicio en AWS fue parte de una curiosidad personal hace un par de años donde automatice unos procesos repetitivos de mi gestión con funciones lambdas y S3, y bueno actualmente estoy me acabo de titular de un magister en Data </a:t>
            </a:r>
            <a:r>
              <a:rPr lang="es-ES_tradnl" dirty="0" err="1"/>
              <a:t>Science</a:t>
            </a:r>
            <a:r>
              <a:rPr lang="es-ES_tradnl" dirty="0"/>
              <a:t> donde he podido ampliar mis conocimientos en AWS utilizando sus herramientas en mis estudios.. El año que bien espero tomar el desafío de cámbiame de carrera rumbo al </a:t>
            </a:r>
            <a:r>
              <a:rPr lang="es-ES_tradnl" dirty="0" err="1"/>
              <a:t>cloud</a:t>
            </a:r>
            <a:r>
              <a:rPr lang="es-ES_tradnl" dirty="0"/>
              <a:t> </a:t>
            </a:r>
            <a:r>
              <a:rPr lang="es-ES_tradnl" dirty="0" err="1"/>
              <a:t>computing</a:t>
            </a:r>
            <a:r>
              <a:rPr lang="es-ES_tradnl" dirty="0"/>
              <a:t>..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731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889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Para cada de uso AWS comparte un </a:t>
            </a:r>
            <a:r>
              <a:rPr lang="es-ES_tradnl" dirty="0" err="1"/>
              <a:t>Github</a:t>
            </a:r>
            <a:r>
              <a:rPr lang="es-ES_tradnl" dirty="0"/>
              <a:t> con modelos y casos de uso que se encuentra en la fuente o en el </a:t>
            </a:r>
            <a:r>
              <a:rPr lang="es-ES_tradnl" dirty="0" err="1"/>
              <a:t>github</a:t>
            </a:r>
            <a:r>
              <a:rPr lang="es-ES_tradnl" dirty="0"/>
              <a:t> que comparto con este tutorial.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543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proporciona una serie de algoritmos integrados o pre-armados que ayuda a mejorar la preforma del aprendizaje automático.</a:t>
            </a:r>
          </a:p>
          <a:p>
            <a:endParaRPr lang="es-C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algoritmos son unas mega formulas matemáticas que entrenadas de forma repetitiva crean los modelos </a:t>
            </a:r>
          </a:p>
          <a:p>
            <a:endParaRPr lang="es-C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 algoritmos son una caja negra para el usuario, llamas la librería y los utilizas. </a:t>
            </a:r>
          </a:p>
          <a:p>
            <a:endParaRPr lang="es-C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 modelos solo están para utilizarse en Python. </a:t>
            </a:r>
          </a:p>
          <a:p>
            <a:endParaRPr lang="es-C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y el alojamiento se cobran por minutos de uso, sin tarifas mínimas y sin compromisos iniciales.</a:t>
            </a:r>
          </a:p>
          <a:p>
            <a:br>
              <a:rPr lang="es-CL" dirty="0"/>
            </a:b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19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870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990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755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551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3C523-09A7-5941-9A6E-52EE7C71527D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847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6350-08B5-D546-81BB-773623021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CF0F0D-00E4-EF41-A858-2AB068362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242DB-F0A6-194E-91CF-582AD5B6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78523-0506-1F43-9D8E-013655E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FC959-1691-9F44-85CF-70E8BB4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23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44C9-3053-564B-BFEC-829A92D1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F05148-9A3F-194E-B2C5-9F6102B2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FD99C-948B-CF4E-A178-7244218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1C914-E088-2F4B-94CE-33F6796C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87067-98EB-AF43-85AB-05D0151C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43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3C5EFE-B248-754B-AB81-30C13FB1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CDE0A8-25E3-8846-B55F-5503C498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37742-BDF3-D640-AA9B-5CA5AECD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D63BE-41C9-294F-A485-A99CE88E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39C93-6A01-5C4D-A7EF-647F4C43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369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A47B4-3C24-E14D-9879-07685296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81D8A-AED3-7942-831B-81F952A6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00271-B77C-B24F-9AAB-B0FEF3A5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C125F-931F-F24C-9B6F-15F51FA6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98D81-0069-304F-B8D0-8E993004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46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E2C97-CFF8-BD4F-9E19-1CA714DD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49203-3611-BA41-882C-43C0F06D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5F5FE-5AAB-CE41-BD85-80ECD539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2A95D-949A-994B-9BE7-537A5EFF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63A2E-DDC3-F744-905A-CB44FB1B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1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26319-7C01-4D4A-B7AC-89049C16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9811B-0466-874F-960B-DC290629D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698A47-550F-DA45-9BBB-1ED95B56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2E5B8-188E-924F-BFDA-D6A32496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33A66-B28C-814C-B6B1-7E937F5F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1498B-8293-9449-A93B-1A0A8DA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427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9584B-02B8-8341-AC0D-6E29E698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F6FA6-83CF-DA45-A9DF-FB37173D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2F37F-B703-604B-B658-DB3E4D57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1E0D70-53DD-CC41-93E0-EB5889A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EC4765-C7B5-F640-A44D-00E80288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21F136-81DC-7E42-B31C-4AE40C3F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35B90A-0FAE-8A49-B1E9-B5488B3A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0EF527-0A1A-F346-BAD2-305F323D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15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9B88-BC74-1545-8550-12DE963F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FC1C5B-80A1-A44F-B866-9F69AD39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6628ED-8861-B044-9943-1952CC6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8CA8AC-F910-CD43-AAC9-1A32190B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002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C2B182-AE7D-CF49-B3A4-06D457CD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EB40D0-C94A-EB44-AD90-B0FFDB5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4F6651-AAFA-2B41-B274-E0583D16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44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344D4-2EDA-AC48-9A46-C4B37C25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B4C10-1F0F-DB4D-A51A-4A02A03D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784D64-E231-2A4E-A211-C407AAA0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4A9E2-E94A-F14A-B0D9-BFA95A74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FA641-7FB6-874A-ADCC-A36D7877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15BD07-60F7-9A42-972D-44686E6B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09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8E82F-1958-7F4F-B152-BE827967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77B22C-EEB2-944F-9521-736164EE6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BD12F2-0AA9-384E-AFE8-3D2BDCB5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0C77C-EF2D-3E48-90D2-3521DF8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115F1-FC65-0446-9E1E-55679BC2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521412-399A-6A42-9696-AE48898C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3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9FDAC3-4BBB-3B4A-B2D1-AE24B79E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1E149B-EAB8-C94A-BF69-EA0A17F0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3BB0E-A1BD-884E-B2F5-40FC53B98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EADE-46B4-0E43-954A-945BE559517E}" type="datetimeFigureOut">
              <a:rPr lang="es-ES_tradnl" smtClean="0"/>
              <a:t>16/6/21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A613D-8E30-CD49-9E13-9828381A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6E09F-2B74-B04C-AE5E-066AB4EF4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5277-D1DF-3446-86FB-18313D1F9AB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62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1014060" y="2460128"/>
            <a:ext cx="4464107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L"/>
            </a:defPPr>
            <a:lvl1pPr>
              <a:defRPr sz="3600"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ES_tradnl" dirty="0"/>
              <a:t>AWS </a:t>
            </a:r>
            <a:r>
              <a:rPr lang="es-ES_tradnl" dirty="0" err="1"/>
              <a:t>EduKit</a:t>
            </a:r>
            <a:r>
              <a:rPr lang="es-ES_tradnl" dirty="0"/>
              <a:t> 101</a:t>
            </a:r>
          </a:p>
          <a:p>
            <a:r>
              <a:rPr lang="es-ES_tradnl" sz="1400" dirty="0"/>
              <a:t>https://</a:t>
            </a:r>
            <a:r>
              <a:rPr lang="es-ES_tradnl" sz="1400" dirty="0" err="1"/>
              <a:t>github.com</a:t>
            </a:r>
            <a:r>
              <a:rPr lang="es-ES_tradnl" sz="1400" dirty="0"/>
              <a:t>/elizabethfuentes12/AWS_EduKit_101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8E202B-7E56-5646-B6E9-F2C7E96B6AB5}"/>
              </a:ext>
            </a:extLst>
          </p:cNvPr>
          <p:cNvSpPr txBox="1"/>
          <p:nvPr/>
        </p:nvSpPr>
        <p:spPr>
          <a:xfrm>
            <a:off x="1014060" y="3658240"/>
            <a:ext cx="3262560" cy="15696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L"/>
            </a:defPPr>
            <a:lvl1pPr>
              <a:defRPr sz="3600"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ES_tradnl" sz="2400" dirty="0"/>
              <a:t>Elizabeth Fuentes Leone</a:t>
            </a:r>
          </a:p>
          <a:p>
            <a:r>
              <a:rPr lang="es-ES_tradnl" sz="1800" dirty="0"/>
              <a:t>Magister Data </a:t>
            </a:r>
            <a:r>
              <a:rPr lang="es-ES_tradnl" sz="1800" dirty="0" err="1"/>
              <a:t>Science</a:t>
            </a:r>
            <a:endParaRPr lang="es-ES_tradnl" sz="1800" dirty="0"/>
          </a:p>
          <a:p>
            <a:r>
              <a:rPr lang="es-ES_tradnl" sz="1800" dirty="0"/>
              <a:t>AWS Cloud </a:t>
            </a:r>
            <a:r>
              <a:rPr lang="es-ES_tradnl" sz="1800" dirty="0" err="1"/>
              <a:t>Developer</a:t>
            </a:r>
            <a:r>
              <a:rPr lang="es-ES_tradnl" sz="1800" dirty="0"/>
              <a:t> </a:t>
            </a:r>
            <a:r>
              <a:rPr lang="es-ES_tradnl" sz="1800"/>
              <a:t>Certificed</a:t>
            </a:r>
            <a:endParaRPr lang="es-ES_tradnl" sz="1800" dirty="0"/>
          </a:p>
          <a:p>
            <a:r>
              <a:rPr lang="es-ES_tradnl" sz="1800" dirty="0"/>
              <a:t>Telecom </a:t>
            </a:r>
            <a:r>
              <a:rPr lang="es-ES_tradnl" sz="1800" dirty="0" err="1"/>
              <a:t>Engineer</a:t>
            </a:r>
            <a:endParaRPr lang="es-ES_tradnl" sz="1800" dirty="0"/>
          </a:p>
          <a:p>
            <a:endParaRPr lang="es-ES_tradnl" sz="1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00E3C5-7C40-7848-806F-2C68122A8A0E}"/>
              </a:ext>
            </a:extLst>
          </p:cNvPr>
          <p:cNvSpPr/>
          <p:nvPr/>
        </p:nvSpPr>
        <p:spPr>
          <a:xfrm>
            <a:off x="7797053" y="5971497"/>
            <a:ext cx="3200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>
                <a:solidFill>
                  <a:srgbClr val="333333"/>
                </a:solidFill>
                <a:latin typeface="AmazonEmber"/>
              </a:rPr>
              <a:t>https://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www.linkedin</a:t>
            </a:r>
            <a:r>
              <a:rPr lang="es-ES_tradnl" sz="1600" err="1">
                <a:solidFill>
                  <a:srgbClr val="333333"/>
                </a:solidFill>
                <a:latin typeface="AmazonEmber"/>
              </a:rPr>
              <a:t>.</a:t>
            </a:r>
            <a:r>
              <a:rPr lang="es-ES_tradnl" sz="1600">
                <a:solidFill>
                  <a:srgbClr val="333333"/>
                </a:solidFill>
                <a:latin typeface="AmazonEmber"/>
              </a:rPr>
              <a:t>com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>
                <a:solidFill>
                  <a:srgbClr val="333333"/>
                </a:solidFill>
                <a:latin typeface="AmazonEmber"/>
              </a:rPr>
              <a:t>in/lizfue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BED63CE-6459-654F-8801-9D48B427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3899167"/>
            <a:ext cx="1991918" cy="198185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12D4FAC-BC9C-9047-8667-C3B7ECE35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507030" y="357307"/>
            <a:ext cx="2076594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ES" sz="3200" dirty="0" err="1"/>
              <a:t>SageMaker</a:t>
            </a:r>
            <a:endParaRPr lang="es-ES_tradnl" sz="32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504A176-9087-A742-93CD-F6DCAB4D3804}"/>
              </a:ext>
            </a:extLst>
          </p:cNvPr>
          <p:cNvSpPr/>
          <p:nvPr/>
        </p:nvSpPr>
        <p:spPr>
          <a:xfrm>
            <a:off x="7172958" y="6280523"/>
            <a:ext cx="4691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600" dirty="0"/>
              <a:t>Fuente: https://</a:t>
            </a:r>
            <a:r>
              <a:rPr lang="es-CL" sz="1600" dirty="0" err="1"/>
              <a:t>aws.amazon.com</a:t>
            </a:r>
            <a:r>
              <a:rPr lang="es-CL" sz="1600" dirty="0"/>
              <a:t>/es/</a:t>
            </a:r>
            <a:r>
              <a:rPr lang="es-CL" sz="1600" dirty="0" err="1"/>
              <a:t>sagemaker</a:t>
            </a:r>
            <a:r>
              <a:rPr lang="es-CL" sz="1600" dirty="0"/>
              <a:t>/</a:t>
            </a:r>
            <a:endParaRPr lang="es-ES_tradnl" sz="1600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AD7EB61-3860-B84A-BFF8-18E1DE51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E638114-E9DD-F14B-99CC-64C604BA91C4}"/>
              </a:ext>
            </a:extLst>
          </p:cNvPr>
          <p:cNvSpPr/>
          <p:nvPr/>
        </p:nvSpPr>
        <p:spPr>
          <a:xfrm>
            <a:off x="507031" y="1038439"/>
            <a:ext cx="7920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Es una herramienta que ayuda a los científicos de datos y a los desarrolladores a preparar, crear, entrenar e implementar con rapidez modelos de aprendizaje automático de alta calidad al poner a disposición un amplio conjunto de capacidades especialmente creadas para el aprendizaje automático.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E39BF6-60E6-9B47-841D-5EED45E0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588" y="3237794"/>
            <a:ext cx="10133725" cy="23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82A6583-ACC4-EF41-8857-E9CF595D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57" y="998302"/>
            <a:ext cx="3165254" cy="177741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406917" y="359405"/>
            <a:ext cx="236955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ES_tradnl" sz="3200" dirty="0"/>
              <a:t>Casos de uso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6A7CA-4BD4-4F41-8F0E-BDDC3345BE4B}"/>
              </a:ext>
            </a:extLst>
          </p:cNvPr>
          <p:cNvSpPr/>
          <p:nvPr/>
        </p:nvSpPr>
        <p:spPr>
          <a:xfrm>
            <a:off x="6639646" y="6448064"/>
            <a:ext cx="5552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rgbClr val="333333"/>
                </a:solidFill>
                <a:latin typeface="AmazonEmber"/>
              </a:rPr>
              <a:t>Fuente: https://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aws.amazon.com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/es/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sagemaker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getting-started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BF8608-F23F-7542-A81E-B60CF2FB5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77" y="1076543"/>
            <a:ext cx="2839710" cy="16991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981B92C-F6ED-5847-95F3-FB7314384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755" y="2859101"/>
            <a:ext cx="2585824" cy="171582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257CC0B-BF8B-5649-9B25-605AD83D2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08E89C-C096-AE41-B5BA-18F241313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255" y="1153884"/>
            <a:ext cx="2283634" cy="1544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619B7B-8903-0544-8189-F411D8C2C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1147" y="3740811"/>
            <a:ext cx="1968199" cy="15567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FE5104-FEDB-FE4E-82D3-0F91D0A20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349" y="2861988"/>
            <a:ext cx="3002183" cy="17387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636DA1-0AE6-DA44-8C32-3F45A4E5FB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547" y="4778639"/>
            <a:ext cx="3067636" cy="1627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23D3B18-E9B8-AC45-BBF8-963DABB629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0829" y="4727797"/>
            <a:ext cx="3310730" cy="17933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B833BD-80DF-884D-BAAC-3EF0FA5DE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0567" y="2971503"/>
            <a:ext cx="2992569" cy="13743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08B467-8766-3E4D-91C8-CE22330FC7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1124" y="1826218"/>
            <a:ext cx="2324100" cy="1701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355CD5E-DD22-954C-AB35-2BB4B78654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7205" y="4638050"/>
            <a:ext cx="2864116" cy="15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443415" y="543147"/>
            <a:ext cx="2288127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ES_tradnl" sz="3600" dirty="0"/>
              <a:t>Algoritmos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6A7CA-4BD4-4F41-8F0E-BDDC3345BE4B}"/>
              </a:ext>
            </a:extLst>
          </p:cNvPr>
          <p:cNvSpPr/>
          <p:nvPr/>
        </p:nvSpPr>
        <p:spPr>
          <a:xfrm>
            <a:off x="4216486" y="6403025"/>
            <a:ext cx="7847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rgbClr val="333333"/>
                </a:solidFill>
                <a:latin typeface="AmazonEmber"/>
              </a:rPr>
              <a:t>Fuente: https://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docs.aws.amazon.com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es_es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sagemaker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latest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/dg/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algorithms-choose.html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257CC0B-BF8B-5649-9B25-605AD83D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graphicFrame>
        <p:nvGraphicFramePr>
          <p:cNvPr id="5" name="Tabla 14">
            <a:extLst>
              <a:ext uri="{FF2B5EF4-FFF2-40B4-BE49-F238E27FC236}">
                <a16:creationId xmlns:a16="http://schemas.microsoft.com/office/drawing/2014/main" id="{AB1F4C17-C017-5B46-9A65-FD1728AF1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87196"/>
              </p:ext>
            </p:extLst>
          </p:nvPr>
        </p:nvGraphicFramePr>
        <p:xfrm>
          <a:off x="360342" y="1805919"/>
          <a:ext cx="10931898" cy="440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966">
                  <a:extLst>
                    <a:ext uri="{9D8B030D-6E8A-4147-A177-3AD203B41FA5}">
                      <a16:colId xmlns:a16="http://schemas.microsoft.com/office/drawing/2014/main" val="1033116002"/>
                    </a:ext>
                  </a:extLst>
                </a:gridCol>
                <a:gridCol w="3643966">
                  <a:extLst>
                    <a:ext uri="{9D8B030D-6E8A-4147-A177-3AD203B41FA5}">
                      <a16:colId xmlns:a16="http://schemas.microsoft.com/office/drawing/2014/main" val="1033025039"/>
                    </a:ext>
                  </a:extLst>
                </a:gridCol>
                <a:gridCol w="3643966">
                  <a:extLst>
                    <a:ext uri="{9D8B030D-6E8A-4147-A177-3AD203B41FA5}">
                      <a16:colId xmlns:a16="http://schemas.microsoft.com/office/drawing/2014/main" val="2681079957"/>
                    </a:ext>
                  </a:extLst>
                </a:gridCol>
              </a:tblGrid>
              <a:tr h="75797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Tipos de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Algoritmos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027445"/>
                  </a:ext>
                </a:extLst>
              </a:tr>
              <a:tr h="75797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Aprendizaje supervisado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Clasificación binaria/ de varias clases – Regresión – Prevención de series temporales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Linear </a:t>
                      </a:r>
                      <a:r>
                        <a:rPr lang="es-ES_tradnl" sz="1400" dirty="0" err="1"/>
                        <a:t>learner</a:t>
                      </a:r>
                      <a:r>
                        <a:rPr lang="es-ES_tradnl" sz="1400" dirty="0"/>
                        <a:t> – </a:t>
                      </a:r>
                      <a:r>
                        <a:rPr lang="es-ES_tradnl" sz="1400" dirty="0" err="1"/>
                        <a:t>Factorization</a:t>
                      </a:r>
                      <a:r>
                        <a:rPr lang="es-ES_tradnl" sz="1400" dirty="0"/>
                        <a:t>  Machines – </a:t>
                      </a:r>
                      <a:r>
                        <a:rPr lang="es-ES_tradnl" sz="1400" dirty="0" err="1"/>
                        <a:t>XGBoost</a:t>
                      </a:r>
                      <a:r>
                        <a:rPr lang="es-ES_tradnl" sz="1400" dirty="0"/>
                        <a:t> – K-</a:t>
                      </a:r>
                      <a:r>
                        <a:rPr lang="es-ES_tradnl" sz="1400" dirty="0" err="1"/>
                        <a:t>nearest</a:t>
                      </a:r>
                      <a:r>
                        <a:rPr lang="es-ES_tradnl" sz="1400" dirty="0"/>
                        <a:t> </a:t>
                      </a:r>
                      <a:r>
                        <a:rPr lang="es-ES_tradnl" sz="1400" dirty="0" err="1"/>
                        <a:t>Neighbors</a:t>
                      </a:r>
                      <a:r>
                        <a:rPr lang="es-ES_tradnl" sz="1400" dirty="0"/>
                        <a:t> (K-NN)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5550"/>
                  </a:ext>
                </a:extLst>
              </a:tr>
              <a:tr h="75797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Aprendizaje no supervisado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/>
                        <a:t>Ingeniería de características: Reducción de la </a:t>
                      </a:r>
                      <a:r>
                        <a:rPr lang="es-ES_tradnl" sz="1400" dirty="0" err="1"/>
                        <a:t>dimensionalidad</a:t>
                      </a:r>
                      <a:r>
                        <a:rPr lang="es-ES_tradnl" sz="1400" dirty="0"/>
                        <a:t> – Detención de anomalías - 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Integraciones: convierten objetos de grandes dimensiones en espacio de baja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dimensionalidad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Agrupación o agrupación en clústeres - Modelado de temas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 - K-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IP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Insights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(RCF)</a:t>
                      </a:r>
                    </a:p>
                    <a:p>
                      <a:pPr algn="ctr"/>
                      <a:endParaRPr lang="es-ES_tradn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63441"/>
                  </a:ext>
                </a:extLst>
              </a:tr>
              <a:tr h="75797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Análisis de 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Clasificación de textos - Traducción automática de Algoritmo - Resumir texto - Texto a voz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Blazing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 -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-to-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LDA - NTM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251340"/>
                  </a:ext>
                </a:extLst>
              </a:tr>
              <a:tr h="75797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Gema </a:t>
                      </a:r>
                      <a:r>
                        <a:rPr lang="es-ES_tradnl" sz="1400" dirty="0" err="1"/>
                        <a:t>Image</a:t>
                      </a:r>
                      <a:r>
                        <a:rPr lang="es-ES_tradnl" sz="1400" dirty="0"/>
                        <a:t> </a:t>
                      </a:r>
                      <a:r>
                        <a:rPr lang="es-ES_tradnl" sz="1400" dirty="0" err="1"/>
                        <a:t>Processing</a:t>
                      </a:r>
                      <a:endParaRPr lang="es-ES_trad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Clasificación de imágenes y etiquetas múltiple - Detección y clasificación de objetos - Visión artificial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CL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es-CL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50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12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429249" y="670575"/>
            <a:ext cx="819442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CL" sz="2800" dirty="0"/>
              <a:t>Tutorial Crear, entrenar e implementar un modelo de Machine </a:t>
            </a:r>
            <a:r>
              <a:rPr lang="es-CL" sz="2800" dirty="0" err="1"/>
              <a:t>Learning</a:t>
            </a:r>
            <a:r>
              <a:rPr lang="es-CL" sz="2800" dirty="0"/>
              <a:t> con AWS </a:t>
            </a:r>
            <a:r>
              <a:rPr lang="es-CL" sz="2800" dirty="0" err="1"/>
              <a:t>Sagemaker</a:t>
            </a:r>
            <a:endParaRPr lang="es-CL" sz="2800" b="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6A7CA-4BD4-4F41-8F0E-BDDC3345BE4B}"/>
              </a:ext>
            </a:extLst>
          </p:cNvPr>
          <p:cNvSpPr/>
          <p:nvPr/>
        </p:nvSpPr>
        <p:spPr>
          <a:xfrm>
            <a:off x="1873215" y="6416014"/>
            <a:ext cx="10070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rgbClr val="333333"/>
                </a:solidFill>
                <a:latin typeface="AmazonEmber"/>
              </a:rPr>
              <a:t>Fuente: https://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aws.amazon.com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/es/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getting-started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hands-on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build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train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deploy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-machine-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learning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model-sagemaker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257CC0B-BF8B-5649-9B25-605AD83D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C2CE45-0FA1-B345-9646-00D8E1C58CD8}"/>
              </a:ext>
            </a:extLst>
          </p:cNvPr>
          <p:cNvSpPr txBox="1"/>
          <p:nvPr/>
        </p:nvSpPr>
        <p:spPr>
          <a:xfrm>
            <a:off x="579265" y="2069200"/>
            <a:ext cx="100076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En este tutorial, hará lo siguiente:</a:t>
            </a:r>
          </a:p>
          <a:p>
            <a:br>
              <a:rPr lang="es-CL" sz="2800" dirty="0"/>
            </a:br>
            <a:r>
              <a:rPr lang="es-CL" sz="2800" b="1" dirty="0"/>
              <a:t>1. </a:t>
            </a:r>
            <a:r>
              <a:rPr lang="es-CL" sz="2800" dirty="0"/>
              <a:t>Creará una instancia de bloc de notas</a:t>
            </a:r>
          </a:p>
          <a:p>
            <a:r>
              <a:rPr lang="es-CL" sz="2800" b="1" dirty="0"/>
              <a:t>2. </a:t>
            </a:r>
            <a:r>
              <a:rPr lang="es-CL" sz="2800" dirty="0"/>
              <a:t>Preparará los datos</a:t>
            </a:r>
          </a:p>
          <a:p>
            <a:r>
              <a:rPr lang="es-CL" sz="2800" b="1" dirty="0"/>
              <a:t>3. </a:t>
            </a:r>
            <a:r>
              <a:rPr lang="es-CL" sz="2800" dirty="0"/>
              <a:t>Entrenará el modelo para aprender de los datos</a:t>
            </a:r>
          </a:p>
          <a:p>
            <a:r>
              <a:rPr lang="es-CL" sz="2800" b="1" dirty="0"/>
              <a:t>4. </a:t>
            </a:r>
            <a:r>
              <a:rPr lang="es-CL" sz="2800" dirty="0"/>
              <a:t>Implementará el modelo</a:t>
            </a:r>
          </a:p>
          <a:p>
            <a:r>
              <a:rPr lang="es-CL" sz="2800" b="1" dirty="0"/>
              <a:t>5. </a:t>
            </a:r>
            <a:r>
              <a:rPr lang="es-CL" sz="2800" dirty="0"/>
              <a:t>Evaluará el rendimiento de su modelo de aprendizaje automático</a:t>
            </a:r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1747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429249" y="670575"/>
            <a:ext cx="819442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CL" sz="2800" dirty="0"/>
              <a:t>Tutorial Crear, entrenar e implementar un modelo de Machine </a:t>
            </a:r>
            <a:r>
              <a:rPr lang="es-CL" sz="2800" dirty="0" err="1"/>
              <a:t>Learning</a:t>
            </a:r>
            <a:r>
              <a:rPr lang="es-CL" sz="2800" dirty="0"/>
              <a:t> con AWS </a:t>
            </a:r>
            <a:r>
              <a:rPr lang="es-CL" sz="2800" dirty="0" err="1"/>
              <a:t>Sagemaker</a:t>
            </a:r>
            <a:endParaRPr lang="es-CL" sz="2800" b="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6A7CA-4BD4-4F41-8F0E-BDDC3345BE4B}"/>
              </a:ext>
            </a:extLst>
          </p:cNvPr>
          <p:cNvSpPr/>
          <p:nvPr/>
        </p:nvSpPr>
        <p:spPr>
          <a:xfrm>
            <a:off x="1873215" y="6416014"/>
            <a:ext cx="10070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rgbClr val="333333"/>
                </a:solidFill>
                <a:latin typeface="AmazonEmber"/>
              </a:rPr>
              <a:t>Fuente: https://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aws.amazon.com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/es/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getting-started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hands-on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build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train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deploy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-machine-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learning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-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model-sagemaker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257CC0B-BF8B-5649-9B25-605AD83D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C2CE45-0FA1-B345-9646-00D8E1C58CD8}"/>
              </a:ext>
            </a:extLst>
          </p:cNvPr>
          <p:cNvSpPr txBox="1"/>
          <p:nvPr/>
        </p:nvSpPr>
        <p:spPr>
          <a:xfrm>
            <a:off x="429249" y="1998428"/>
            <a:ext cx="10489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b="1" dirty="0">
                <a:solidFill>
                  <a:srgbClr val="0070C0"/>
                </a:solidFill>
              </a:rPr>
              <a:t>Problema: </a:t>
            </a:r>
            <a:r>
              <a:rPr lang="es-CL" sz="2800" dirty="0"/>
              <a:t>Se le solicita desarrollar un modelo de aprendizaje automático para predecir si los clientes se inscribirán para un certificado de depósito. 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El modelo se entrenará con el conjunto de datos de marketing que contiene la información demográfica de los clientes, sus respuestas a los eventos de marketing y los factores externos. </a:t>
            </a:r>
          </a:p>
          <a:p>
            <a:pPr algn="just"/>
            <a:endParaRPr lang="es-ES_tradnl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26311-B805-044E-83BF-188D6E36F575}"/>
              </a:ext>
            </a:extLst>
          </p:cNvPr>
          <p:cNvSpPr txBox="1"/>
          <p:nvPr/>
        </p:nvSpPr>
        <p:spPr>
          <a:xfrm>
            <a:off x="1443309" y="5483346"/>
            <a:ext cx="439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0070C0"/>
                </a:solidFill>
              </a:rPr>
              <a:t>Modelo</a:t>
            </a:r>
            <a:r>
              <a:rPr lang="es-ES_tradnl" sz="2400" dirty="0">
                <a:solidFill>
                  <a:srgbClr val="0070C0"/>
                </a:solidFill>
              </a:rPr>
              <a:t>: Aprendizaje supervisado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B61914-4265-7747-BE77-EE17A8BB62CC}"/>
              </a:ext>
            </a:extLst>
          </p:cNvPr>
          <p:cNvSpPr txBox="1"/>
          <p:nvPr/>
        </p:nvSpPr>
        <p:spPr>
          <a:xfrm>
            <a:off x="6704666" y="5483345"/>
            <a:ext cx="266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0070C0"/>
                </a:solidFill>
              </a:rPr>
              <a:t>Algoritmo</a:t>
            </a:r>
            <a:r>
              <a:rPr lang="es-ES_tradnl" sz="2400" dirty="0">
                <a:solidFill>
                  <a:srgbClr val="0070C0"/>
                </a:solidFill>
              </a:rPr>
              <a:t>: </a:t>
            </a:r>
            <a:r>
              <a:rPr lang="es-ES_tradnl" sz="2400" dirty="0" err="1">
                <a:solidFill>
                  <a:srgbClr val="0070C0"/>
                </a:solidFill>
              </a:rPr>
              <a:t>XGBoost</a:t>
            </a:r>
            <a:endParaRPr lang="es-ES_tradn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4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429249" y="670575"/>
            <a:ext cx="819442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CL" sz="2800" dirty="0"/>
              <a:t>Tutorial Crear, entrenar e implementar un modelo de Machine </a:t>
            </a:r>
            <a:r>
              <a:rPr lang="es-CL" sz="2800" dirty="0" err="1"/>
              <a:t>Learning</a:t>
            </a:r>
            <a:r>
              <a:rPr lang="es-CL" sz="2800" dirty="0"/>
              <a:t> con AWS </a:t>
            </a:r>
            <a:r>
              <a:rPr lang="es-CL" sz="2800" dirty="0" err="1"/>
              <a:t>Sagemaker</a:t>
            </a:r>
            <a:endParaRPr lang="es-CL" sz="2800" b="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6A7CA-4BD4-4F41-8F0E-BDDC3345BE4B}"/>
              </a:ext>
            </a:extLst>
          </p:cNvPr>
          <p:cNvSpPr/>
          <p:nvPr/>
        </p:nvSpPr>
        <p:spPr>
          <a:xfrm>
            <a:off x="4821597" y="6228906"/>
            <a:ext cx="7010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rgbClr val="333333"/>
                </a:solidFill>
                <a:latin typeface="AmazonEmber"/>
              </a:rPr>
              <a:t>Fuente: https://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docs.aws.amazon.com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es_es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sagemaker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latest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/dg/</a:t>
            </a:r>
            <a:r>
              <a:rPr lang="es-ES_tradnl" sz="1600" dirty="0" err="1">
                <a:solidFill>
                  <a:srgbClr val="333333"/>
                </a:solidFill>
                <a:latin typeface="AmazonEmber"/>
              </a:rPr>
              <a:t>xgboost.html</a:t>
            </a:r>
            <a:r>
              <a:rPr lang="es-ES_tradnl" sz="1600" dirty="0">
                <a:solidFill>
                  <a:srgbClr val="333333"/>
                </a:solidFill>
                <a:latin typeface="AmazonEmber"/>
              </a:rPr>
              <a:t> /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257CC0B-BF8B-5649-9B25-605AD83D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C2CE45-0FA1-B345-9646-00D8E1C58CD8}"/>
              </a:ext>
            </a:extLst>
          </p:cNvPr>
          <p:cNvSpPr txBox="1"/>
          <p:nvPr/>
        </p:nvSpPr>
        <p:spPr>
          <a:xfrm>
            <a:off x="429249" y="1998428"/>
            <a:ext cx="10489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800" dirty="0" err="1">
                <a:solidFill>
                  <a:srgbClr val="0070C0"/>
                </a:solidFill>
              </a:rPr>
              <a:t>XGBoost</a:t>
            </a:r>
            <a:r>
              <a:rPr lang="es-CL" sz="2800" b="1" dirty="0">
                <a:solidFill>
                  <a:srgbClr val="0070C0"/>
                </a:solidFill>
              </a:rPr>
              <a:t>: </a:t>
            </a:r>
            <a:r>
              <a:rPr lang="es-CL" sz="2800" dirty="0"/>
              <a:t>La potenciación de gradientes es un algoritmo de aprendizaje supervisado que intenta predecir de forma apropiada una variable de destino mediante la combinación de un conjunto de estimaciones a partir de un conjunto de modelos más simples y más débiles.</a:t>
            </a:r>
          </a:p>
          <a:p>
            <a:pPr algn="just"/>
            <a:endParaRPr lang="es-CL" sz="2800" dirty="0"/>
          </a:p>
          <a:p>
            <a:pPr algn="ctr"/>
            <a:r>
              <a:rPr lang="es-CL" sz="2800" dirty="0">
                <a:solidFill>
                  <a:srgbClr val="0070C0"/>
                </a:solidFill>
              </a:rPr>
              <a:t>Regresión -</a:t>
            </a:r>
            <a:r>
              <a:rPr lang="es-CL" sz="2800" dirty="0"/>
              <a:t> </a:t>
            </a:r>
            <a:r>
              <a:rPr lang="es-CL" sz="2800" dirty="0">
                <a:solidFill>
                  <a:srgbClr val="0070C0"/>
                </a:solidFill>
              </a:rPr>
              <a:t>clasificación (binaria y </a:t>
            </a:r>
            <a:r>
              <a:rPr lang="es-CL" sz="2800" dirty="0" err="1">
                <a:solidFill>
                  <a:srgbClr val="0070C0"/>
                </a:solidFill>
              </a:rPr>
              <a:t>multiclase</a:t>
            </a:r>
            <a:r>
              <a:rPr lang="es-CL" sz="2800" dirty="0">
                <a:solidFill>
                  <a:srgbClr val="0070C0"/>
                </a:solidFill>
              </a:rPr>
              <a:t>) – ranking</a:t>
            </a:r>
          </a:p>
          <a:p>
            <a:pPr algn="ctr"/>
            <a:endParaRPr lang="es-CL" sz="2800" dirty="0">
              <a:solidFill>
                <a:srgbClr val="0070C0"/>
              </a:solidFill>
            </a:endParaRPr>
          </a:p>
          <a:p>
            <a:pPr algn="ctr"/>
            <a:r>
              <a:rPr lang="es-CL" sz="2400" dirty="0">
                <a:solidFill>
                  <a:schemeClr val="accent2">
                    <a:lumMod val="75000"/>
                  </a:schemeClr>
                </a:solidFill>
              </a:rPr>
              <a:t>Más información: https://</a:t>
            </a:r>
            <a:r>
              <a:rPr lang="es-CL" sz="2400" dirty="0" err="1">
                <a:solidFill>
                  <a:schemeClr val="accent2">
                    <a:lumMod val="75000"/>
                  </a:schemeClr>
                </a:solidFill>
              </a:rPr>
              <a:t>www.youtube.com</a:t>
            </a:r>
            <a:r>
              <a:rPr lang="es-CL" sz="2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s-CL" sz="2400" dirty="0" err="1">
                <a:solidFill>
                  <a:schemeClr val="accent2">
                    <a:lumMod val="75000"/>
                  </a:schemeClr>
                </a:solidFill>
              </a:rPr>
              <a:t>watch?v</a:t>
            </a:r>
            <a:r>
              <a:rPr lang="es-CL" sz="2400" dirty="0">
                <a:solidFill>
                  <a:schemeClr val="accent2">
                    <a:lumMod val="75000"/>
                  </a:schemeClr>
                </a:solidFill>
              </a:rPr>
              <a:t>=MIPkK5ZAsms</a:t>
            </a:r>
          </a:p>
          <a:p>
            <a:pPr algn="just"/>
            <a:endParaRPr lang="es-CL" sz="2800" dirty="0"/>
          </a:p>
          <a:p>
            <a:pPr algn="just"/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9666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544D3-CA25-BE4D-8326-BB38803AE6EC}"/>
              </a:ext>
            </a:extLst>
          </p:cNvPr>
          <p:cNvSpPr txBox="1"/>
          <p:nvPr/>
        </p:nvSpPr>
        <p:spPr>
          <a:xfrm>
            <a:off x="899760" y="340219"/>
            <a:ext cx="383746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ES_tradnl" sz="3200" dirty="0"/>
              <a:t>¡Metamos las manos!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F4270F9-6C58-F842-8793-82FCD2BC90C6}"/>
              </a:ext>
            </a:extLst>
          </p:cNvPr>
          <p:cNvSpPr/>
          <p:nvPr/>
        </p:nvSpPr>
        <p:spPr>
          <a:xfrm>
            <a:off x="2818490" y="6350826"/>
            <a:ext cx="5542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/>
              <a:t>https://</a:t>
            </a:r>
            <a:r>
              <a:rPr lang="es-ES_tradnl" sz="1600" dirty="0" err="1"/>
              <a:t>github.com</a:t>
            </a:r>
            <a:r>
              <a:rPr lang="es-ES_tradnl" sz="1600" dirty="0"/>
              <a:t>/elizabethfuentes12/</a:t>
            </a:r>
            <a:r>
              <a:rPr lang="es-ES_tradnl" sz="1600" dirty="0" err="1"/>
              <a:t>Iniciando_SagemakerML</a:t>
            </a:r>
            <a:endParaRPr lang="es-ES_tradnl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34F11A-A56E-574C-B15F-1C1D1B562FF3}"/>
              </a:ext>
            </a:extLst>
          </p:cNvPr>
          <p:cNvSpPr/>
          <p:nvPr/>
        </p:nvSpPr>
        <p:spPr>
          <a:xfrm>
            <a:off x="2448121" y="1565545"/>
            <a:ext cx="7010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b="1" dirty="0">
                <a:solidFill>
                  <a:srgbClr val="0070C0"/>
                </a:solidFill>
              </a:rPr>
              <a:t>Machine </a:t>
            </a:r>
            <a:r>
              <a:rPr lang="es-CL" sz="3200" b="1" dirty="0" err="1">
                <a:solidFill>
                  <a:srgbClr val="0070C0"/>
                </a:solidFill>
              </a:rPr>
              <a:t>Learning</a:t>
            </a:r>
            <a:r>
              <a:rPr lang="es-CL" sz="3200" b="1" dirty="0">
                <a:solidFill>
                  <a:srgbClr val="0070C0"/>
                </a:solidFill>
              </a:rPr>
              <a:t> con AWS </a:t>
            </a:r>
            <a:r>
              <a:rPr lang="es-CL" sz="3200" b="1" dirty="0" err="1">
                <a:solidFill>
                  <a:srgbClr val="0070C0"/>
                </a:solidFill>
              </a:rPr>
              <a:t>Sagemaker</a:t>
            </a:r>
            <a:endParaRPr lang="es-CL" sz="32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32F697A-03BE-DF44-B1FF-C0A99218D04C}"/>
              </a:ext>
            </a:extLst>
          </p:cNvPr>
          <p:cNvSpPr/>
          <p:nvPr/>
        </p:nvSpPr>
        <p:spPr>
          <a:xfrm>
            <a:off x="2387083" y="2984180"/>
            <a:ext cx="70102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4400" b="1" dirty="0">
                <a:solidFill>
                  <a:srgbClr val="24292E"/>
                </a:solidFill>
                <a:latin typeface="-apple-system"/>
              </a:rPr>
              <a:t>¡Iniciemos!</a:t>
            </a:r>
            <a:endParaRPr lang="es-CL" sz="44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C1773CB-6BCA-BA4E-9447-3BA39D6F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5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C1773CB-6BCA-BA4E-9447-3BA39D6F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66" y="70466"/>
            <a:ext cx="2706452" cy="168590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120A9DB-2C06-3841-91F9-070BAC8F3425}"/>
              </a:ext>
            </a:extLst>
          </p:cNvPr>
          <p:cNvSpPr txBox="1"/>
          <p:nvPr/>
        </p:nvSpPr>
        <p:spPr>
          <a:xfrm>
            <a:off x="8147313" y="3029607"/>
            <a:ext cx="3684345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333333"/>
                </a:solidFill>
                <a:latin typeface="AmazonEmber"/>
              </a:defRPr>
            </a:lvl1pPr>
          </a:lstStyle>
          <a:p>
            <a:r>
              <a:rPr lang="es-CL" sz="2800" dirty="0"/>
              <a:t>Tutorial Crear, entrenar e implementar un modelo de Machine </a:t>
            </a:r>
            <a:r>
              <a:rPr lang="es-CL" sz="2800" dirty="0" err="1"/>
              <a:t>Learning</a:t>
            </a:r>
            <a:r>
              <a:rPr lang="es-CL" sz="2800" dirty="0"/>
              <a:t> con AWS </a:t>
            </a:r>
            <a:r>
              <a:rPr lang="es-CL" sz="2800" dirty="0" err="1"/>
              <a:t>Sagemaker</a:t>
            </a:r>
            <a:endParaRPr lang="es-CL" sz="2800" b="0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280FD1-7255-E144-B381-D47AAB35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275059"/>
            <a:ext cx="6778914" cy="6582941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2F4270F9-6C58-F842-8793-82FCD2BC90C6}"/>
              </a:ext>
            </a:extLst>
          </p:cNvPr>
          <p:cNvSpPr/>
          <p:nvPr/>
        </p:nvSpPr>
        <p:spPr>
          <a:xfrm>
            <a:off x="6289050" y="6314853"/>
            <a:ext cx="5542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/>
              <a:t>https://</a:t>
            </a:r>
            <a:r>
              <a:rPr lang="es-ES_tradnl" sz="1600" dirty="0" err="1"/>
              <a:t>github.com</a:t>
            </a:r>
            <a:r>
              <a:rPr lang="es-ES_tradnl" sz="1600" dirty="0"/>
              <a:t>/elizabethfuentes12/</a:t>
            </a:r>
            <a:r>
              <a:rPr lang="es-ES_tradnl" sz="1600" dirty="0" err="1"/>
              <a:t>Iniciando_SagemakerML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882712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26747</TotalTime>
  <Words>882</Words>
  <Application>Microsoft Macintosh PowerPoint</Application>
  <PresentationFormat>Panorámica</PresentationFormat>
  <Paragraphs>84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AmazonEmber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Fuentes Leone</dc:creator>
  <cp:lastModifiedBy>Elizabeth Fuentes Leone</cp:lastModifiedBy>
  <cp:revision>67</cp:revision>
  <dcterms:created xsi:type="dcterms:W3CDTF">2020-09-21T22:00:34Z</dcterms:created>
  <dcterms:modified xsi:type="dcterms:W3CDTF">2021-06-16T20:37:12Z</dcterms:modified>
</cp:coreProperties>
</file>