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75" r:id="rId3"/>
    <p:sldId id="273" r:id="rId4"/>
    <p:sldId id="272" r:id="rId5"/>
    <p:sldId id="267" r:id="rId6"/>
    <p:sldId id="271"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1EB21-D9AC-4EB1-A0FF-8B9B917FDCB9}" v="5" dt="2023-01-30T19:46:19.378"/>
    <p1510:client id="{8C0FEC37-6727-4029-A79C-1C011174F742}" v="1" dt="2023-01-30T22:18:34.143"/>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814" autoAdjust="0"/>
    <p:restoredTop sz="94886" autoAdjust="0"/>
  </p:normalViewPr>
  <p:slideViewPr>
    <p:cSldViewPr>
      <p:cViewPr varScale="1">
        <p:scale>
          <a:sx n="124" d="100"/>
          <a:sy n="124" d="100"/>
        </p:scale>
        <p:origin x="816" y="10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1/30/2023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1/30/2023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1/30/2023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1/30/2023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1/30/2023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1/30/2023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1/30/2023</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1/30/2023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1/30/2023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1/30/2023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Living in the 21st Century</a:t>
            </a:r>
          </a:p>
        </p:txBody>
      </p:sp>
      <p:sp>
        <p:nvSpPr>
          <p:cNvPr id="3" name="Subtitle 2"/>
          <p:cNvSpPr>
            <a:spLocks noGrp="1"/>
          </p:cNvSpPr>
          <p:nvPr>
            <p:ph type="subTitle" idx="1"/>
          </p:nvPr>
        </p:nvSpPr>
        <p:spPr/>
        <p:txBody>
          <a:bodyPr/>
          <a:lstStyle/>
          <a:p>
            <a:r>
              <a:rPr lang="en-US" dirty="0"/>
              <a:t>Global inflation and the rising costs of living </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1B4E-C4EC-B474-1530-ECF98B3957C3}"/>
              </a:ext>
            </a:extLst>
          </p:cNvPr>
          <p:cNvSpPr>
            <a:spLocks noGrp="1"/>
          </p:cNvSpPr>
          <p:nvPr>
            <p:ph type="title"/>
          </p:nvPr>
        </p:nvSpPr>
        <p:spPr/>
        <p:txBody>
          <a:bodyPr/>
          <a:lstStyle/>
          <a:p>
            <a:r>
              <a:rPr lang="en-US" dirty="0"/>
              <a:t>PROJECT PREWORK - ETL</a:t>
            </a:r>
          </a:p>
        </p:txBody>
      </p:sp>
      <p:sp>
        <p:nvSpPr>
          <p:cNvPr id="5" name="Content Placeholder 2">
            <a:extLst>
              <a:ext uri="{FF2B5EF4-FFF2-40B4-BE49-F238E27FC236}">
                <a16:creationId xmlns:a16="http://schemas.microsoft.com/office/drawing/2014/main" id="{FF0483BC-57E2-BD62-EA84-BEC7624FB969}"/>
              </a:ext>
            </a:extLst>
          </p:cNvPr>
          <p:cNvSpPr txBox="1">
            <a:spLocks/>
          </p:cNvSpPr>
          <p:nvPr/>
        </p:nvSpPr>
        <p:spPr>
          <a:xfrm>
            <a:off x="1141412" y="1981200"/>
            <a:ext cx="9753600" cy="4343400"/>
          </a:xfrm>
          <a:prstGeom prst="rect">
            <a:avLst/>
          </a:prstGeom>
        </p:spPr>
        <p:txBody>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Extracted relevant datasets </a:t>
            </a:r>
            <a:r>
              <a:rPr lang="en-US"/>
              <a:t>from websites.</a:t>
            </a:r>
            <a:endParaRPr lang="en-US" dirty="0"/>
          </a:p>
          <a:p>
            <a:r>
              <a:rPr lang="en-US" dirty="0"/>
              <a:t>Imported the files into </a:t>
            </a:r>
            <a:r>
              <a:rPr lang="en-US" dirty="0" err="1"/>
              <a:t>jupyter</a:t>
            </a:r>
            <a:r>
              <a:rPr lang="en-US" dirty="0"/>
              <a:t> notebook to create </a:t>
            </a:r>
            <a:r>
              <a:rPr lang="en-US" dirty="0" err="1"/>
              <a:t>dataframes</a:t>
            </a:r>
            <a:r>
              <a:rPr lang="en-US" dirty="0"/>
              <a:t> to clean for duplicates, nulls and renamed headers for readability.</a:t>
            </a:r>
          </a:p>
          <a:p>
            <a:r>
              <a:rPr lang="en-US" dirty="0"/>
              <a:t>Appended files with another database to include global coordinates and multi-polygon coordinates for mapping. </a:t>
            </a:r>
          </a:p>
          <a:p>
            <a:r>
              <a:rPr lang="en-US" dirty="0"/>
              <a:t>Created </a:t>
            </a:r>
            <a:r>
              <a:rPr lang="en-US" dirty="0" err="1"/>
              <a:t>Geojson</a:t>
            </a:r>
            <a:r>
              <a:rPr lang="en-US" dirty="0"/>
              <a:t> and </a:t>
            </a:r>
            <a:r>
              <a:rPr lang="en-US" dirty="0" err="1"/>
              <a:t>Json</a:t>
            </a:r>
            <a:r>
              <a:rPr lang="en-US" dirty="0"/>
              <a:t> files to load the data into map, table or chart formats. </a:t>
            </a:r>
          </a:p>
          <a:p>
            <a:pPr marL="45720" indent="0">
              <a:buNone/>
            </a:pPr>
            <a:endParaRPr lang="en-US" dirty="0"/>
          </a:p>
          <a:p>
            <a:endParaRPr lang="en-US" dirty="0"/>
          </a:p>
        </p:txBody>
      </p:sp>
    </p:spTree>
    <p:extLst>
      <p:ext uri="{BB962C8B-B14F-4D97-AF65-F5344CB8AC3E}">
        <p14:creationId xmlns:p14="http://schemas.microsoft.com/office/powerpoint/2010/main" val="426761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18D2-D617-EAAF-4602-126A68B38654}"/>
              </a:ext>
            </a:extLst>
          </p:cNvPr>
          <p:cNvSpPr>
            <a:spLocks noGrp="1"/>
          </p:cNvSpPr>
          <p:nvPr>
            <p:ph type="title"/>
          </p:nvPr>
        </p:nvSpPr>
        <p:spPr/>
        <p:txBody>
          <a:bodyPr/>
          <a:lstStyle/>
          <a:p>
            <a:r>
              <a:rPr lang="en-US" dirty="0"/>
              <a:t>PROJECT VISUALIZATION TOOLS</a:t>
            </a:r>
          </a:p>
        </p:txBody>
      </p:sp>
      <p:sp>
        <p:nvSpPr>
          <p:cNvPr id="3" name="Content Placeholder 2">
            <a:extLst>
              <a:ext uri="{FF2B5EF4-FFF2-40B4-BE49-F238E27FC236}">
                <a16:creationId xmlns:a16="http://schemas.microsoft.com/office/drawing/2014/main" id="{3674F621-3596-6D99-E298-6B4CC2408DC9}"/>
              </a:ext>
            </a:extLst>
          </p:cNvPr>
          <p:cNvSpPr>
            <a:spLocks noGrp="1"/>
          </p:cNvSpPr>
          <p:nvPr>
            <p:ph idx="1"/>
          </p:nvPr>
        </p:nvSpPr>
        <p:spPr/>
        <p:txBody>
          <a:bodyPr/>
          <a:lstStyle/>
          <a:p>
            <a:r>
              <a:rPr lang="en-US" dirty="0"/>
              <a:t>Created a dashboard with interactive chart, table and           choropleth map.</a:t>
            </a:r>
          </a:p>
          <a:p>
            <a:r>
              <a:rPr lang="en-US" dirty="0"/>
              <a:t>Used JS, HTML/CSS and </a:t>
            </a:r>
            <a:r>
              <a:rPr lang="en-US" dirty="0" err="1"/>
              <a:t>plotly</a:t>
            </a:r>
            <a:r>
              <a:rPr lang="en-US" dirty="0"/>
              <a:t> to create an interactive bar graph of inflation rates per country. </a:t>
            </a:r>
          </a:p>
          <a:p>
            <a:r>
              <a:rPr lang="en-US" dirty="0"/>
              <a:t>Used JS, HTML/CSS and leaflet to create an interactive choropleth map of inflation rates per country. </a:t>
            </a:r>
          </a:p>
          <a:p>
            <a:r>
              <a:rPr lang="en-US" dirty="0"/>
              <a:t>Used JS and HTML/CSS to create a scrollable table showing average costs per city across the globe.</a:t>
            </a:r>
          </a:p>
          <a:p>
            <a:endParaRPr lang="en-US" dirty="0"/>
          </a:p>
          <a:p>
            <a:endParaRPr lang="en-US" dirty="0"/>
          </a:p>
        </p:txBody>
      </p:sp>
    </p:spTree>
    <p:extLst>
      <p:ext uri="{BB962C8B-B14F-4D97-AF65-F5344CB8AC3E}">
        <p14:creationId xmlns:p14="http://schemas.microsoft.com/office/powerpoint/2010/main" val="238217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92162"/>
          </a:xfrm>
        </p:spPr>
        <p:txBody>
          <a:bodyPr/>
          <a:lstStyle/>
          <a:p>
            <a:r>
              <a:rPr lang="en-US" dirty="0"/>
              <a:t>PROJECT VISUALIZATIONS</a:t>
            </a:r>
          </a:p>
        </p:txBody>
      </p:sp>
      <p:pic>
        <p:nvPicPr>
          <p:cNvPr id="4" name="Picture 3">
            <a:extLst>
              <a:ext uri="{FF2B5EF4-FFF2-40B4-BE49-F238E27FC236}">
                <a16:creationId xmlns:a16="http://schemas.microsoft.com/office/drawing/2014/main" id="{1D59BF5C-45ED-A7B6-63B2-886868784C83}"/>
              </a:ext>
            </a:extLst>
          </p:cNvPr>
          <p:cNvPicPr>
            <a:picLocks noChangeAspect="1"/>
          </p:cNvPicPr>
          <p:nvPr/>
        </p:nvPicPr>
        <p:blipFill>
          <a:blip r:embed="rId2"/>
          <a:stretch>
            <a:fillRect/>
          </a:stretch>
        </p:blipFill>
        <p:spPr>
          <a:xfrm>
            <a:off x="1141410" y="1185909"/>
            <a:ext cx="9090435" cy="1371600"/>
          </a:xfrm>
          <a:prstGeom prst="rect">
            <a:avLst/>
          </a:prstGeom>
        </p:spPr>
      </p:pic>
      <p:pic>
        <p:nvPicPr>
          <p:cNvPr id="9" name="Picture 8">
            <a:extLst>
              <a:ext uri="{FF2B5EF4-FFF2-40B4-BE49-F238E27FC236}">
                <a16:creationId xmlns:a16="http://schemas.microsoft.com/office/drawing/2014/main" id="{F8B8E3A2-74B3-0B3A-06DE-73633CA3D6CC}"/>
              </a:ext>
            </a:extLst>
          </p:cNvPr>
          <p:cNvPicPr>
            <a:picLocks noChangeAspect="1"/>
          </p:cNvPicPr>
          <p:nvPr/>
        </p:nvPicPr>
        <p:blipFill>
          <a:blip r:embed="rId3"/>
          <a:stretch>
            <a:fillRect/>
          </a:stretch>
        </p:blipFill>
        <p:spPr>
          <a:xfrm>
            <a:off x="3275012" y="2651465"/>
            <a:ext cx="4953000" cy="1965362"/>
          </a:xfrm>
          <a:prstGeom prst="rect">
            <a:avLst/>
          </a:prstGeom>
        </p:spPr>
      </p:pic>
      <p:pic>
        <p:nvPicPr>
          <p:cNvPr id="11" name="Picture 10">
            <a:extLst>
              <a:ext uri="{FF2B5EF4-FFF2-40B4-BE49-F238E27FC236}">
                <a16:creationId xmlns:a16="http://schemas.microsoft.com/office/drawing/2014/main" id="{B7CA09C2-24E6-DC56-8305-72FE2A87392A}"/>
              </a:ext>
            </a:extLst>
          </p:cNvPr>
          <p:cNvPicPr>
            <a:picLocks noChangeAspect="1"/>
          </p:cNvPicPr>
          <p:nvPr/>
        </p:nvPicPr>
        <p:blipFill>
          <a:blip r:embed="rId4"/>
          <a:stretch>
            <a:fillRect/>
          </a:stretch>
        </p:blipFill>
        <p:spPr>
          <a:xfrm>
            <a:off x="1489878" y="4708562"/>
            <a:ext cx="8393501" cy="1874800"/>
          </a:xfrm>
          <a:prstGeom prst="rect">
            <a:avLst/>
          </a:prstGeom>
        </p:spPr>
      </p:pic>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BE51BA-6379-F6F9-06AD-73D5F23584A1}"/>
              </a:ext>
            </a:extLst>
          </p:cNvPr>
          <p:cNvSpPr txBox="1">
            <a:spLocks/>
          </p:cNvSpPr>
          <p:nvPr/>
        </p:nvSpPr>
        <p:spPr>
          <a:xfrm>
            <a:off x="684213" y="685800"/>
            <a:ext cx="3886200" cy="4038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spcAft>
                <a:spcPts val="600"/>
              </a:spcAft>
            </a:pPr>
            <a:r>
              <a:rPr lang="en-US" sz="3600" dirty="0"/>
              <a:t>PROJECT </a:t>
            </a:r>
          </a:p>
          <a:p>
            <a:pPr>
              <a:spcAft>
                <a:spcPts val="600"/>
              </a:spcAft>
            </a:pPr>
            <a:r>
              <a:rPr lang="en-US" sz="3600" dirty="0"/>
              <a:t>WRAP UP</a:t>
            </a:r>
          </a:p>
        </p:txBody>
      </p:sp>
      <p:sp>
        <p:nvSpPr>
          <p:cNvPr id="4" name="TextBox 3">
            <a:extLst>
              <a:ext uri="{FF2B5EF4-FFF2-40B4-BE49-F238E27FC236}">
                <a16:creationId xmlns:a16="http://schemas.microsoft.com/office/drawing/2014/main" id="{666D5334-98C5-55C3-E4FD-099D74B447C3}"/>
              </a:ext>
            </a:extLst>
          </p:cNvPr>
          <p:cNvSpPr txBox="1"/>
          <p:nvPr/>
        </p:nvSpPr>
        <p:spPr>
          <a:xfrm>
            <a:off x="5865814" y="685800"/>
            <a:ext cx="5638800" cy="5486400"/>
          </a:xfrm>
          <a:prstGeom prst="rect">
            <a:avLst/>
          </a:prstGeom>
        </p:spPr>
        <p:txBody>
          <a:bodyPr vert="horz" lIns="91440" tIns="45720" rIns="91440" bIns="45720" rtlCol="0">
            <a:normAutofit/>
          </a:bodyPr>
          <a:lstStyle/>
          <a:p>
            <a:pPr>
              <a:lnSpc>
                <a:spcPct val="200000"/>
              </a:lnSpc>
              <a:buClr>
                <a:schemeClr val="tx1"/>
              </a:buClr>
              <a:buSzPct val="80000"/>
            </a:pPr>
            <a:r>
              <a:rPr lang="en-US" sz="1300" b="1" dirty="0"/>
              <a:t>The living in the 21st Century project analyzed the rising costs of living expenses across the globe.  We examined inflation rates per country and the average price people pay for goods and services such as gas, housing and utilities.   </a:t>
            </a:r>
          </a:p>
          <a:p>
            <a:pPr marL="274320" marR="0" lvl="0" indent="-228600" fontAlgn="auto">
              <a:lnSpc>
                <a:spcPct val="200000"/>
              </a:lnSpc>
              <a:spcBef>
                <a:spcPts val="1800"/>
              </a:spcBef>
              <a:spcAft>
                <a:spcPts val="0"/>
              </a:spcAft>
              <a:buClr>
                <a:schemeClr val="tx1"/>
              </a:buClr>
              <a:buSzPct val="80000"/>
              <a:buFont typeface="Arial" pitchFamily="34" charset="0"/>
              <a:buChar char="•"/>
              <a:tabLst/>
              <a:defRPr/>
            </a:pPr>
            <a:r>
              <a:rPr lang="en-US" sz="1300" dirty="0"/>
              <a:t>The two datasets selected for the analysis were “Global Cost of Living” from Kaggle which provided the average consumer expense cost per city and “Global Database of Inflation” from the World Bank which contained inflation rates per year, per country.</a:t>
            </a:r>
          </a:p>
          <a:p>
            <a:pPr marL="274320" indent="-182880">
              <a:lnSpc>
                <a:spcPct val="200000"/>
              </a:lnSpc>
              <a:spcBef>
                <a:spcPts val="1800"/>
              </a:spcBef>
              <a:buClr>
                <a:schemeClr val="tx1"/>
              </a:buClr>
              <a:buSzPct val="80000"/>
              <a:buFont typeface="Arial" pitchFamily="34" charset="0"/>
              <a:buChar char="•"/>
            </a:pPr>
            <a:r>
              <a:rPr lang="en-US" sz="1300" dirty="0"/>
              <a:t>These datasets were extracted, cleaned and loaded into </a:t>
            </a:r>
            <a:r>
              <a:rPr lang="en-US" sz="1300" dirty="0" err="1"/>
              <a:t>PGAdmin</a:t>
            </a:r>
            <a:r>
              <a:rPr lang="en-US" sz="1300" dirty="0"/>
              <a:t> SQL server. </a:t>
            </a:r>
            <a:r>
              <a:rPr lang="en-US" sz="1300" dirty="0" err="1"/>
              <a:t>Geojson</a:t>
            </a:r>
            <a:r>
              <a:rPr lang="en-US" sz="1300" dirty="0"/>
              <a:t> and </a:t>
            </a:r>
            <a:r>
              <a:rPr lang="en-US" sz="1300" dirty="0" err="1"/>
              <a:t>json</a:t>
            </a:r>
            <a:r>
              <a:rPr lang="en-US" sz="1300" dirty="0"/>
              <a:t> files were then created to use as files in visual projections of the data in an HTML format.</a:t>
            </a:r>
          </a:p>
        </p:txBody>
      </p:sp>
      <p:sp>
        <p:nvSpPr>
          <p:cNvPr id="2" name="Title 1" hidden="1">
            <a:extLst>
              <a:ext uri="{FF2B5EF4-FFF2-40B4-BE49-F238E27FC236}">
                <a16:creationId xmlns:a16="http://schemas.microsoft.com/office/drawing/2014/main" id="{355D9332-DBF2-43E5-A952-B91EE55F9F13}"/>
              </a:ext>
            </a:extLst>
          </p:cNvPr>
          <p:cNvSpPr>
            <a:spLocks noGrp="1"/>
          </p:cNvSpPr>
          <p:nvPr>
            <p:ph type="title" idx="4294967295"/>
          </p:nvPr>
        </p:nvSpPr>
        <p:spPr/>
        <p:txBody>
          <a:bodyPr/>
          <a:lstStyle/>
          <a:p>
            <a:r>
              <a:rPr lang="en-US" dirty="0"/>
              <a:t>Blank slide</a:t>
            </a: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Datasets used for project</a:t>
            </a:r>
          </a:p>
        </p:txBody>
      </p:sp>
      <p:sp>
        <p:nvSpPr>
          <p:cNvPr id="3" name="Content Placeholder 2"/>
          <p:cNvSpPr>
            <a:spLocks noGrp="1"/>
          </p:cNvSpPr>
          <p:nvPr>
            <p:ph idx="1"/>
          </p:nvPr>
        </p:nvSpPr>
        <p:spPr/>
        <p:txBody>
          <a:bodyPr/>
          <a:lstStyle/>
          <a:p>
            <a:r>
              <a:rPr lang="en-US" dirty="0"/>
              <a:t>Global cost of living v2 -                                    </a:t>
            </a:r>
            <a:r>
              <a:rPr lang="en-US" sz="1200" dirty="0"/>
              <a:t>https://www.kaggle.com/datasets/mvieira101/global-cost-of-living</a:t>
            </a:r>
          </a:p>
          <a:p>
            <a:r>
              <a:rPr lang="en-US" dirty="0"/>
              <a:t>Global database of inflation -              </a:t>
            </a:r>
            <a:r>
              <a:rPr lang="en-US" sz="1200" dirty="0"/>
              <a:t>https://www.worldbank.org/en/research/brief/inflation-database</a:t>
            </a:r>
          </a:p>
          <a:p>
            <a:r>
              <a:rPr lang="en-US" dirty="0"/>
              <a:t>World Cities Database -                                                          </a:t>
            </a:r>
            <a:r>
              <a:rPr lang="en-US" sz="1200" dirty="0"/>
              <a:t>http://simplemaps.com</a:t>
            </a:r>
          </a:p>
          <a:p>
            <a:pPr marL="274320" marR="0" lvl="0" indent="-228600" algn="l" defTabSz="914400" rtl="0" eaLnBrk="1" fontAlgn="auto" latinLnBrk="0" hangingPunct="1">
              <a:lnSpc>
                <a:spcPct val="90000"/>
              </a:lnSpc>
              <a:spcBef>
                <a:spcPts val="1800"/>
              </a:spcBef>
              <a:spcAft>
                <a:spcPts val="0"/>
              </a:spcAft>
              <a:buClr>
                <a:srgbClr val="545454"/>
              </a:buClr>
              <a:buSzPct val="80000"/>
              <a:buFont typeface="Arial" pitchFamily="34" charset="0"/>
              <a:buChar char="•"/>
              <a:tabLst/>
              <a:defRPr/>
            </a:pPr>
            <a:r>
              <a:rPr kumimoji="0" lang="en-US" sz="2400" b="0" i="0" u="none" strike="noStrike" kern="1200" cap="none" spc="0" normalizeH="0" baseline="0" noProof="0" dirty="0">
                <a:ln>
                  <a:noFill/>
                </a:ln>
                <a:solidFill>
                  <a:srgbClr val="545454"/>
                </a:solidFill>
                <a:effectLst/>
                <a:uLnTx/>
                <a:uFillTx/>
                <a:latin typeface="Century Gothic"/>
                <a:ea typeface="+mn-ea"/>
                <a:cs typeface="+mn-cs"/>
              </a:rPr>
              <a:t>Countries Database - </a:t>
            </a:r>
            <a:r>
              <a:rPr kumimoji="0" lang="en-US" sz="1200" b="0" i="0" u="none" strike="noStrike" kern="1200" cap="none" spc="0" normalizeH="0" baseline="0" noProof="0" dirty="0">
                <a:ln>
                  <a:noFill/>
                </a:ln>
                <a:solidFill>
                  <a:srgbClr val="545454"/>
                </a:solidFill>
                <a:effectLst/>
                <a:uLnTx/>
                <a:uFillTx/>
                <a:latin typeface="Century Gothic"/>
                <a:ea typeface="+mn-ea"/>
                <a:cs typeface="+mn-cs"/>
              </a:rPr>
              <a:t>https://gist.githubusercontent.com/erdem/8c7d26765831d0f9a8c62f02782ae00d/raw/248037cd701af0a4957cce340dabb0fd04e38f4c/countries.json</a:t>
            </a:r>
          </a:p>
          <a:p>
            <a:endParaRPr lang="en-US" sz="1200" dirty="0"/>
          </a:p>
          <a:p>
            <a:endParaRPr lang="en-US" sz="1200" dirty="0"/>
          </a:p>
          <a:p>
            <a:endParaRPr lang="en-US" sz="1200" dirty="0"/>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91_win32_fixed.potx" id="{67E1CE12-4E7F-4E00-8450-70E8A44C0BA6}" vid="{5B359CD9-B23F-44EB-BBF8-9808683E469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470</TotalTime>
  <Words>355</Words>
  <Application>Microsoft Office PowerPoint</Application>
  <PresentationFormat>Custom</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Presentation 16x9</vt:lpstr>
      <vt:lpstr>Living in the 21st Century</vt:lpstr>
      <vt:lpstr>PROJECT PREWORK - ETL</vt:lpstr>
      <vt:lpstr>PROJECT VISUALIZATION TOOLS</vt:lpstr>
      <vt:lpstr>PROJECT VISUALIZATIONS</vt:lpstr>
      <vt:lpstr>Blank slide</vt:lpstr>
      <vt:lpstr>Datasets used for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in the 21st Century</dc:title>
  <dc:creator>Tammy Lacher</dc:creator>
  <cp:lastModifiedBy>Tammy Lacher</cp:lastModifiedBy>
  <cp:revision>3</cp:revision>
  <dcterms:created xsi:type="dcterms:W3CDTF">2023-01-26T00:42:13Z</dcterms:created>
  <dcterms:modified xsi:type="dcterms:W3CDTF">2023-01-30T23:08:52Z</dcterms:modified>
</cp:coreProperties>
</file>