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73" r:id="rId4"/>
    <p:sldId id="272" r:id="rId5"/>
    <p:sldId id="271"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1EB21-D9AC-4EB1-A0FF-8B9B917FDCB9}" v="5" dt="2023-01-30T19:46:19.378"/>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86" autoAdjust="0"/>
  </p:normalViewPr>
  <p:slideViewPr>
    <p:cSldViewPr>
      <p:cViewPr varScale="1">
        <p:scale>
          <a:sx n="111" d="100"/>
          <a:sy n="111" d="100"/>
        </p:scale>
        <p:origin x="594"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1/30/2023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1/30/2023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1/30/2023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1/30/2023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1/30/2023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1/30/2023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Living in the 21st Century</a:t>
            </a:r>
          </a:p>
        </p:txBody>
      </p:sp>
      <p:sp>
        <p:nvSpPr>
          <p:cNvPr id="3" name="Subtitle 2"/>
          <p:cNvSpPr>
            <a:spLocks noGrp="1"/>
          </p:cNvSpPr>
          <p:nvPr>
            <p:ph type="subTitle" idx="1"/>
          </p:nvPr>
        </p:nvSpPr>
        <p:spPr/>
        <p:txBody>
          <a:bodyPr/>
          <a:lstStyle/>
          <a:p>
            <a:r>
              <a:rPr lang="en-US" dirty="0"/>
              <a:t>Global inflation and the rising costs of living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BE51BA-6379-F6F9-06AD-73D5F23584A1}"/>
              </a:ext>
            </a:extLst>
          </p:cNvPr>
          <p:cNvSpPr txBox="1">
            <a:spLocks/>
          </p:cNvSpPr>
          <p:nvPr/>
        </p:nvSpPr>
        <p:spPr>
          <a:xfrm>
            <a:off x="684213" y="685800"/>
            <a:ext cx="3886200" cy="4038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spcAft>
                <a:spcPts val="600"/>
              </a:spcAft>
            </a:pPr>
            <a:r>
              <a:rPr lang="en-US" sz="3600" dirty="0"/>
              <a:t>PROJECT Introduction</a:t>
            </a:r>
          </a:p>
        </p:txBody>
      </p:sp>
      <p:sp>
        <p:nvSpPr>
          <p:cNvPr id="4" name="TextBox 3">
            <a:extLst>
              <a:ext uri="{FF2B5EF4-FFF2-40B4-BE49-F238E27FC236}">
                <a16:creationId xmlns:a16="http://schemas.microsoft.com/office/drawing/2014/main" id="{666D5334-98C5-55C3-E4FD-099D74B447C3}"/>
              </a:ext>
            </a:extLst>
          </p:cNvPr>
          <p:cNvSpPr txBox="1"/>
          <p:nvPr/>
        </p:nvSpPr>
        <p:spPr>
          <a:xfrm>
            <a:off x="5865814" y="685800"/>
            <a:ext cx="5638800" cy="5486400"/>
          </a:xfrm>
          <a:prstGeom prst="rect">
            <a:avLst/>
          </a:prstGeom>
        </p:spPr>
        <p:txBody>
          <a:bodyPr vert="horz" lIns="91440" tIns="45720" rIns="91440" bIns="45720" rtlCol="0">
            <a:normAutofit lnSpcReduction="10000"/>
          </a:bodyPr>
          <a:lstStyle/>
          <a:p>
            <a:pPr>
              <a:lnSpc>
                <a:spcPct val="200000"/>
              </a:lnSpc>
              <a:buClr>
                <a:schemeClr val="tx1"/>
              </a:buClr>
              <a:buSzPct val="80000"/>
            </a:pPr>
            <a:r>
              <a:rPr lang="en-US" sz="1300" b="1" dirty="0"/>
              <a:t>The living in the 21st Century project analyzes the rising costs of living across the globe.  Examining inflation rates per country and the average price people pay for living expenses such as gas, housing and utilities.   </a:t>
            </a:r>
          </a:p>
          <a:p>
            <a:pPr marL="274320" marR="0" lvl="0" indent="-228600" fontAlgn="auto">
              <a:lnSpc>
                <a:spcPct val="200000"/>
              </a:lnSpc>
              <a:spcBef>
                <a:spcPts val="1800"/>
              </a:spcBef>
              <a:spcAft>
                <a:spcPts val="0"/>
              </a:spcAft>
              <a:buClr>
                <a:schemeClr val="tx1"/>
              </a:buClr>
              <a:buSzPct val="80000"/>
              <a:buFont typeface="Arial" pitchFamily="34" charset="0"/>
              <a:buChar char="•"/>
              <a:tabLst/>
              <a:defRPr/>
            </a:pPr>
            <a:r>
              <a:rPr lang="en-US" sz="1300" dirty="0"/>
              <a:t>The two datasets selected for this analysis were “Global Cost of Living” from Kaggle which provided the average consumer expense cost per city and “Global Database of Inflation” from the World Bank which contained inflation rates per year, per country until 2021.</a:t>
            </a:r>
          </a:p>
          <a:p>
            <a:pPr marL="274320" indent="-182880">
              <a:lnSpc>
                <a:spcPct val="200000"/>
              </a:lnSpc>
              <a:spcBef>
                <a:spcPts val="1800"/>
              </a:spcBef>
              <a:buClr>
                <a:schemeClr val="tx1"/>
              </a:buClr>
              <a:buSzPct val="80000"/>
              <a:buFont typeface="Arial" pitchFamily="34" charset="0"/>
              <a:buChar char="•"/>
            </a:pPr>
            <a:r>
              <a:rPr lang="en-US" sz="1300" dirty="0"/>
              <a:t>These datasets were extracted, cleaned and loaded into </a:t>
            </a:r>
            <a:r>
              <a:rPr lang="en-US" sz="1300" dirty="0" err="1"/>
              <a:t>PGAdmin</a:t>
            </a:r>
            <a:r>
              <a:rPr lang="en-US" sz="1300" dirty="0"/>
              <a:t> SQL server. The merged datasets also needed coordinate information for mapping so an additional dataset with world coordinates was used to append to the file.</a:t>
            </a:r>
          </a:p>
          <a:p>
            <a:pPr>
              <a:lnSpc>
                <a:spcPct val="90000"/>
              </a:lnSpc>
              <a:buClr>
                <a:schemeClr val="tx1"/>
              </a:buClr>
              <a:buSzPct val="80000"/>
            </a:pPr>
            <a:endParaRPr lang="en-US" sz="1300" dirty="0"/>
          </a:p>
        </p:txBody>
      </p:sp>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p:txBody>
          <a:bodyPr/>
          <a:lstStyle/>
          <a:p>
            <a:r>
              <a:rPr lang="en-US" dirty="0"/>
              <a:t>Blank slide</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18D2-D617-EAAF-4602-126A68B38654}"/>
              </a:ext>
            </a:extLst>
          </p:cNvPr>
          <p:cNvSpPr>
            <a:spLocks noGrp="1"/>
          </p:cNvSpPr>
          <p:nvPr>
            <p:ph type="title"/>
          </p:nvPr>
        </p:nvSpPr>
        <p:spPr/>
        <p:txBody>
          <a:bodyPr/>
          <a:lstStyle/>
          <a:p>
            <a:r>
              <a:rPr lang="en-US" dirty="0"/>
              <a:t>PROJECT VISUALIZATION TOOLS</a:t>
            </a:r>
          </a:p>
        </p:txBody>
      </p:sp>
      <p:sp>
        <p:nvSpPr>
          <p:cNvPr id="3" name="Content Placeholder 2">
            <a:extLst>
              <a:ext uri="{FF2B5EF4-FFF2-40B4-BE49-F238E27FC236}">
                <a16:creationId xmlns:a16="http://schemas.microsoft.com/office/drawing/2014/main" id="{3674F621-3596-6D99-E298-6B4CC2408DC9}"/>
              </a:ext>
            </a:extLst>
          </p:cNvPr>
          <p:cNvSpPr>
            <a:spLocks noGrp="1"/>
          </p:cNvSpPr>
          <p:nvPr>
            <p:ph idx="1"/>
          </p:nvPr>
        </p:nvSpPr>
        <p:spPr/>
        <p:txBody>
          <a:bodyPr/>
          <a:lstStyle/>
          <a:p>
            <a:r>
              <a:rPr lang="en-US" dirty="0"/>
              <a:t>Created a dashboard with interactive chart, table and           choropleth map.</a:t>
            </a:r>
          </a:p>
          <a:p>
            <a:r>
              <a:rPr lang="en-US" dirty="0"/>
              <a:t>Used JS, HTML/CSS and </a:t>
            </a:r>
            <a:r>
              <a:rPr lang="en-US" dirty="0" err="1"/>
              <a:t>plotly</a:t>
            </a:r>
            <a:r>
              <a:rPr lang="en-US" dirty="0"/>
              <a:t> to create bar graph of countries inflation rates. </a:t>
            </a:r>
          </a:p>
          <a:p>
            <a:r>
              <a:rPr lang="en-US" dirty="0"/>
              <a:t>Used JS, HTML/CSS and leaflet to create an interactive choropleth map of countries inflation rates. </a:t>
            </a:r>
          </a:p>
          <a:p>
            <a:r>
              <a:rPr lang="en-US" dirty="0"/>
              <a:t>Used JS and HTML/CSS to create a table showing average costs per city across </a:t>
            </a:r>
            <a:r>
              <a:rPr lang="en-US"/>
              <a:t>the globe.</a:t>
            </a:r>
            <a:endParaRPr lang="en-US" dirty="0"/>
          </a:p>
          <a:p>
            <a:endParaRPr lang="en-US" dirty="0"/>
          </a:p>
          <a:p>
            <a:endParaRPr lang="en-US" dirty="0"/>
          </a:p>
        </p:txBody>
      </p:sp>
    </p:spTree>
    <p:extLst>
      <p:ext uri="{BB962C8B-B14F-4D97-AF65-F5344CB8AC3E}">
        <p14:creationId xmlns:p14="http://schemas.microsoft.com/office/powerpoint/2010/main" val="238217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92162"/>
          </a:xfrm>
        </p:spPr>
        <p:txBody>
          <a:bodyPr/>
          <a:lstStyle/>
          <a:p>
            <a:r>
              <a:rPr lang="en-US" dirty="0"/>
              <a:t>PROJECT VISUALIZATIONS</a:t>
            </a:r>
          </a:p>
        </p:txBody>
      </p:sp>
      <p:pic>
        <p:nvPicPr>
          <p:cNvPr id="4" name="Picture 3">
            <a:extLst>
              <a:ext uri="{FF2B5EF4-FFF2-40B4-BE49-F238E27FC236}">
                <a16:creationId xmlns:a16="http://schemas.microsoft.com/office/drawing/2014/main" id="{1D59BF5C-45ED-A7B6-63B2-886868784C83}"/>
              </a:ext>
            </a:extLst>
          </p:cNvPr>
          <p:cNvPicPr>
            <a:picLocks noChangeAspect="1"/>
          </p:cNvPicPr>
          <p:nvPr/>
        </p:nvPicPr>
        <p:blipFill>
          <a:blip r:embed="rId2"/>
          <a:stretch>
            <a:fillRect/>
          </a:stretch>
        </p:blipFill>
        <p:spPr>
          <a:xfrm>
            <a:off x="1141410" y="1185909"/>
            <a:ext cx="9090435" cy="1371600"/>
          </a:xfrm>
          <a:prstGeom prst="rect">
            <a:avLst/>
          </a:prstGeom>
        </p:spPr>
      </p:pic>
      <p:pic>
        <p:nvPicPr>
          <p:cNvPr id="9" name="Picture 8">
            <a:extLst>
              <a:ext uri="{FF2B5EF4-FFF2-40B4-BE49-F238E27FC236}">
                <a16:creationId xmlns:a16="http://schemas.microsoft.com/office/drawing/2014/main" id="{F8B8E3A2-74B3-0B3A-06DE-73633CA3D6CC}"/>
              </a:ext>
            </a:extLst>
          </p:cNvPr>
          <p:cNvPicPr>
            <a:picLocks noChangeAspect="1"/>
          </p:cNvPicPr>
          <p:nvPr/>
        </p:nvPicPr>
        <p:blipFill>
          <a:blip r:embed="rId3"/>
          <a:stretch>
            <a:fillRect/>
          </a:stretch>
        </p:blipFill>
        <p:spPr>
          <a:xfrm>
            <a:off x="3275012" y="2651465"/>
            <a:ext cx="4953000" cy="1965362"/>
          </a:xfrm>
          <a:prstGeom prst="rect">
            <a:avLst/>
          </a:prstGeom>
        </p:spPr>
      </p:pic>
      <p:pic>
        <p:nvPicPr>
          <p:cNvPr id="11" name="Picture 10">
            <a:extLst>
              <a:ext uri="{FF2B5EF4-FFF2-40B4-BE49-F238E27FC236}">
                <a16:creationId xmlns:a16="http://schemas.microsoft.com/office/drawing/2014/main" id="{B7CA09C2-24E6-DC56-8305-72FE2A87392A}"/>
              </a:ext>
            </a:extLst>
          </p:cNvPr>
          <p:cNvPicPr>
            <a:picLocks noChangeAspect="1"/>
          </p:cNvPicPr>
          <p:nvPr/>
        </p:nvPicPr>
        <p:blipFill>
          <a:blip r:embed="rId4"/>
          <a:stretch>
            <a:fillRect/>
          </a:stretch>
        </p:blipFill>
        <p:spPr>
          <a:xfrm>
            <a:off x="1489878" y="4708562"/>
            <a:ext cx="8393501" cy="1874800"/>
          </a:xfrm>
          <a:prstGeom prst="rect">
            <a:avLst/>
          </a:prstGeom>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Datasets used for project</a:t>
            </a:r>
          </a:p>
        </p:txBody>
      </p:sp>
      <p:sp>
        <p:nvSpPr>
          <p:cNvPr id="3" name="Content Placeholder 2"/>
          <p:cNvSpPr>
            <a:spLocks noGrp="1"/>
          </p:cNvSpPr>
          <p:nvPr>
            <p:ph idx="1"/>
          </p:nvPr>
        </p:nvSpPr>
        <p:spPr/>
        <p:txBody>
          <a:bodyPr/>
          <a:lstStyle/>
          <a:p>
            <a:r>
              <a:rPr lang="en-US" dirty="0"/>
              <a:t>Global cost of living v2 -                                    </a:t>
            </a:r>
            <a:r>
              <a:rPr lang="en-US" sz="1200" dirty="0"/>
              <a:t>https://www.kaggle.com/datasets/mvieira101/global-cost-of-living</a:t>
            </a:r>
          </a:p>
          <a:p>
            <a:r>
              <a:rPr lang="en-US" dirty="0"/>
              <a:t>Global database of inflation -              </a:t>
            </a:r>
            <a:r>
              <a:rPr lang="en-US" sz="1200" dirty="0"/>
              <a:t>https://www.worldbank.org/en/research/brief/inflation-database</a:t>
            </a:r>
          </a:p>
          <a:p>
            <a:r>
              <a:rPr lang="en-US" dirty="0"/>
              <a:t>World Cities Database -                                                          </a:t>
            </a:r>
            <a:r>
              <a:rPr lang="en-US" sz="1200" dirty="0"/>
              <a:t>http://simplemaps.com</a:t>
            </a:r>
          </a:p>
          <a:p>
            <a:pPr marL="274320" marR="0" lvl="0" indent="-228600" algn="l" defTabSz="914400" rtl="0" eaLnBrk="1" fontAlgn="auto" latinLnBrk="0" hangingPunct="1">
              <a:lnSpc>
                <a:spcPct val="90000"/>
              </a:lnSpc>
              <a:spcBef>
                <a:spcPts val="1800"/>
              </a:spcBef>
              <a:spcAft>
                <a:spcPts val="0"/>
              </a:spcAft>
              <a:buClr>
                <a:srgbClr val="545454"/>
              </a:buClr>
              <a:buSzPct val="80000"/>
              <a:buFont typeface="Arial" pitchFamily="34" charset="0"/>
              <a:buChar char="•"/>
              <a:tabLst/>
              <a:defRPr/>
            </a:pPr>
            <a:r>
              <a:rPr kumimoji="0" lang="en-US" sz="2400" b="0" i="0" u="none" strike="noStrike" kern="1200" cap="none" spc="0" normalizeH="0" baseline="0" noProof="0" dirty="0">
                <a:ln>
                  <a:noFill/>
                </a:ln>
                <a:solidFill>
                  <a:srgbClr val="545454"/>
                </a:solidFill>
                <a:effectLst/>
                <a:uLnTx/>
                <a:uFillTx/>
                <a:latin typeface="Century Gothic"/>
                <a:ea typeface="+mn-ea"/>
                <a:cs typeface="+mn-cs"/>
              </a:rPr>
              <a:t>Countries Database - </a:t>
            </a:r>
            <a:r>
              <a:rPr kumimoji="0" lang="en-US" sz="1200" b="0" i="0" u="none" strike="noStrike" kern="1200" cap="none" spc="0" normalizeH="0" baseline="0" noProof="0" dirty="0">
                <a:ln>
                  <a:noFill/>
                </a:ln>
                <a:solidFill>
                  <a:srgbClr val="545454"/>
                </a:solidFill>
                <a:effectLst/>
                <a:uLnTx/>
                <a:uFillTx/>
                <a:latin typeface="Century Gothic"/>
                <a:ea typeface="+mn-ea"/>
                <a:cs typeface="+mn-cs"/>
              </a:rPr>
              <a:t>https://gist.githubusercontent.com/erdem/8c7d26765831d0f9a8c62f02782ae00d/raw/248037cd701af0a4957cce340dabb0fd04e38f4c/countries.json</a:t>
            </a:r>
          </a:p>
          <a:p>
            <a:endParaRPr lang="en-US" sz="1200" dirty="0"/>
          </a:p>
          <a:p>
            <a:endParaRPr lang="en-US" sz="1200" dirty="0"/>
          </a:p>
          <a:p>
            <a:endParaRPr lang="en-US" sz="1200" dirty="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411</TotalTime>
  <Words>287</Words>
  <Application>Microsoft Office PowerPoint</Application>
  <PresentationFormat>Custom</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World Presentation 16x9</vt:lpstr>
      <vt:lpstr>Living in the 21st Century</vt:lpstr>
      <vt:lpstr>Blank slide</vt:lpstr>
      <vt:lpstr>PROJECT VISUALIZATION TOOLS</vt:lpstr>
      <vt:lpstr>PROJECT VISUALIZATIONS</vt:lpstr>
      <vt:lpstr>Datasets used for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the 21st Century</dc:title>
  <dc:creator>Tammy Lacher</dc:creator>
  <cp:lastModifiedBy>Tammy Lacher</cp:lastModifiedBy>
  <cp:revision>2</cp:revision>
  <dcterms:created xsi:type="dcterms:W3CDTF">2023-01-26T00:42:13Z</dcterms:created>
  <dcterms:modified xsi:type="dcterms:W3CDTF">2023-01-30T21:03:06Z</dcterms:modified>
</cp:coreProperties>
</file>