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9" d="100"/>
          <a:sy n="89" d="100"/>
        </p:scale>
        <p:origin x="466"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5745-4355-4423-84D8-8C8B860F7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094FEC-387E-4F8B-A648-B50D64C36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721B55-164F-41CD-B1B3-F1A4CFF22498}"/>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5" name="Footer Placeholder 4">
            <a:extLst>
              <a:ext uri="{FF2B5EF4-FFF2-40B4-BE49-F238E27FC236}">
                <a16:creationId xmlns:a16="http://schemas.microsoft.com/office/drawing/2014/main" id="{EAC70B9A-A02C-4047-A6D8-28392F9B3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9822F-EA11-4D2A-8BFB-D4F1857A0363}"/>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241449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3896-048C-4055-AFC8-EFF20782D6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835329-80C1-428B-A909-4F8A6940EB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E1288-5CF8-4DC7-8B16-1C0A65894EA2}"/>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5" name="Footer Placeholder 4">
            <a:extLst>
              <a:ext uri="{FF2B5EF4-FFF2-40B4-BE49-F238E27FC236}">
                <a16:creationId xmlns:a16="http://schemas.microsoft.com/office/drawing/2014/main" id="{CF8BC8CC-3E78-4D82-B8AD-3F215EEC3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25C0-35EA-4D25-8ADC-1763512F543C}"/>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1041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0F927E-615D-414F-9BD9-9C3572E7EA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4EE6A1-A750-49F4-B817-45626B2901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BF445-4EC2-4FC3-90CE-1EA90760626E}"/>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5" name="Footer Placeholder 4">
            <a:extLst>
              <a:ext uri="{FF2B5EF4-FFF2-40B4-BE49-F238E27FC236}">
                <a16:creationId xmlns:a16="http://schemas.microsoft.com/office/drawing/2014/main" id="{F363141C-9B7E-401E-A498-73598576C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FBC14-3F15-4DF3-8CDE-B03C0C7982B2}"/>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170067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D64D-65D3-4E4F-A256-ED8D23ECA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359E0F-4AE2-4B90-8AD3-991B4F1F76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46256-C7A2-4A9F-85BF-1637D4541A32}"/>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5" name="Footer Placeholder 4">
            <a:extLst>
              <a:ext uri="{FF2B5EF4-FFF2-40B4-BE49-F238E27FC236}">
                <a16:creationId xmlns:a16="http://schemas.microsoft.com/office/drawing/2014/main" id="{032400CC-6ED5-46CC-AB03-B2C3E49C7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6E9AC-5D5B-4769-8D5D-3C64B9EC04CB}"/>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342965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A9A0-7A8A-4FEA-819F-41B3F83E7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CB040B-41B4-49C0-AA13-AF1A777E4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0B74F5-C83B-46B9-8078-E9E1353C9DAE}"/>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5" name="Footer Placeholder 4">
            <a:extLst>
              <a:ext uri="{FF2B5EF4-FFF2-40B4-BE49-F238E27FC236}">
                <a16:creationId xmlns:a16="http://schemas.microsoft.com/office/drawing/2014/main" id="{D402A294-B862-4F44-AC95-DA53F9846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EDB86-41A8-4289-8C41-50C33AC3761F}"/>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79042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6EAE-D2EE-4A6D-AD7E-64D26B700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C62AB-5BED-43F9-9FD8-DC0E68D306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0E80AA-1837-4E33-950B-2CFCE3CED4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5BECBC-6BF5-4034-ACD9-B57CADF9E1EB}"/>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6" name="Footer Placeholder 5">
            <a:extLst>
              <a:ext uri="{FF2B5EF4-FFF2-40B4-BE49-F238E27FC236}">
                <a16:creationId xmlns:a16="http://schemas.microsoft.com/office/drawing/2014/main" id="{97A6A26F-F405-415B-B3AF-1ABFA3E1C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DF6C8-67F5-4D89-8A89-86B8CC2DAF5F}"/>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361860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CAAF-1483-43D0-8BDB-5F603415FF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928BB-E91D-4E5D-BE9D-F1D65851C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48B905-3CD0-4C22-BCB0-6B21A9E58F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C3F59E-50CD-476B-9B2A-FBC5E5476D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382F38-D52E-446E-AE43-DFE03B05AE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CEA3D2-EFDA-4BB9-A82E-AF13FBEAA86B}"/>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8" name="Footer Placeholder 7">
            <a:extLst>
              <a:ext uri="{FF2B5EF4-FFF2-40B4-BE49-F238E27FC236}">
                <a16:creationId xmlns:a16="http://schemas.microsoft.com/office/drawing/2014/main" id="{9143A517-9921-4B02-9841-764C7E062C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BD8930-112E-41B1-A350-851ED7E6D44A}"/>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411097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E929-A889-4714-9DE6-031B2D80D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5B1152-50F8-498A-B71C-22821269A2B6}"/>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4" name="Footer Placeholder 3">
            <a:extLst>
              <a:ext uri="{FF2B5EF4-FFF2-40B4-BE49-F238E27FC236}">
                <a16:creationId xmlns:a16="http://schemas.microsoft.com/office/drawing/2014/main" id="{66F65DD3-BF58-4989-A69F-A8AACE54F3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42C038-2E5C-421E-9DCB-B05F86A3CC8A}"/>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326736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779467-29A2-4CD0-98CC-B308D8BE630B}"/>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3" name="Footer Placeholder 2">
            <a:extLst>
              <a:ext uri="{FF2B5EF4-FFF2-40B4-BE49-F238E27FC236}">
                <a16:creationId xmlns:a16="http://schemas.microsoft.com/office/drawing/2014/main" id="{6D84CA32-8446-4FCE-B2C3-3DE2E2A6B1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F4CC0A-C395-4FCF-A9FB-6AFFF5DE349C}"/>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223988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29F6-E00B-4E56-9133-066B1CB56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7A4EEA-3D59-47CA-A717-43AAEB243C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7B8C87-DD71-42B0-84AF-E3C3434A2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6008D7-C8D3-4836-A080-E6915969A286}"/>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6" name="Footer Placeholder 5">
            <a:extLst>
              <a:ext uri="{FF2B5EF4-FFF2-40B4-BE49-F238E27FC236}">
                <a16:creationId xmlns:a16="http://schemas.microsoft.com/office/drawing/2014/main" id="{5B5D0D21-12A3-41FB-ADD4-F029F8B5B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B2634-204F-476F-95AF-F632B47A1AEF}"/>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363245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1237-C68F-48BC-A932-8D4DFB0AA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EA7C27-B54C-4643-8ACB-49F3A338F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CC7EF-710D-415E-BD48-ACFED71DE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B3F74B-4AA8-484C-85A2-95887AF95E88}"/>
              </a:ext>
            </a:extLst>
          </p:cNvPr>
          <p:cNvSpPr>
            <a:spLocks noGrp="1"/>
          </p:cNvSpPr>
          <p:nvPr>
            <p:ph type="dt" sz="half" idx="10"/>
          </p:nvPr>
        </p:nvSpPr>
        <p:spPr/>
        <p:txBody>
          <a:bodyPr/>
          <a:lstStyle/>
          <a:p>
            <a:fld id="{42A74984-E418-4240-A445-A1AC41BCD737}" type="datetimeFigureOut">
              <a:rPr lang="en-US" smtClean="0"/>
              <a:t>3/6/2019</a:t>
            </a:fld>
            <a:endParaRPr lang="en-US"/>
          </a:p>
        </p:txBody>
      </p:sp>
      <p:sp>
        <p:nvSpPr>
          <p:cNvPr id="6" name="Footer Placeholder 5">
            <a:extLst>
              <a:ext uri="{FF2B5EF4-FFF2-40B4-BE49-F238E27FC236}">
                <a16:creationId xmlns:a16="http://schemas.microsoft.com/office/drawing/2014/main" id="{BF1CD3B2-BFC9-4BA4-B46A-08DCB8DCD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6AFBE-AE74-4DCD-984C-3FA4A29969ED}"/>
              </a:ext>
            </a:extLst>
          </p:cNvPr>
          <p:cNvSpPr>
            <a:spLocks noGrp="1"/>
          </p:cNvSpPr>
          <p:nvPr>
            <p:ph type="sldNum" sz="quarter" idx="12"/>
          </p:nvPr>
        </p:nvSpPr>
        <p:spPr/>
        <p:txBody>
          <a:bodyPr/>
          <a:lstStyle/>
          <a:p>
            <a:fld id="{91612B48-A6C7-4348-B788-9D7166104DE4}" type="slidenum">
              <a:rPr lang="en-US" smtClean="0"/>
              <a:t>‹#›</a:t>
            </a:fld>
            <a:endParaRPr lang="en-US"/>
          </a:p>
        </p:txBody>
      </p:sp>
    </p:spTree>
    <p:extLst>
      <p:ext uri="{BB962C8B-B14F-4D97-AF65-F5344CB8AC3E}">
        <p14:creationId xmlns:p14="http://schemas.microsoft.com/office/powerpoint/2010/main" val="26001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85860-5176-4BD3-AC32-97324B2C7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D681F1-9D30-4D48-9115-DD7A72CCD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4F7E7-74E3-4D0E-9BBB-ADC8208AD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74984-E418-4240-A445-A1AC41BCD737}" type="datetimeFigureOut">
              <a:rPr lang="en-US" smtClean="0"/>
              <a:t>3/6/2019</a:t>
            </a:fld>
            <a:endParaRPr lang="en-US"/>
          </a:p>
        </p:txBody>
      </p:sp>
      <p:sp>
        <p:nvSpPr>
          <p:cNvPr id="5" name="Footer Placeholder 4">
            <a:extLst>
              <a:ext uri="{FF2B5EF4-FFF2-40B4-BE49-F238E27FC236}">
                <a16:creationId xmlns:a16="http://schemas.microsoft.com/office/drawing/2014/main" id="{4CBF20B2-9F26-4885-9117-C206B9BDC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C63917-FB94-4950-A432-03108A0EC2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12B48-A6C7-4348-B788-9D7166104DE4}" type="slidenum">
              <a:rPr lang="en-US" smtClean="0"/>
              <a:t>‹#›</a:t>
            </a:fld>
            <a:endParaRPr lang="en-US"/>
          </a:p>
        </p:txBody>
      </p:sp>
    </p:spTree>
    <p:extLst>
      <p:ext uri="{BB962C8B-B14F-4D97-AF65-F5344CB8AC3E}">
        <p14:creationId xmlns:p14="http://schemas.microsoft.com/office/powerpoint/2010/main" val="180806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CFA2-A7D7-40E6-91BF-1D432D574458}"/>
              </a:ext>
            </a:extLst>
          </p:cNvPr>
          <p:cNvSpPr>
            <a:spLocks noGrp="1"/>
          </p:cNvSpPr>
          <p:nvPr>
            <p:ph type="ctrTitle"/>
          </p:nvPr>
        </p:nvSpPr>
        <p:spPr/>
        <p:txBody>
          <a:bodyPr/>
          <a:lstStyle/>
          <a:p>
            <a:r>
              <a:rPr lang="en-US" dirty="0"/>
              <a:t>Effects of Housing Volume Increase in Orange County</a:t>
            </a:r>
          </a:p>
        </p:txBody>
      </p:sp>
      <p:sp>
        <p:nvSpPr>
          <p:cNvPr id="3" name="Subtitle 2">
            <a:extLst>
              <a:ext uri="{FF2B5EF4-FFF2-40B4-BE49-F238E27FC236}">
                <a16:creationId xmlns:a16="http://schemas.microsoft.com/office/drawing/2014/main" id="{E14E1EB9-3810-4A0E-A135-E8C830608982}"/>
              </a:ext>
            </a:extLst>
          </p:cNvPr>
          <p:cNvSpPr>
            <a:spLocks noGrp="1"/>
          </p:cNvSpPr>
          <p:nvPr>
            <p:ph type="subTitle" idx="1"/>
          </p:nvPr>
        </p:nvSpPr>
        <p:spPr/>
        <p:txBody>
          <a:bodyPr/>
          <a:lstStyle/>
          <a:p>
            <a:r>
              <a:rPr lang="en-US" dirty="0"/>
              <a:t>UCF Data Analysis Bootcamp – Group Project 1</a:t>
            </a:r>
          </a:p>
          <a:p>
            <a:r>
              <a:rPr lang="en-US" dirty="0"/>
              <a:t>March 9, 2019</a:t>
            </a:r>
          </a:p>
          <a:p>
            <a:endParaRPr lang="en-US" dirty="0"/>
          </a:p>
        </p:txBody>
      </p:sp>
    </p:spTree>
    <p:extLst>
      <p:ext uri="{BB962C8B-B14F-4D97-AF65-F5344CB8AC3E}">
        <p14:creationId xmlns:p14="http://schemas.microsoft.com/office/powerpoint/2010/main" val="331633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5F65-2A15-4EFE-AA2B-13813A621819}"/>
              </a:ext>
            </a:extLst>
          </p:cNvPr>
          <p:cNvSpPr>
            <a:spLocks noGrp="1"/>
          </p:cNvSpPr>
          <p:nvPr>
            <p:ph type="title"/>
          </p:nvPr>
        </p:nvSpPr>
        <p:spPr>
          <a:xfrm>
            <a:off x="1445418" y="423675"/>
            <a:ext cx="3498056" cy="463549"/>
          </a:xfrm>
        </p:spPr>
        <p:txBody>
          <a:bodyPr>
            <a:normAutofit fontScale="90000"/>
          </a:bodyPr>
          <a:lstStyle/>
          <a:p>
            <a:r>
              <a:rPr lang="en-US" sz="2800" b="1" dirty="0"/>
              <a:t>Proposal and Resources</a:t>
            </a:r>
          </a:p>
        </p:txBody>
      </p:sp>
      <p:sp>
        <p:nvSpPr>
          <p:cNvPr id="3" name="Rectangle 2">
            <a:extLst>
              <a:ext uri="{FF2B5EF4-FFF2-40B4-BE49-F238E27FC236}">
                <a16:creationId xmlns:a16="http://schemas.microsoft.com/office/drawing/2014/main" id="{16F676A5-C1F8-4971-A48A-9B7B3F9C5A9A}"/>
              </a:ext>
            </a:extLst>
          </p:cNvPr>
          <p:cNvSpPr/>
          <p:nvPr/>
        </p:nvSpPr>
        <p:spPr>
          <a:xfrm>
            <a:off x="1445418" y="1347014"/>
            <a:ext cx="10301288" cy="3021340"/>
          </a:xfrm>
          <a:prstGeom prst="rect">
            <a:avLst/>
          </a:prstGeom>
        </p:spPr>
        <p:txBody>
          <a:bodyPr wrap="square">
            <a:spAutoFit/>
          </a:bodyPr>
          <a:lstStyle/>
          <a:p>
            <a:pPr indent="-457200">
              <a:spcAft>
                <a:spcPts val="200"/>
              </a:spcAft>
            </a:pPr>
            <a:r>
              <a:rPr lang="en-US" sz="1400" dirty="0">
                <a:latin typeface="Calibri" panose="020F0502020204030204" pitchFamily="34" charset="0"/>
                <a:ea typeface="Calibri" panose="020F0502020204030204" pitchFamily="34" charset="0"/>
                <a:cs typeface="Times New Roman" panose="02020603050405020304" pitchFamily="18" charset="0"/>
              </a:rPr>
              <a:t>As a group we are interested in housing in Central Florida and how, as the volume of housing increases, the rate of private ownership versus rental becomes inverse.  Is home ownership becoming a less attainable goal?</a:t>
            </a:r>
          </a:p>
          <a:p>
            <a:pPr indent="-457200">
              <a:spcAft>
                <a:spcPts val="200"/>
              </a:spcAf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indent="-457200">
              <a:spcAft>
                <a:spcPts val="200"/>
              </a:spcAft>
            </a:pPr>
            <a:r>
              <a:rPr lang="en-US" sz="1400" dirty="0">
                <a:latin typeface="Calibri" panose="020F0502020204030204" pitchFamily="34" charset="0"/>
                <a:ea typeface="Calibri" panose="020F0502020204030204" pitchFamily="34" charset="0"/>
                <a:cs typeface="Times New Roman" panose="02020603050405020304" pitchFamily="18" charset="0"/>
              </a:rPr>
              <a:t>As the overall volume of housing increases over time:</a:t>
            </a:r>
          </a:p>
          <a:p>
            <a:pPr>
              <a:spcAft>
                <a:spcPts val="200"/>
              </a:spcAft>
            </a:pPr>
            <a:r>
              <a:rPr lang="en-US" sz="1400" b="1" dirty="0">
                <a:latin typeface="Calibri" panose="020F0502020204030204" pitchFamily="34" charset="0"/>
                <a:ea typeface="Calibri" panose="020F0502020204030204" pitchFamily="34" charset="0"/>
                <a:cs typeface="Times New Roman" panose="02020603050405020304" pitchFamily="18" charset="0"/>
              </a:rPr>
              <a:t>Availability </a:t>
            </a:r>
            <a:r>
              <a:rPr lang="en-US" sz="1400" dirty="0">
                <a:latin typeface="Calibri" panose="020F0502020204030204" pitchFamily="34" charset="0"/>
                <a:ea typeface="Calibri" panose="020F0502020204030204" pitchFamily="34" charset="0"/>
                <a:cs typeface="Times New Roman" panose="02020603050405020304" pitchFamily="18" charset="0"/>
              </a:rPr>
              <a:t>– Fewer homes available for purchase. We expect that the  large volume of housing is going to rental homes.  Our research question: how has the proportion of available homes to rental homes changed over the last five years? </a:t>
            </a:r>
          </a:p>
          <a:p>
            <a:pPr>
              <a:spcAft>
                <a:spcPts val="200"/>
              </a:spcAft>
            </a:pPr>
            <a:r>
              <a:rPr lang="en-US" sz="1400" b="1" dirty="0">
                <a:latin typeface="Calibri" panose="020F0502020204030204" pitchFamily="34" charset="0"/>
                <a:ea typeface="Calibri" panose="020F0502020204030204" pitchFamily="34" charset="0"/>
                <a:cs typeface="Times New Roman" panose="02020603050405020304" pitchFamily="18" charset="0"/>
              </a:rPr>
              <a:t>Affordability</a:t>
            </a:r>
            <a:r>
              <a:rPr lang="en-US" sz="1400" dirty="0">
                <a:latin typeface="Calibri" panose="020F0502020204030204" pitchFamily="34" charset="0"/>
                <a:ea typeface="Calibri" panose="020F0502020204030204" pitchFamily="34" charset="0"/>
                <a:cs typeface="Times New Roman" panose="02020603050405020304" pitchFamily="18" charset="0"/>
              </a:rPr>
              <a:t> –Affordability decreases.  We expect that the proportion of average household income to average housing cost to grow over time. Our research question: how has the proportion of average household income to average housing cost changed over time? </a:t>
            </a:r>
          </a:p>
          <a:p>
            <a:pPr>
              <a:spcAft>
                <a:spcPts val="200"/>
              </a:spcAft>
            </a:pPr>
            <a:r>
              <a:rPr lang="en-US" sz="1400" b="1" dirty="0">
                <a:latin typeface="Calibri" panose="020F0502020204030204" pitchFamily="34" charset="0"/>
                <a:ea typeface="Calibri" panose="020F0502020204030204" pitchFamily="34" charset="0"/>
                <a:cs typeface="Times New Roman" panose="02020603050405020304" pitchFamily="18" charset="0"/>
              </a:rPr>
              <a:t>Demographics</a:t>
            </a:r>
            <a:r>
              <a:rPr lang="en-US" sz="1400" dirty="0">
                <a:latin typeface="Calibri" panose="020F0502020204030204" pitchFamily="34" charset="0"/>
                <a:ea typeface="Calibri" panose="020F0502020204030204" pitchFamily="34" charset="0"/>
                <a:cs typeface="Times New Roman" panose="02020603050405020304" pitchFamily="18" charset="0"/>
              </a:rPr>
              <a:t> – The population grow sand demographics will skew.  We expect to find a population that implies gentrification: has more education and a change in race/ethnicity and age. Depending on the changes, this could imply new industry, a migration pattern or many other phenomena. While this would not be definitive, it would start us on new paths to make further queries.  How have the demographics of the local population Florida changed over the last five years and if any of these changes have a noticeable impact on housing availability and costs?</a:t>
            </a:r>
          </a:p>
        </p:txBody>
      </p:sp>
      <p:sp>
        <p:nvSpPr>
          <p:cNvPr id="4" name="TextBox 3">
            <a:extLst>
              <a:ext uri="{FF2B5EF4-FFF2-40B4-BE49-F238E27FC236}">
                <a16:creationId xmlns:a16="http://schemas.microsoft.com/office/drawing/2014/main" id="{15D2A6E6-C7DF-4033-A938-628016AE7D4B}"/>
              </a:ext>
            </a:extLst>
          </p:cNvPr>
          <p:cNvSpPr txBox="1"/>
          <p:nvPr/>
        </p:nvSpPr>
        <p:spPr>
          <a:xfrm>
            <a:off x="453212" y="2255693"/>
            <a:ext cx="1018612" cy="369332"/>
          </a:xfrm>
          <a:prstGeom prst="rect">
            <a:avLst/>
          </a:prstGeom>
          <a:noFill/>
        </p:spPr>
        <p:txBody>
          <a:bodyPr wrap="none" rtlCol="0">
            <a:spAutoFit/>
          </a:bodyPr>
          <a:lstStyle/>
          <a:p>
            <a:r>
              <a:rPr lang="en-US" b="1" dirty="0"/>
              <a:t>Proposal</a:t>
            </a:r>
          </a:p>
        </p:txBody>
      </p:sp>
      <p:sp>
        <p:nvSpPr>
          <p:cNvPr id="5" name="TextBox 4">
            <a:extLst>
              <a:ext uri="{FF2B5EF4-FFF2-40B4-BE49-F238E27FC236}">
                <a16:creationId xmlns:a16="http://schemas.microsoft.com/office/drawing/2014/main" id="{E377479B-7AD5-40F0-9848-F16EAE1AE377}"/>
              </a:ext>
            </a:extLst>
          </p:cNvPr>
          <p:cNvSpPr txBox="1"/>
          <p:nvPr/>
        </p:nvSpPr>
        <p:spPr>
          <a:xfrm>
            <a:off x="325613" y="5622904"/>
            <a:ext cx="1146211" cy="369332"/>
          </a:xfrm>
          <a:prstGeom prst="rect">
            <a:avLst/>
          </a:prstGeom>
          <a:noFill/>
        </p:spPr>
        <p:txBody>
          <a:bodyPr wrap="none" rtlCol="0">
            <a:spAutoFit/>
          </a:bodyPr>
          <a:lstStyle/>
          <a:p>
            <a:r>
              <a:rPr lang="en-US" b="1" dirty="0"/>
              <a:t>Resources</a:t>
            </a:r>
          </a:p>
        </p:txBody>
      </p:sp>
      <p:sp>
        <p:nvSpPr>
          <p:cNvPr id="6" name="Rectangle 5">
            <a:extLst>
              <a:ext uri="{FF2B5EF4-FFF2-40B4-BE49-F238E27FC236}">
                <a16:creationId xmlns:a16="http://schemas.microsoft.com/office/drawing/2014/main" id="{BF607A1E-9AAE-44C0-9729-D58A68665F63}"/>
              </a:ext>
            </a:extLst>
          </p:cNvPr>
          <p:cNvSpPr/>
          <p:nvPr/>
        </p:nvSpPr>
        <p:spPr>
          <a:xfrm>
            <a:off x="1471824" y="5636889"/>
            <a:ext cx="5003006" cy="548868"/>
          </a:xfrm>
          <a:prstGeom prst="rect">
            <a:avLst/>
          </a:prstGeom>
        </p:spPr>
        <p:txBody>
          <a:bodyPr wrap="square">
            <a:spAutoFit/>
          </a:bodyPr>
          <a:lstStyle/>
          <a:p>
            <a:pPr>
              <a:spcAft>
                <a:spcPts val="200"/>
              </a:spcAft>
            </a:pPr>
            <a:r>
              <a:rPr lang="en-US" sz="1400" dirty="0">
                <a:latin typeface="Calibri" panose="020F0502020204030204" pitchFamily="34" charset="0"/>
                <a:ea typeface="Calibri" panose="020F0502020204030204" pitchFamily="34" charset="0"/>
                <a:cs typeface="Times New Roman" panose="02020603050405020304" pitchFamily="18" charset="0"/>
              </a:rPr>
              <a:t>Multiple Listing Service (MLS) .csv</a:t>
            </a:r>
          </a:p>
          <a:p>
            <a:pPr>
              <a:spcAft>
                <a:spcPts val="200"/>
              </a:spcAft>
            </a:pPr>
            <a:r>
              <a:rPr lang="en-US" sz="1400" dirty="0">
                <a:latin typeface="Calibri" panose="020F0502020204030204" pitchFamily="34" charset="0"/>
                <a:ea typeface="Calibri" panose="020F0502020204030204" pitchFamily="34" charset="0"/>
                <a:cs typeface="Times New Roman" panose="02020603050405020304" pitchFamily="18" charset="0"/>
              </a:rPr>
              <a:t>The US census: American Community Survey API</a:t>
            </a:r>
          </a:p>
        </p:txBody>
      </p:sp>
      <p:sp>
        <p:nvSpPr>
          <p:cNvPr id="8" name="TextBox 7">
            <a:extLst>
              <a:ext uri="{FF2B5EF4-FFF2-40B4-BE49-F238E27FC236}">
                <a16:creationId xmlns:a16="http://schemas.microsoft.com/office/drawing/2014/main" id="{D0835305-D2FF-447E-B728-71931DB5808F}"/>
              </a:ext>
            </a:extLst>
          </p:cNvPr>
          <p:cNvSpPr txBox="1"/>
          <p:nvPr/>
        </p:nvSpPr>
        <p:spPr>
          <a:xfrm>
            <a:off x="453212" y="4754753"/>
            <a:ext cx="888769" cy="369332"/>
          </a:xfrm>
          <a:prstGeom prst="rect">
            <a:avLst/>
          </a:prstGeom>
          <a:noFill/>
        </p:spPr>
        <p:txBody>
          <a:bodyPr wrap="none" rtlCol="0">
            <a:spAutoFit/>
          </a:bodyPr>
          <a:lstStyle/>
          <a:p>
            <a:r>
              <a:rPr lang="en-US" b="1" dirty="0"/>
              <a:t>Criteria</a:t>
            </a:r>
          </a:p>
        </p:txBody>
      </p:sp>
      <p:sp>
        <p:nvSpPr>
          <p:cNvPr id="9" name="Rectangle 8">
            <a:extLst>
              <a:ext uri="{FF2B5EF4-FFF2-40B4-BE49-F238E27FC236}">
                <a16:creationId xmlns:a16="http://schemas.microsoft.com/office/drawing/2014/main" id="{2EB5400A-C63E-49D6-834C-C0590419FB0D}"/>
              </a:ext>
            </a:extLst>
          </p:cNvPr>
          <p:cNvSpPr/>
          <p:nvPr/>
        </p:nvSpPr>
        <p:spPr>
          <a:xfrm>
            <a:off x="1471824" y="5069473"/>
            <a:ext cx="3352393" cy="307777"/>
          </a:xfrm>
          <a:prstGeom prst="rect">
            <a:avLst/>
          </a:prstGeom>
        </p:spPr>
        <p:txBody>
          <a:bodyPr wrap="none">
            <a:spAutoFit/>
          </a:bodyPr>
          <a:lstStyle/>
          <a:p>
            <a:pPr>
              <a:spcAft>
                <a:spcPts val="200"/>
              </a:spcAft>
            </a:pPr>
            <a:r>
              <a:rPr lang="en-US" sz="1400" dirty="0">
                <a:latin typeface="Calibri" panose="020F0502020204030204" pitchFamily="34" charset="0"/>
                <a:ea typeface="Calibri" panose="020F0502020204030204" pitchFamily="34" charset="0"/>
                <a:cs typeface="Times New Roman" panose="02020603050405020304" pitchFamily="18" charset="0"/>
              </a:rPr>
              <a:t>Orange County, Florida for years 2014-2017</a:t>
            </a:r>
          </a:p>
        </p:txBody>
      </p:sp>
    </p:spTree>
    <p:extLst>
      <p:ext uri="{BB962C8B-B14F-4D97-AF65-F5344CB8AC3E}">
        <p14:creationId xmlns:p14="http://schemas.microsoft.com/office/powerpoint/2010/main" val="1092393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78CC4C5-2138-4E8E-AA5B-DCD4C8EC8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03" y="3911914"/>
            <a:ext cx="2557635" cy="1705090"/>
          </a:xfrm>
          <a:prstGeom prst="rect">
            <a:avLst/>
          </a:prstGeom>
        </p:spPr>
      </p:pic>
      <p:sp>
        <p:nvSpPr>
          <p:cNvPr id="2" name="Title 1">
            <a:extLst>
              <a:ext uri="{FF2B5EF4-FFF2-40B4-BE49-F238E27FC236}">
                <a16:creationId xmlns:a16="http://schemas.microsoft.com/office/drawing/2014/main" id="{5FD75F65-2A15-4EFE-AA2B-13813A621819}"/>
              </a:ext>
            </a:extLst>
          </p:cNvPr>
          <p:cNvSpPr>
            <a:spLocks noGrp="1"/>
          </p:cNvSpPr>
          <p:nvPr>
            <p:ph type="title"/>
          </p:nvPr>
        </p:nvSpPr>
        <p:spPr>
          <a:xfrm>
            <a:off x="1445417" y="423675"/>
            <a:ext cx="8933413" cy="463549"/>
          </a:xfrm>
        </p:spPr>
        <p:txBody>
          <a:bodyPr>
            <a:normAutofit fontScale="90000"/>
          </a:bodyPr>
          <a:lstStyle/>
          <a:p>
            <a:r>
              <a:rPr lang="en-US" sz="2800" b="1" dirty="0"/>
              <a:t>Availability – Private vs Rental Housing</a:t>
            </a:r>
          </a:p>
        </p:txBody>
      </p:sp>
      <p:sp>
        <p:nvSpPr>
          <p:cNvPr id="3" name="Rectangle 2">
            <a:extLst>
              <a:ext uri="{FF2B5EF4-FFF2-40B4-BE49-F238E27FC236}">
                <a16:creationId xmlns:a16="http://schemas.microsoft.com/office/drawing/2014/main" id="{16F676A5-C1F8-4971-A48A-9B7B3F9C5A9A}"/>
              </a:ext>
            </a:extLst>
          </p:cNvPr>
          <p:cNvSpPr/>
          <p:nvPr/>
        </p:nvSpPr>
        <p:spPr>
          <a:xfrm>
            <a:off x="1235039" y="1273372"/>
            <a:ext cx="10301288" cy="523220"/>
          </a:xfrm>
          <a:prstGeom prst="rect">
            <a:avLst/>
          </a:prstGeom>
        </p:spPr>
        <p:txBody>
          <a:bodyPr wrap="square">
            <a:spAutoFit/>
          </a:bodyPr>
          <a:lstStyle/>
          <a:p>
            <a:pPr>
              <a:spcAft>
                <a:spcPts val="200"/>
              </a:spcAft>
            </a:pPr>
            <a:r>
              <a:rPr lang="en-US" sz="1400" b="1" dirty="0">
                <a:latin typeface="Calibri" panose="020F0502020204030204" pitchFamily="34" charset="0"/>
                <a:ea typeface="Calibri" panose="020F0502020204030204" pitchFamily="34" charset="0"/>
                <a:cs typeface="Times New Roman" panose="02020603050405020304" pitchFamily="18" charset="0"/>
              </a:rPr>
              <a:t>Availability </a:t>
            </a:r>
            <a:r>
              <a:rPr lang="en-US" sz="1400" dirty="0">
                <a:latin typeface="Calibri" panose="020F0502020204030204" pitchFamily="34" charset="0"/>
                <a:ea typeface="Calibri" panose="020F0502020204030204" pitchFamily="34" charset="0"/>
                <a:cs typeface="Times New Roman" panose="02020603050405020304" pitchFamily="18" charset="0"/>
              </a:rPr>
              <a:t>– Fewer homes available for purchase. We expect that the  large volume of housing is going to rental homes.  Our research question: how has the proportion of available homes to rental homes changed over the last five years? </a:t>
            </a:r>
          </a:p>
        </p:txBody>
      </p:sp>
      <p:sp>
        <p:nvSpPr>
          <p:cNvPr id="4" name="TextBox 3">
            <a:extLst>
              <a:ext uri="{FF2B5EF4-FFF2-40B4-BE49-F238E27FC236}">
                <a16:creationId xmlns:a16="http://schemas.microsoft.com/office/drawing/2014/main" id="{15D2A6E6-C7DF-4033-A938-628016AE7D4B}"/>
              </a:ext>
            </a:extLst>
          </p:cNvPr>
          <p:cNvSpPr txBox="1"/>
          <p:nvPr/>
        </p:nvSpPr>
        <p:spPr>
          <a:xfrm>
            <a:off x="1676620" y="3529215"/>
            <a:ext cx="612668" cy="246221"/>
          </a:xfrm>
          <a:prstGeom prst="rect">
            <a:avLst/>
          </a:prstGeom>
          <a:noFill/>
        </p:spPr>
        <p:txBody>
          <a:bodyPr wrap="none" rtlCol="0">
            <a:spAutoFit/>
          </a:bodyPr>
          <a:lstStyle/>
          <a:p>
            <a:r>
              <a:rPr lang="en-US" sz="1000" b="1" i="1" dirty="0"/>
              <a:t>Figure 1</a:t>
            </a:r>
          </a:p>
        </p:txBody>
      </p:sp>
      <p:sp>
        <p:nvSpPr>
          <p:cNvPr id="5" name="TextBox 4">
            <a:extLst>
              <a:ext uri="{FF2B5EF4-FFF2-40B4-BE49-F238E27FC236}">
                <a16:creationId xmlns:a16="http://schemas.microsoft.com/office/drawing/2014/main" id="{E377479B-7AD5-40F0-9848-F16EAE1AE377}"/>
              </a:ext>
            </a:extLst>
          </p:cNvPr>
          <p:cNvSpPr txBox="1"/>
          <p:nvPr/>
        </p:nvSpPr>
        <p:spPr>
          <a:xfrm>
            <a:off x="396437" y="6415571"/>
            <a:ext cx="721672" cy="261610"/>
          </a:xfrm>
          <a:prstGeom prst="rect">
            <a:avLst/>
          </a:prstGeom>
          <a:noFill/>
        </p:spPr>
        <p:txBody>
          <a:bodyPr wrap="none" rtlCol="0">
            <a:spAutoFit/>
          </a:bodyPr>
          <a:lstStyle/>
          <a:p>
            <a:r>
              <a:rPr lang="en-US" sz="1100" b="1" dirty="0"/>
              <a:t>Resource</a:t>
            </a:r>
          </a:p>
        </p:txBody>
      </p:sp>
      <p:sp>
        <p:nvSpPr>
          <p:cNvPr id="6" name="Rectangle 5">
            <a:extLst>
              <a:ext uri="{FF2B5EF4-FFF2-40B4-BE49-F238E27FC236}">
                <a16:creationId xmlns:a16="http://schemas.microsoft.com/office/drawing/2014/main" id="{BF607A1E-9AAE-44C0-9729-D58A68665F63}"/>
              </a:ext>
            </a:extLst>
          </p:cNvPr>
          <p:cNvSpPr/>
          <p:nvPr/>
        </p:nvSpPr>
        <p:spPr>
          <a:xfrm>
            <a:off x="340873" y="6550223"/>
            <a:ext cx="2986242" cy="253916"/>
          </a:xfrm>
          <a:prstGeom prst="rect">
            <a:avLst/>
          </a:prstGeom>
        </p:spPr>
        <p:txBody>
          <a:bodyPr wrap="square">
            <a:spAutoFit/>
          </a:bodyPr>
          <a:lstStyle/>
          <a:p>
            <a:pPr>
              <a:spcAft>
                <a:spcPts val="200"/>
              </a:spcAft>
            </a:pPr>
            <a:r>
              <a:rPr lang="en-US" sz="1050" dirty="0">
                <a:latin typeface="Calibri" panose="020F0502020204030204" pitchFamily="34" charset="0"/>
                <a:ea typeface="Calibri" panose="020F0502020204030204" pitchFamily="34" charset="0"/>
                <a:cs typeface="Times New Roman" panose="02020603050405020304" pitchFamily="18" charset="0"/>
              </a:rPr>
              <a:t>Multiple Listing Service (MLS) .csv</a:t>
            </a:r>
          </a:p>
        </p:txBody>
      </p:sp>
      <p:sp>
        <p:nvSpPr>
          <p:cNvPr id="10" name="TextBox 9">
            <a:extLst>
              <a:ext uri="{FF2B5EF4-FFF2-40B4-BE49-F238E27FC236}">
                <a16:creationId xmlns:a16="http://schemas.microsoft.com/office/drawing/2014/main" id="{D8EB7BDA-5C81-4483-BF4A-2F09CFEA4A90}"/>
              </a:ext>
            </a:extLst>
          </p:cNvPr>
          <p:cNvSpPr txBox="1"/>
          <p:nvPr/>
        </p:nvSpPr>
        <p:spPr>
          <a:xfrm>
            <a:off x="453209" y="1021098"/>
            <a:ext cx="1223412" cy="369332"/>
          </a:xfrm>
          <a:prstGeom prst="rect">
            <a:avLst/>
          </a:prstGeom>
          <a:noFill/>
        </p:spPr>
        <p:txBody>
          <a:bodyPr wrap="none" rtlCol="0">
            <a:spAutoFit/>
          </a:bodyPr>
          <a:lstStyle/>
          <a:p>
            <a:r>
              <a:rPr lang="en-US" b="1" dirty="0"/>
              <a:t>Conclusion</a:t>
            </a:r>
          </a:p>
        </p:txBody>
      </p:sp>
      <p:sp>
        <p:nvSpPr>
          <p:cNvPr id="7" name="TextBox 6">
            <a:extLst>
              <a:ext uri="{FF2B5EF4-FFF2-40B4-BE49-F238E27FC236}">
                <a16:creationId xmlns:a16="http://schemas.microsoft.com/office/drawing/2014/main" id="{ADA148D4-B157-495A-B443-D8BA2E199FC2}"/>
              </a:ext>
            </a:extLst>
          </p:cNvPr>
          <p:cNvSpPr txBox="1"/>
          <p:nvPr/>
        </p:nvSpPr>
        <p:spPr>
          <a:xfrm>
            <a:off x="3765856" y="2178822"/>
            <a:ext cx="4416588" cy="1600438"/>
          </a:xfrm>
          <a:prstGeom prst="rect">
            <a:avLst/>
          </a:prstGeom>
          <a:noFill/>
        </p:spPr>
        <p:txBody>
          <a:bodyPr wrap="square" rtlCol="0">
            <a:spAutoFit/>
          </a:bodyPr>
          <a:lstStyle/>
          <a:p>
            <a:r>
              <a:rPr lang="en-US" sz="1400" dirty="0"/>
              <a:t>As expected, housing availability for Private ownership far exceeds the number of housing available for Rental purposes (fig1).  A look within the breakdown of the data shows the peak of Private Housing available in 2015 and decreasing by about 10,000 each year.  The peak rental was in 2014, with a sharp decline in 2015 and is increasing slowly, but steadily.</a:t>
            </a:r>
          </a:p>
        </p:txBody>
      </p:sp>
      <p:pic>
        <p:nvPicPr>
          <p:cNvPr id="16" name="Picture 15">
            <a:extLst>
              <a:ext uri="{FF2B5EF4-FFF2-40B4-BE49-F238E27FC236}">
                <a16:creationId xmlns:a16="http://schemas.microsoft.com/office/drawing/2014/main" id="{E296F893-32C8-41EC-894F-D4A1D5B7A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508" y="1798148"/>
            <a:ext cx="2708111" cy="1805407"/>
          </a:xfrm>
          <a:prstGeom prst="rect">
            <a:avLst/>
          </a:prstGeom>
        </p:spPr>
      </p:pic>
      <p:pic>
        <p:nvPicPr>
          <p:cNvPr id="21" name="Picture 20">
            <a:extLst>
              <a:ext uri="{FF2B5EF4-FFF2-40B4-BE49-F238E27FC236}">
                <a16:creationId xmlns:a16="http://schemas.microsoft.com/office/drawing/2014/main" id="{F3544A03-0BE4-46CB-ABAD-AD76F3C4D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4962" y="4663844"/>
            <a:ext cx="2146267" cy="1341556"/>
          </a:xfrm>
          <a:prstGeom prst="rect">
            <a:avLst/>
          </a:prstGeom>
        </p:spPr>
      </p:pic>
      <p:sp>
        <p:nvSpPr>
          <p:cNvPr id="22" name="TextBox 21">
            <a:extLst>
              <a:ext uri="{FF2B5EF4-FFF2-40B4-BE49-F238E27FC236}">
                <a16:creationId xmlns:a16="http://schemas.microsoft.com/office/drawing/2014/main" id="{5AA4BA38-ED84-44D1-81A9-7197D986F086}"/>
              </a:ext>
            </a:extLst>
          </p:cNvPr>
          <p:cNvSpPr txBox="1"/>
          <p:nvPr/>
        </p:nvSpPr>
        <p:spPr>
          <a:xfrm>
            <a:off x="4940214" y="4109481"/>
            <a:ext cx="6663927" cy="1815882"/>
          </a:xfrm>
          <a:prstGeom prst="rect">
            <a:avLst/>
          </a:prstGeom>
          <a:noFill/>
        </p:spPr>
        <p:txBody>
          <a:bodyPr wrap="square" rtlCol="0">
            <a:spAutoFit/>
          </a:bodyPr>
          <a:lstStyle/>
          <a:p>
            <a:r>
              <a:rPr lang="en-US" sz="1400" dirty="0"/>
              <a:t>In our four year measure, 2015 was the peak in housing available for sale listed on MLS market (fig2).  Subsequent years have seen a slight decline in the total available, however, the rentals available for sale have been increasing.  This could mean that either existing rentals for sale have been increasing and/or there are new properties being offered for sale for Rental purposes.  A look at the Private housing available for sale show a peak in 2015 with a steady decline thereafter (fig3).  This indicates a relationship between the decline in available Housing in the Private housing market and the housing available for sale for rental.</a:t>
            </a:r>
            <a:endParaRPr lang="en-US" dirty="0"/>
          </a:p>
        </p:txBody>
      </p:sp>
      <p:graphicFrame>
        <p:nvGraphicFramePr>
          <p:cNvPr id="27" name="Table 26">
            <a:extLst>
              <a:ext uri="{FF2B5EF4-FFF2-40B4-BE49-F238E27FC236}">
                <a16:creationId xmlns:a16="http://schemas.microsoft.com/office/drawing/2014/main" id="{0C185EE6-15E5-435C-A33B-8E54EB95638F}"/>
              </a:ext>
            </a:extLst>
          </p:cNvPr>
          <p:cNvGraphicFramePr>
            <a:graphicFrameLocks noGrp="1"/>
          </p:cNvGraphicFramePr>
          <p:nvPr>
            <p:extLst>
              <p:ext uri="{D42A27DB-BD31-4B8C-83A1-F6EECF244321}">
                <p14:modId xmlns:p14="http://schemas.microsoft.com/office/powerpoint/2010/main" val="2958889319"/>
              </p:ext>
            </p:extLst>
          </p:nvPr>
        </p:nvGraphicFramePr>
        <p:xfrm>
          <a:off x="8621876" y="1913900"/>
          <a:ext cx="2299165" cy="1371600"/>
        </p:xfrm>
        <a:graphic>
          <a:graphicData uri="http://schemas.openxmlformats.org/drawingml/2006/table">
            <a:tbl>
              <a:tblPr firstRow="1" bandRow="1">
                <a:tableStyleId>{5C22544A-7EE6-4342-B048-85BDC9FD1C3A}</a:tableStyleId>
              </a:tblPr>
              <a:tblGrid>
                <a:gridCol w="535360">
                  <a:extLst>
                    <a:ext uri="{9D8B030D-6E8A-4147-A177-3AD203B41FA5}">
                      <a16:colId xmlns:a16="http://schemas.microsoft.com/office/drawing/2014/main" val="818607061"/>
                    </a:ext>
                  </a:extLst>
                </a:gridCol>
                <a:gridCol w="539416">
                  <a:extLst>
                    <a:ext uri="{9D8B030D-6E8A-4147-A177-3AD203B41FA5}">
                      <a16:colId xmlns:a16="http://schemas.microsoft.com/office/drawing/2014/main" val="3718889498"/>
                    </a:ext>
                  </a:extLst>
                </a:gridCol>
                <a:gridCol w="666684">
                  <a:extLst>
                    <a:ext uri="{9D8B030D-6E8A-4147-A177-3AD203B41FA5}">
                      <a16:colId xmlns:a16="http://schemas.microsoft.com/office/drawing/2014/main" val="1841789691"/>
                    </a:ext>
                  </a:extLst>
                </a:gridCol>
                <a:gridCol w="557705">
                  <a:extLst>
                    <a:ext uri="{9D8B030D-6E8A-4147-A177-3AD203B41FA5}">
                      <a16:colId xmlns:a16="http://schemas.microsoft.com/office/drawing/2014/main" val="2668591087"/>
                    </a:ext>
                  </a:extLst>
                </a:gridCol>
              </a:tblGrid>
              <a:tr h="391592">
                <a:tc>
                  <a:txBody>
                    <a:bodyPr/>
                    <a:lstStyle/>
                    <a:p>
                      <a:r>
                        <a:rPr lang="en-US" sz="1000" dirty="0"/>
                        <a:t>Rental</a:t>
                      </a:r>
                    </a:p>
                  </a:txBody>
                  <a:tcPr/>
                </a:tc>
                <a:tc>
                  <a:txBody>
                    <a:bodyPr/>
                    <a:lstStyle/>
                    <a:p>
                      <a:r>
                        <a:rPr lang="en-US" sz="1000" dirty="0"/>
                        <a:t>Private</a:t>
                      </a:r>
                    </a:p>
                  </a:txBody>
                  <a:tcPr/>
                </a:tc>
                <a:tc>
                  <a:txBody>
                    <a:bodyPr/>
                    <a:lstStyle/>
                    <a:p>
                      <a:r>
                        <a:rPr lang="en-US" sz="1000" dirty="0"/>
                        <a:t>Difference</a:t>
                      </a:r>
                    </a:p>
                  </a:txBody>
                  <a:tcPr/>
                </a:tc>
                <a:tc>
                  <a:txBody>
                    <a:bodyPr/>
                    <a:lstStyle/>
                    <a:p>
                      <a:r>
                        <a:rPr lang="en-US" sz="1000" dirty="0"/>
                        <a:t>Change</a:t>
                      </a:r>
                    </a:p>
                  </a:txBody>
                  <a:tcPr/>
                </a:tc>
                <a:extLst>
                  <a:ext uri="{0D108BD9-81ED-4DB2-BD59-A6C34878D82A}">
                    <a16:rowId xmlns:a16="http://schemas.microsoft.com/office/drawing/2014/main" val="4265881055"/>
                  </a:ext>
                </a:extLst>
              </a:tr>
              <a:tr h="240980">
                <a:tc>
                  <a:txBody>
                    <a:bodyPr/>
                    <a:lstStyle/>
                    <a:p>
                      <a:r>
                        <a:rPr lang="en-US" sz="1000" dirty="0"/>
                        <a:t>18141</a:t>
                      </a:r>
                    </a:p>
                  </a:txBody>
                  <a:tcPr/>
                </a:tc>
                <a:tc>
                  <a:txBody>
                    <a:bodyPr/>
                    <a:lstStyle/>
                    <a:p>
                      <a:r>
                        <a:rPr lang="en-US" sz="1000" dirty="0"/>
                        <a:t>80137</a:t>
                      </a:r>
                    </a:p>
                  </a:txBody>
                  <a:tcPr/>
                </a:tc>
                <a:tc>
                  <a:txBody>
                    <a:bodyPr/>
                    <a:lstStyle/>
                    <a:p>
                      <a:r>
                        <a:rPr lang="en-US" sz="1000" dirty="0"/>
                        <a:t>61996</a:t>
                      </a:r>
                    </a:p>
                  </a:txBody>
                  <a:tcPr/>
                </a:tc>
                <a:tc>
                  <a:txBody>
                    <a:bodyPr/>
                    <a:lstStyle/>
                    <a:p>
                      <a:endParaRPr lang="en-US" sz="1000" dirty="0"/>
                    </a:p>
                  </a:txBody>
                  <a:tcPr/>
                </a:tc>
                <a:extLst>
                  <a:ext uri="{0D108BD9-81ED-4DB2-BD59-A6C34878D82A}">
                    <a16:rowId xmlns:a16="http://schemas.microsoft.com/office/drawing/2014/main" val="856373791"/>
                  </a:ext>
                </a:extLst>
              </a:tr>
              <a:tr h="240980">
                <a:tc>
                  <a:txBody>
                    <a:bodyPr/>
                    <a:lstStyle/>
                    <a:p>
                      <a:r>
                        <a:rPr lang="en-US" sz="1000" dirty="0"/>
                        <a:t>14561</a:t>
                      </a:r>
                    </a:p>
                  </a:txBody>
                  <a:tcPr/>
                </a:tc>
                <a:tc>
                  <a:txBody>
                    <a:bodyPr/>
                    <a:lstStyle/>
                    <a:p>
                      <a:r>
                        <a:rPr lang="en-US" sz="1000" dirty="0"/>
                        <a:t>85971</a:t>
                      </a:r>
                    </a:p>
                  </a:txBody>
                  <a:tcPr/>
                </a:tc>
                <a:tc>
                  <a:txBody>
                    <a:bodyPr/>
                    <a:lstStyle/>
                    <a:p>
                      <a:r>
                        <a:rPr lang="en-US" sz="1000" dirty="0"/>
                        <a:t>71410</a:t>
                      </a:r>
                    </a:p>
                  </a:txBody>
                  <a:tcPr/>
                </a:tc>
                <a:tc>
                  <a:txBody>
                    <a:bodyPr/>
                    <a:lstStyle/>
                    <a:p>
                      <a:r>
                        <a:rPr lang="en-US" sz="1000" dirty="0"/>
                        <a:t>9414</a:t>
                      </a:r>
                    </a:p>
                  </a:txBody>
                  <a:tcPr/>
                </a:tc>
                <a:extLst>
                  <a:ext uri="{0D108BD9-81ED-4DB2-BD59-A6C34878D82A}">
                    <a16:rowId xmlns:a16="http://schemas.microsoft.com/office/drawing/2014/main" val="2916459213"/>
                  </a:ext>
                </a:extLst>
              </a:tr>
              <a:tr h="240980">
                <a:tc>
                  <a:txBody>
                    <a:bodyPr/>
                    <a:lstStyle/>
                    <a:p>
                      <a:r>
                        <a:rPr lang="en-US" sz="1000" dirty="0"/>
                        <a:t>15008</a:t>
                      </a:r>
                    </a:p>
                  </a:txBody>
                  <a:tcPr/>
                </a:tc>
                <a:tc>
                  <a:txBody>
                    <a:bodyPr/>
                    <a:lstStyle/>
                    <a:p>
                      <a:r>
                        <a:rPr lang="en-US" sz="1000" dirty="0"/>
                        <a:t>75308</a:t>
                      </a:r>
                    </a:p>
                  </a:txBody>
                  <a:tcPr/>
                </a:tc>
                <a:tc>
                  <a:txBody>
                    <a:bodyPr/>
                    <a:lstStyle/>
                    <a:p>
                      <a:r>
                        <a:rPr lang="en-US" sz="1000" dirty="0"/>
                        <a:t>60300</a:t>
                      </a:r>
                    </a:p>
                  </a:txBody>
                  <a:tcPr/>
                </a:tc>
                <a:tc>
                  <a:txBody>
                    <a:bodyPr/>
                    <a:lstStyle/>
                    <a:p>
                      <a:r>
                        <a:rPr lang="en-US" sz="1000" dirty="0"/>
                        <a:t>-11110</a:t>
                      </a:r>
                    </a:p>
                  </a:txBody>
                  <a:tcPr/>
                </a:tc>
                <a:extLst>
                  <a:ext uri="{0D108BD9-81ED-4DB2-BD59-A6C34878D82A}">
                    <a16:rowId xmlns:a16="http://schemas.microsoft.com/office/drawing/2014/main" val="3466670210"/>
                  </a:ext>
                </a:extLst>
              </a:tr>
              <a:tr h="240980">
                <a:tc>
                  <a:txBody>
                    <a:bodyPr/>
                    <a:lstStyle/>
                    <a:p>
                      <a:r>
                        <a:rPr lang="en-US" sz="1000" dirty="0"/>
                        <a:t>15375</a:t>
                      </a:r>
                    </a:p>
                  </a:txBody>
                  <a:tcPr/>
                </a:tc>
                <a:tc>
                  <a:txBody>
                    <a:bodyPr/>
                    <a:lstStyle/>
                    <a:p>
                      <a:r>
                        <a:rPr lang="en-US" sz="1000" dirty="0"/>
                        <a:t>66236</a:t>
                      </a:r>
                    </a:p>
                  </a:txBody>
                  <a:tcPr/>
                </a:tc>
                <a:tc>
                  <a:txBody>
                    <a:bodyPr/>
                    <a:lstStyle/>
                    <a:p>
                      <a:r>
                        <a:rPr lang="en-US" sz="1000" dirty="0"/>
                        <a:t>50861</a:t>
                      </a:r>
                    </a:p>
                  </a:txBody>
                  <a:tcPr/>
                </a:tc>
                <a:tc>
                  <a:txBody>
                    <a:bodyPr/>
                    <a:lstStyle/>
                    <a:p>
                      <a:r>
                        <a:rPr lang="en-US" sz="1000" dirty="0"/>
                        <a:t>-9439</a:t>
                      </a:r>
                    </a:p>
                  </a:txBody>
                  <a:tcPr/>
                </a:tc>
                <a:extLst>
                  <a:ext uri="{0D108BD9-81ED-4DB2-BD59-A6C34878D82A}">
                    <a16:rowId xmlns:a16="http://schemas.microsoft.com/office/drawing/2014/main" val="2376890224"/>
                  </a:ext>
                </a:extLst>
              </a:tr>
            </a:tbl>
          </a:graphicData>
        </a:graphic>
      </p:graphicFrame>
      <p:sp>
        <p:nvSpPr>
          <p:cNvPr id="28" name="TextBox 27">
            <a:extLst>
              <a:ext uri="{FF2B5EF4-FFF2-40B4-BE49-F238E27FC236}">
                <a16:creationId xmlns:a16="http://schemas.microsoft.com/office/drawing/2014/main" id="{C42DF03F-403E-45A1-95A3-DB091A298AE0}"/>
              </a:ext>
            </a:extLst>
          </p:cNvPr>
          <p:cNvSpPr txBox="1"/>
          <p:nvPr/>
        </p:nvSpPr>
        <p:spPr>
          <a:xfrm>
            <a:off x="757273" y="5644292"/>
            <a:ext cx="612668" cy="246221"/>
          </a:xfrm>
          <a:prstGeom prst="rect">
            <a:avLst/>
          </a:prstGeom>
          <a:noFill/>
        </p:spPr>
        <p:txBody>
          <a:bodyPr wrap="none" rtlCol="0">
            <a:spAutoFit/>
          </a:bodyPr>
          <a:lstStyle/>
          <a:p>
            <a:r>
              <a:rPr lang="en-US" sz="1000" b="1" i="1" dirty="0"/>
              <a:t>Figure 2</a:t>
            </a:r>
          </a:p>
        </p:txBody>
      </p:sp>
      <p:sp>
        <p:nvSpPr>
          <p:cNvPr id="29" name="TextBox 28">
            <a:extLst>
              <a:ext uri="{FF2B5EF4-FFF2-40B4-BE49-F238E27FC236}">
                <a16:creationId xmlns:a16="http://schemas.microsoft.com/office/drawing/2014/main" id="{5481CADB-BF27-4CFA-95F5-803DE3379A31}"/>
              </a:ext>
            </a:extLst>
          </p:cNvPr>
          <p:cNvSpPr txBox="1"/>
          <p:nvPr/>
        </p:nvSpPr>
        <p:spPr>
          <a:xfrm>
            <a:off x="2576958" y="5925363"/>
            <a:ext cx="612668" cy="246221"/>
          </a:xfrm>
          <a:prstGeom prst="rect">
            <a:avLst/>
          </a:prstGeom>
          <a:noFill/>
        </p:spPr>
        <p:txBody>
          <a:bodyPr wrap="none" rtlCol="0">
            <a:spAutoFit/>
          </a:bodyPr>
          <a:lstStyle/>
          <a:p>
            <a:r>
              <a:rPr lang="en-US" sz="1000" b="1" i="1" dirty="0"/>
              <a:t>Figure 3</a:t>
            </a:r>
          </a:p>
        </p:txBody>
      </p:sp>
      <p:sp>
        <p:nvSpPr>
          <p:cNvPr id="30" name="TextBox 29">
            <a:extLst>
              <a:ext uri="{FF2B5EF4-FFF2-40B4-BE49-F238E27FC236}">
                <a16:creationId xmlns:a16="http://schemas.microsoft.com/office/drawing/2014/main" id="{D015E9A4-6EA0-4CE0-8BE9-49AC4F2F4A9A}"/>
              </a:ext>
            </a:extLst>
          </p:cNvPr>
          <p:cNvSpPr txBox="1"/>
          <p:nvPr/>
        </p:nvSpPr>
        <p:spPr>
          <a:xfrm>
            <a:off x="7938461" y="6092405"/>
            <a:ext cx="4007994" cy="646331"/>
          </a:xfrm>
          <a:prstGeom prst="rect">
            <a:avLst/>
          </a:prstGeom>
          <a:noFill/>
        </p:spPr>
        <p:txBody>
          <a:bodyPr wrap="square" rtlCol="0">
            <a:spAutoFit/>
          </a:bodyPr>
          <a:lstStyle/>
          <a:p>
            <a:r>
              <a:rPr lang="en-US" sz="1200" b="1" i="1" dirty="0"/>
              <a:t>Housing Available for sale:</a:t>
            </a:r>
            <a:r>
              <a:rPr lang="en-US" sz="1200" i="1" dirty="0"/>
              <a:t> Housing listed for sale on MLS.</a:t>
            </a:r>
          </a:p>
          <a:p>
            <a:r>
              <a:rPr lang="en-US" sz="1200" b="1" i="1" dirty="0"/>
              <a:t>Private</a:t>
            </a:r>
            <a:r>
              <a:rPr lang="en-US" sz="1200" i="1" dirty="0"/>
              <a:t> </a:t>
            </a:r>
            <a:r>
              <a:rPr lang="en-US" sz="1200" b="1" i="1" dirty="0"/>
              <a:t>Housing Available</a:t>
            </a:r>
            <a:r>
              <a:rPr lang="en-US" sz="1200" i="1" dirty="0"/>
              <a:t>: placed for sale by homeowners</a:t>
            </a:r>
          </a:p>
          <a:p>
            <a:r>
              <a:rPr lang="en-US" sz="1200" b="1" i="1" dirty="0"/>
              <a:t>Rental Housing Available:  </a:t>
            </a:r>
            <a:r>
              <a:rPr lang="en-US" sz="1200" i="1" dirty="0"/>
              <a:t>placed for sale for rental purposes</a:t>
            </a:r>
          </a:p>
        </p:txBody>
      </p:sp>
    </p:spTree>
    <p:extLst>
      <p:ext uri="{BB962C8B-B14F-4D97-AF65-F5344CB8AC3E}">
        <p14:creationId xmlns:p14="http://schemas.microsoft.com/office/powerpoint/2010/main" val="355822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5F65-2A15-4EFE-AA2B-13813A621819}"/>
              </a:ext>
            </a:extLst>
          </p:cNvPr>
          <p:cNvSpPr>
            <a:spLocks noGrp="1"/>
          </p:cNvSpPr>
          <p:nvPr>
            <p:ph type="title"/>
          </p:nvPr>
        </p:nvSpPr>
        <p:spPr>
          <a:xfrm>
            <a:off x="1445417" y="423675"/>
            <a:ext cx="8933413" cy="463549"/>
          </a:xfrm>
        </p:spPr>
        <p:txBody>
          <a:bodyPr>
            <a:normAutofit fontScale="90000"/>
          </a:bodyPr>
          <a:lstStyle/>
          <a:p>
            <a:r>
              <a:rPr lang="en-US" sz="2800" b="1" dirty="0"/>
              <a:t>Affordability – Sales Numbers vs Sales Price</a:t>
            </a:r>
          </a:p>
        </p:txBody>
      </p:sp>
      <p:sp>
        <p:nvSpPr>
          <p:cNvPr id="3" name="Rectangle 2">
            <a:extLst>
              <a:ext uri="{FF2B5EF4-FFF2-40B4-BE49-F238E27FC236}">
                <a16:creationId xmlns:a16="http://schemas.microsoft.com/office/drawing/2014/main" id="{16F676A5-C1F8-4971-A48A-9B7B3F9C5A9A}"/>
              </a:ext>
            </a:extLst>
          </p:cNvPr>
          <p:cNvSpPr/>
          <p:nvPr/>
        </p:nvSpPr>
        <p:spPr>
          <a:xfrm>
            <a:off x="1235039" y="1273372"/>
            <a:ext cx="10301288" cy="523220"/>
          </a:xfrm>
          <a:prstGeom prst="rect">
            <a:avLst/>
          </a:prstGeom>
        </p:spPr>
        <p:txBody>
          <a:bodyPr wrap="square">
            <a:spAutoFit/>
          </a:bodyPr>
          <a:lstStyle/>
          <a:p>
            <a:pPr>
              <a:spcAft>
                <a:spcPts val="200"/>
              </a:spcAft>
            </a:pPr>
            <a:r>
              <a:rPr lang="en-US" sz="1400" b="1" dirty="0">
                <a:latin typeface="Calibri" panose="020F0502020204030204" pitchFamily="34" charset="0"/>
                <a:ea typeface="Calibri" panose="020F0502020204030204" pitchFamily="34" charset="0"/>
                <a:cs typeface="Times New Roman" panose="02020603050405020304" pitchFamily="18" charset="0"/>
              </a:rPr>
              <a:t>Affordability</a:t>
            </a:r>
            <a:r>
              <a:rPr lang="en-US" sz="1400" dirty="0">
                <a:latin typeface="Calibri" panose="020F0502020204030204" pitchFamily="34" charset="0"/>
                <a:ea typeface="Calibri" panose="020F0502020204030204" pitchFamily="34" charset="0"/>
                <a:cs typeface="Times New Roman" panose="02020603050405020304" pitchFamily="18" charset="0"/>
              </a:rPr>
              <a:t> –Affordability decreases.  We expect that the proportion of average household income to average housing cost to grow over time. Our research question: how has the proportion of average household income to average housing cost changed over time? </a:t>
            </a:r>
          </a:p>
        </p:txBody>
      </p:sp>
      <p:sp>
        <p:nvSpPr>
          <p:cNvPr id="7" name="TextBox 6">
            <a:extLst>
              <a:ext uri="{FF2B5EF4-FFF2-40B4-BE49-F238E27FC236}">
                <a16:creationId xmlns:a16="http://schemas.microsoft.com/office/drawing/2014/main" id="{ADA148D4-B157-495A-B443-D8BA2E199FC2}"/>
              </a:ext>
            </a:extLst>
          </p:cNvPr>
          <p:cNvSpPr txBox="1"/>
          <p:nvPr/>
        </p:nvSpPr>
        <p:spPr>
          <a:xfrm>
            <a:off x="2142924" y="2710041"/>
            <a:ext cx="1488100" cy="369332"/>
          </a:xfrm>
          <a:prstGeom prst="rect">
            <a:avLst/>
          </a:prstGeom>
          <a:noFill/>
        </p:spPr>
        <p:txBody>
          <a:bodyPr wrap="none" rtlCol="0">
            <a:spAutoFit/>
          </a:bodyPr>
          <a:lstStyle/>
          <a:p>
            <a:r>
              <a:rPr lang="en-US" dirty="0"/>
              <a:t>Figure 4 blurb</a:t>
            </a:r>
          </a:p>
        </p:txBody>
      </p:sp>
      <p:sp>
        <p:nvSpPr>
          <p:cNvPr id="11" name="TextBox 10">
            <a:extLst>
              <a:ext uri="{FF2B5EF4-FFF2-40B4-BE49-F238E27FC236}">
                <a16:creationId xmlns:a16="http://schemas.microsoft.com/office/drawing/2014/main" id="{5602C2E5-0EA4-4BE4-8427-C79C56F982E3}"/>
              </a:ext>
            </a:extLst>
          </p:cNvPr>
          <p:cNvSpPr txBox="1"/>
          <p:nvPr/>
        </p:nvSpPr>
        <p:spPr>
          <a:xfrm>
            <a:off x="396437" y="6415571"/>
            <a:ext cx="721672" cy="261610"/>
          </a:xfrm>
          <a:prstGeom prst="rect">
            <a:avLst/>
          </a:prstGeom>
          <a:noFill/>
        </p:spPr>
        <p:txBody>
          <a:bodyPr wrap="none" rtlCol="0">
            <a:spAutoFit/>
          </a:bodyPr>
          <a:lstStyle/>
          <a:p>
            <a:r>
              <a:rPr lang="en-US" sz="1100" b="1" dirty="0"/>
              <a:t>Resource</a:t>
            </a:r>
          </a:p>
        </p:txBody>
      </p:sp>
      <p:sp>
        <p:nvSpPr>
          <p:cNvPr id="12" name="Rectangle 11">
            <a:extLst>
              <a:ext uri="{FF2B5EF4-FFF2-40B4-BE49-F238E27FC236}">
                <a16:creationId xmlns:a16="http://schemas.microsoft.com/office/drawing/2014/main" id="{D7C78FD7-4FF7-4C86-8E39-C8F9366C174A}"/>
              </a:ext>
            </a:extLst>
          </p:cNvPr>
          <p:cNvSpPr/>
          <p:nvPr/>
        </p:nvSpPr>
        <p:spPr>
          <a:xfrm>
            <a:off x="340873" y="6550223"/>
            <a:ext cx="2986242" cy="253916"/>
          </a:xfrm>
          <a:prstGeom prst="rect">
            <a:avLst/>
          </a:prstGeom>
        </p:spPr>
        <p:txBody>
          <a:bodyPr wrap="square">
            <a:spAutoFit/>
          </a:bodyPr>
          <a:lstStyle/>
          <a:p>
            <a:pPr>
              <a:spcAft>
                <a:spcPts val="200"/>
              </a:spcAft>
            </a:pPr>
            <a:r>
              <a:rPr lang="en-US" sz="1050" dirty="0">
                <a:latin typeface="Calibri" panose="020F0502020204030204" pitchFamily="34" charset="0"/>
                <a:ea typeface="Calibri" panose="020F0502020204030204" pitchFamily="34" charset="0"/>
                <a:cs typeface="Times New Roman" panose="02020603050405020304" pitchFamily="18" charset="0"/>
              </a:rPr>
              <a:t>Multiple Listing Service (MLS) .csv</a:t>
            </a:r>
          </a:p>
        </p:txBody>
      </p:sp>
      <p:sp>
        <p:nvSpPr>
          <p:cNvPr id="13" name="TextBox 12">
            <a:extLst>
              <a:ext uri="{FF2B5EF4-FFF2-40B4-BE49-F238E27FC236}">
                <a16:creationId xmlns:a16="http://schemas.microsoft.com/office/drawing/2014/main" id="{BF74C3F5-092D-4EFA-AE9C-755AD44DBC18}"/>
              </a:ext>
            </a:extLst>
          </p:cNvPr>
          <p:cNvSpPr txBox="1"/>
          <p:nvPr/>
        </p:nvSpPr>
        <p:spPr>
          <a:xfrm>
            <a:off x="8318959" y="3174521"/>
            <a:ext cx="971690" cy="246221"/>
          </a:xfrm>
          <a:prstGeom prst="rect">
            <a:avLst/>
          </a:prstGeom>
          <a:noFill/>
        </p:spPr>
        <p:txBody>
          <a:bodyPr wrap="square" rtlCol="0">
            <a:spAutoFit/>
          </a:bodyPr>
          <a:lstStyle/>
          <a:p>
            <a:r>
              <a:rPr lang="en-US" sz="1000" b="1" i="1" dirty="0"/>
              <a:t>Figure 4</a:t>
            </a:r>
          </a:p>
        </p:txBody>
      </p:sp>
    </p:spTree>
    <p:extLst>
      <p:ext uri="{BB962C8B-B14F-4D97-AF65-F5344CB8AC3E}">
        <p14:creationId xmlns:p14="http://schemas.microsoft.com/office/powerpoint/2010/main" val="188721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5F65-2A15-4EFE-AA2B-13813A621819}"/>
              </a:ext>
            </a:extLst>
          </p:cNvPr>
          <p:cNvSpPr>
            <a:spLocks noGrp="1"/>
          </p:cNvSpPr>
          <p:nvPr>
            <p:ph type="title"/>
          </p:nvPr>
        </p:nvSpPr>
        <p:spPr>
          <a:xfrm>
            <a:off x="1445417" y="423675"/>
            <a:ext cx="8933413" cy="463549"/>
          </a:xfrm>
        </p:spPr>
        <p:txBody>
          <a:bodyPr>
            <a:normAutofit fontScale="90000"/>
          </a:bodyPr>
          <a:lstStyle/>
          <a:p>
            <a:r>
              <a:rPr lang="en-US" sz="2800" b="1" dirty="0"/>
              <a:t>Demographics – </a:t>
            </a:r>
          </a:p>
        </p:txBody>
      </p:sp>
      <p:sp>
        <p:nvSpPr>
          <p:cNvPr id="3" name="Rectangle 2">
            <a:extLst>
              <a:ext uri="{FF2B5EF4-FFF2-40B4-BE49-F238E27FC236}">
                <a16:creationId xmlns:a16="http://schemas.microsoft.com/office/drawing/2014/main" id="{16F676A5-C1F8-4971-A48A-9B7B3F9C5A9A}"/>
              </a:ext>
            </a:extLst>
          </p:cNvPr>
          <p:cNvSpPr/>
          <p:nvPr/>
        </p:nvSpPr>
        <p:spPr>
          <a:xfrm>
            <a:off x="1235039" y="1273372"/>
            <a:ext cx="10301288" cy="1169551"/>
          </a:xfrm>
          <a:prstGeom prst="rect">
            <a:avLst/>
          </a:prstGeom>
        </p:spPr>
        <p:txBody>
          <a:bodyPr wrap="square">
            <a:spAutoFit/>
          </a:bodyPr>
          <a:lstStyle/>
          <a:p>
            <a:pPr>
              <a:spcAft>
                <a:spcPts val="200"/>
              </a:spcAft>
            </a:pPr>
            <a:r>
              <a:rPr lang="en-US" sz="1400" b="1" dirty="0">
                <a:latin typeface="Calibri" panose="020F0502020204030204" pitchFamily="34" charset="0"/>
                <a:ea typeface="Calibri" panose="020F0502020204030204" pitchFamily="34" charset="0"/>
                <a:cs typeface="Times New Roman" panose="02020603050405020304" pitchFamily="18" charset="0"/>
              </a:rPr>
              <a:t>Demographics</a:t>
            </a:r>
            <a:r>
              <a:rPr lang="en-US" sz="1400" dirty="0">
                <a:latin typeface="Calibri" panose="020F0502020204030204" pitchFamily="34" charset="0"/>
                <a:ea typeface="Calibri" panose="020F0502020204030204" pitchFamily="34" charset="0"/>
                <a:cs typeface="Times New Roman" panose="02020603050405020304" pitchFamily="18" charset="0"/>
              </a:rPr>
              <a:t> – The population grow sand demographics will skew.  We expect to find a population that implies gentrification: has more education and a change in race/ethnicity and age. Depending on the changes, this could imply new industry, a migration pattern or many other phenomena. While this would not be definitive, it would start us on new paths to make further queries.  How have the demographics of the local population Florida changed over the last five years and if any of these changes have a noticeable impact on housing availability and costs?</a:t>
            </a:r>
          </a:p>
        </p:txBody>
      </p:sp>
      <p:sp>
        <p:nvSpPr>
          <p:cNvPr id="10" name="TextBox 9">
            <a:extLst>
              <a:ext uri="{FF2B5EF4-FFF2-40B4-BE49-F238E27FC236}">
                <a16:creationId xmlns:a16="http://schemas.microsoft.com/office/drawing/2014/main" id="{D8EB7BDA-5C81-4483-BF4A-2F09CFEA4A90}"/>
              </a:ext>
            </a:extLst>
          </p:cNvPr>
          <p:cNvSpPr txBox="1"/>
          <p:nvPr/>
        </p:nvSpPr>
        <p:spPr>
          <a:xfrm>
            <a:off x="453210" y="4646608"/>
            <a:ext cx="1223412" cy="369332"/>
          </a:xfrm>
          <a:prstGeom prst="rect">
            <a:avLst/>
          </a:prstGeom>
          <a:noFill/>
        </p:spPr>
        <p:txBody>
          <a:bodyPr wrap="none" rtlCol="0">
            <a:spAutoFit/>
          </a:bodyPr>
          <a:lstStyle/>
          <a:p>
            <a:r>
              <a:rPr lang="en-US" b="1" dirty="0"/>
              <a:t>Conclusion</a:t>
            </a:r>
          </a:p>
        </p:txBody>
      </p:sp>
      <p:sp>
        <p:nvSpPr>
          <p:cNvPr id="7" name="TextBox 6">
            <a:extLst>
              <a:ext uri="{FF2B5EF4-FFF2-40B4-BE49-F238E27FC236}">
                <a16:creationId xmlns:a16="http://schemas.microsoft.com/office/drawing/2014/main" id="{ADA148D4-B157-495A-B443-D8BA2E199FC2}"/>
              </a:ext>
            </a:extLst>
          </p:cNvPr>
          <p:cNvSpPr txBox="1"/>
          <p:nvPr/>
        </p:nvSpPr>
        <p:spPr>
          <a:xfrm>
            <a:off x="5351950" y="2990767"/>
            <a:ext cx="1488100" cy="369332"/>
          </a:xfrm>
          <a:prstGeom prst="rect">
            <a:avLst/>
          </a:prstGeom>
          <a:noFill/>
        </p:spPr>
        <p:txBody>
          <a:bodyPr wrap="none" rtlCol="0">
            <a:spAutoFit/>
          </a:bodyPr>
          <a:lstStyle/>
          <a:p>
            <a:r>
              <a:rPr lang="en-US" dirty="0"/>
              <a:t>Figure 5 blurb</a:t>
            </a:r>
          </a:p>
        </p:txBody>
      </p:sp>
      <p:sp>
        <p:nvSpPr>
          <p:cNvPr id="9" name="TextBox 8">
            <a:extLst>
              <a:ext uri="{FF2B5EF4-FFF2-40B4-BE49-F238E27FC236}">
                <a16:creationId xmlns:a16="http://schemas.microsoft.com/office/drawing/2014/main" id="{16050073-B64B-47D2-8205-37A3E7A66C06}"/>
              </a:ext>
            </a:extLst>
          </p:cNvPr>
          <p:cNvSpPr txBox="1"/>
          <p:nvPr/>
        </p:nvSpPr>
        <p:spPr>
          <a:xfrm>
            <a:off x="396437" y="6415571"/>
            <a:ext cx="721672" cy="261610"/>
          </a:xfrm>
          <a:prstGeom prst="rect">
            <a:avLst/>
          </a:prstGeom>
          <a:noFill/>
        </p:spPr>
        <p:txBody>
          <a:bodyPr wrap="none" rtlCol="0">
            <a:spAutoFit/>
          </a:bodyPr>
          <a:lstStyle/>
          <a:p>
            <a:r>
              <a:rPr lang="en-US" sz="1100" b="1" dirty="0"/>
              <a:t>Resource</a:t>
            </a:r>
          </a:p>
        </p:txBody>
      </p:sp>
      <p:sp>
        <p:nvSpPr>
          <p:cNvPr id="11" name="Rectangle 10">
            <a:extLst>
              <a:ext uri="{FF2B5EF4-FFF2-40B4-BE49-F238E27FC236}">
                <a16:creationId xmlns:a16="http://schemas.microsoft.com/office/drawing/2014/main" id="{A8B3365E-F16B-4696-B670-680C5B915768}"/>
              </a:ext>
            </a:extLst>
          </p:cNvPr>
          <p:cNvSpPr/>
          <p:nvPr/>
        </p:nvSpPr>
        <p:spPr>
          <a:xfrm>
            <a:off x="340873" y="6550223"/>
            <a:ext cx="2986242" cy="253916"/>
          </a:xfrm>
          <a:prstGeom prst="rect">
            <a:avLst/>
          </a:prstGeom>
        </p:spPr>
        <p:txBody>
          <a:bodyPr wrap="square">
            <a:spAutoFit/>
          </a:bodyPr>
          <a:lstStyle/>
          <a:p>
            <a:pPr>
              <a:spcAft>
                <a:spcPts val="200"/>
              </a:spcAft>
            </a:pPr>
            <a:r>
              <a:rPr lang="en-US" sz="1050" dirty="0">
                <a:latin typeface="Calibri" panose="020F0502020204030204" pitchFamily="34" charset="0"/>
                <a:ea typeface="Calibri" panose="020F0502020204030204" pitchFamily="34" charset="0"/>
                <a:cs typeface="Times New Roman" panose="02020603050405020304" pitchFamily="18" charset="0"/>
              </a:rPr>
              <a:t>The US census: American Community Survey API</a:t>
            </a:r>
          </a:p>
        </p:txBody>
      </p:sp>
      <p:sp>
        <p:nvSpPr>
          <p:cNvPr id="12" name="TextBox 11">
            <a:extLst>
              <a:ext uri="{FF2B5EF4-FFF2-40B4-BE49-F238E27FC236}">
                <a16:creationId xmlns:a16="http://schemas.microsoft.com/office/drawing/2014/main" id="{081259D3-F264-4866-ADBC-54848013A079}"/>
              </a:ext>
            </a:extLst>
          </p:cNvPr>
          <p:cNvSpPr txBox="1"/>
          <p:nvPr/>
        </p:nvSpPr>
        <p:spPr>
          <a:xfrm>
            <a:off x="1676620" y="3529215"/>
            <a:ext cx="612668" cy="246221"/>
          </a:xfrm>
          <a:prstGeom prst="rect">
            <a:avLst/>
          </a:prstGeom>
          <a:noFill/>
        </p:spPr>
        <p:txBody>
          <a:bodyPr wrap="none" rtlCol="0">
            <a:spAutoFit/>
          </a:bodyPr>
          <a:lstStyle/>
          <a:p>
            <a:r>
              <a:rPr lang="en-US" sz="1000" b="1" i="1" dirty="0"/>
              <a:t>Figure 5</a:t>
            </a:r>
          </a:p>
        </p:txBody>
      </p:sp>
    </p:spTree>
    <p:extLst>
      <p:ext uri="{BB962C8B-B14F-4D97-AF65-F5344CB8AC3E}">
        <p14:creationId xmlns:p14="http://schemas.microsoft.com/office/powerpoint/2010/main" val="105369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5F65-2A15-4EFE-AA2B-13813A621819}"/>
              </a:ext>
            </a:extLst>
          </p:cNvPr>
          <p:cNvSpPr>
            <a:spLocks noGrp="1"/>
          </p:cNvSpPr>
          <p:nvPr>
            <p:ph type="title"/>
          </p:nvPr>
        </p:nvSpPr>
        <p:spPr>
          <a:xfrm>
            <a:off x="1445418" y="423675"/>
            <a:ext cx="3498056" cy="463549"/>
          </a:xfrm>
        </p:spPr>
        <p:txBody>
          <a:bodyPr>
            <a:normAutofit fontScale="90000"/>
          </a:bodyPr>
          <a:lstStyle/>
          <a:p>
            <a:r>
              <a:rPr lang="en-US" sz="2800" b="1" dirty="0">
                <a:solidFill>
                  <a:srgbClr val="FF0000"/>
                </a:solidFill>
              </a:rPr>
              <a:t>Findings/Summary(?)  </a:t>
            </a:r>
            <a:r>
              <a:rPr lang="en-US" sz="2800" b="1" dirty="0"/>
              <a:t>and Conclusion</a:t>
            </a:r>
          </a:p>
        </p:txBody>
      </p:sp>
      <p:sp>
        <p:nvSpPr>
          <p:cNvPr id="3" name="Rectangle 2">
            <a:extLst>
              <a:ext uri="{FF2B5EF4-FFF2-40B4-BE49-F238E27FC236}">
                <a16:creationId xmlns:a16="http://schemas.microsoft.com/office/drawing/2014/main" id="{16F676A5-C1F8-4971-A48A-9B7B3F9C5A9A}"/>
              </a:ext>
            </a:extLst>
          </p:cNvPr>
          <p:cNvSpPr/>
          <p:nvPr/>
        </p:nvSpPr>
        <p:spPr>
          <a:xfrm>
            <a:off x="1324186" y="1722487"/>
            <a:ext cx="10301288" cy="307777"/>
          </a:xfrm>
          <a:prstGeom prst="rect">
            <a:avLst/>
          </a:prstGeom>
        </p:spPr>
        <p:txBody>
          <a:bodyPr wrap="square">
            <a:spAutoFit/>
          </a:bodyPr>
          <a:lstStyle/>
          <a:p>
            <a:pPr indent="-457200">
              <a:spcAft>
                <a:spcPts val="200"/>
              </a:spcAft>
            </a:pPr>
            <a:r>
              <a:rPr lang="en-US" sz="1400" dirty="0">
                <a:latin typeface="Calibri" panose="020F0502020204030204" pitchFamily="34" charset="0"/>
                <a:ea typeface="Calibri" panose="020F0502020204030204" pitchFamily="34" charset="0"/>
                <a:cs typeface="Times New Roman" panose="02020603050405020304" pitchFamily="18" charset="0"/>
              </a:rPr>
              <a:t>Summary of the findings.  Were hypothesis/null-hypothesis proved?</a:t>
            </a:r>
          </a:p>
        </p:txBody>
      </p:sp>
      <p:sp>
        <p:nvSpPr>
          <p:cNvPr id="4" name="TextBox 3">
            <a:extLst>
              <a:ext uri="{FF2B5EF4-FFF2-40B4-BE49-F238E27FC236}">
                <a16:creationId xmlns:a16="http://schemas.microsoft.com/office/drawing/2014/main" id="{15D2A6E6-C7DF-4033-A938-628016AE7D4B}"/>
              </a:ext>
            </a:extLst>
          </p:cNvPr>
          <p:cNvSpPr txBox="1"/>
          <p:nvPr/>
        </p:nvSpPr>
        <p:spPr>
          <a:xfrm>
            <a:off x="453212" y="1278182"/>
            <a:ext cx="2237536" cy="369332"/>
          </a:xfrm>
          <a:prstGeom prst="rect">
            <a:avLst/>
          </a:prstGeom>
          <a:noFill/>
        </p:spPr>
        <p:txBody>
          <a:bodyPr wrap="none" rtlCol="0">
            <a:spAutoFit/>
          </a:bodyPr>
          <a:lstStyle/>
          <a:p>
            <a:r>
              <a:rPr lang="en-US" b="1" dirty="0">
                <a:solidFill>
                  <a:srgbClr val="FF0000"/>
                </a:solidFill>
              </a:rPr>
              <a:t>Findings/Summary(?)</a:t>
            </a:r>
            <a:endParaRPr lang="en-US" b="1" dirty="0"/>
          </a:p>
        </p:txBody>
      </p:sp>
      <p:sp>
        <p:nvSpPr>
          <p:cNvPr id="8" name="TextBox 7">
            <a:extLst>
              <a:ext uri="{FF2B5EF4-FFF2-40B4-BE49-F238E27FC236}">
                <a16:creationId xmlns:a16="http://schemas.microsoft.com/office/drawing/2014/main" id="{D0835305-D2FF-447E-B728-71931DB5808F}"/>
              </a:ext>
            </a:extLst>
          </p:cNvPr>
          <p:cNvSpPr txBox="1"/>
          <p:nvPr/>
        </p:nvSpPr>
        <p:spPr>
          <a:xfrm>
            <a:off x="325613" y="4392648"/>
            <a:ext cx="1223412" cy="369332"/>
          </a:xfrm>
          <a:prstGeom prst="rect">
            <a:avLst/>
          </a:prstGeom>
          <a:noFill/>
        </p:spPr>
        <p:txBody>
          <a:bodyPr wrap="none" rtlCol="0">
            <a:spAutoFit/>
          </a:bodyPr>
          <a:lstStyle/>
          <a:p>
            <a:r>
              <a:rPr lang="en-US" b="1" dirty="0"/>
              <a:t>Conclusion</a:t>
            </a:r>
          </a:p>
        </p:txBody>
      </p:sp>
      <p:sp>
        <p:nvSpPr>
          <p:cNvPr id="9" name="Rectangle 8">
            <a:extLst>
              <a:ext uri="{FF2B5EF4-FFF2-40B4-BE49-F238E27FC236}">
                <a16:creationId xmlns:a16="http://schemas.microsoft.com/office/drawing/2014/main" id="{2EB5400A-C63E-49D6-834C-C0590419FB0D}"/>
              </a:ext>
            </a:extLst>
          </p:cNvPr>
          <p:cNvSpPr/>
          <p:nvPr/>
        </p:nvSpPr>
        <p:spPr>
          <a:xfrm>
            <a:off x="1324186" y="4621509"/>
            <a:ext cx="2707921" cy="307777"/>
          </a:xfrm>
          <a:prstGeom prst="rect">
            <a:avLst/>
          </a:prstGeom>
        </p:spPr>
        <p:txBody>
          <a:bodyPr wrap="none">
            <a:spAutoFit/>
          </a:bodyPr>
          <a:lstStyle/>
          <a:p>
            <a:pPr>
              <a:spcAft>
                <a:spcPts val="200"/>
              </a:spcAft>
            </a:pPr>
            <a:r>
              <a:rPr lang="en-US" sz="1400" dirty="0" err="1">
                <a:latin typeface="Calibri" panose="020F0502020204030204" pitchFamily="34" charset="0"/>
                <a:ea typeface="Calibri" panose="020F0502020204030204" pitchFamily="34" charset="0"/>
                <a:cs typeface="Times New Roman" panose="02020603050405020304" pitchFamily="18" charset="0"/>
              </a:rPr>
              <a:t>Hypthesis</a:t>
            </a:r>
            <a:r>
              <a:rPr lang="en-US" sz="1400" dirty="0">
                <a:latin typeface="Calibri" panose="020F0502020204030204" pitchFamily="34" charset="0"/>
                <a:ea typeface="Calibri" panose="020F0502020204030204" pitchFamily="34" charset="0"/>
                <a:cs typeface="Times New Roman" panose="02020603050405020304" pitchFamily="18" charset="0"/>
              </a:rPr>
              <a:t>/null hypothesis proved?</a:t>
            </a:r>
          </a:p>
        </p:txBody>
      </p:sp>
    </p:spTree>
    <p:extLst>
      <p:ext uri="{BB962C8B-B14F-4D97-AF65-F5344CB8AC3E}">
        <p14:creationId xmlns:p14="http://schemas.microsoft.com/office/powerpoint/2010/main" val="303796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5F65-2A15-4EFE-AA2B-13813A621819}"/>
              </a:ext>
            </a:extLst>
          </p:cNvPr>
          <p:cNvSpPr>
            <a:spLocks noGrp="1"/>
          </p:cNvSpPr>
          <p:nvPr>
            <p:ph type="title"/>
          </p:nvPr>
        </p:nvSpPr>
        <p:spPr>
          <a:xfrm>
            <a:off x="1445418" y="423675"/>
            <a:ext cx="3498056" cy="463549"/>
          </a:xfrm>
        </p:spPr>
        <p:txBody>
          <a:bodyPr>
            <a:normAutofit fontScale="90000"/>
          </a:bodyPr>
          <a:lstStyle/>
          <a:p>
            <a:r>
              <a:rPr lang="en-US" sz="2800" b="1" dirty="0"/>
              <a:t>Resources</a:t>
            </a:r>
          </a:p>
        </p:txBody>
      </p:sp>
      <p:sp>
        <p:nvSpPr>
          <p:cNvPr id="3" name="Rectangle 2">
            <a:extLst>
              <a:ext uri="{FF2B5EF4-FFF2-40B4-BE49-F238E27FC236}">
                <a16:creationId xmlns:a16="http://schemas.microsoft.com/office/drawing/2014/main" id="{16F676A5-C1F8-4971-A48A-9B7B3F9C5A9A}"/>
              </a:ext>
            </a:extLst>
          </p:cNvPr>
          <p:cNvSpPr/>
          <p:nvPr/>
        </p:nvSpPr>
        <p:spPr>
          <a:xfrm>
            <a:off x="1318192" y="1554379"/>
            <a:ext cx="10301288" cy="548868"/>
          </a:xfrm>
          <a:prstGeom prst="rect">
            <a:avLst/>
          </a:prstGeom>
        </p:spPr>
        <p:txBody>
          <a:bodyPr wrap="square">
            <a:spAutoFit/>
          </a:bodyPr>
          <a:lstStyle/>
          <a:p>
            <a:pPr>
              <a:spcAft>
                <a:spcPts val="200"/>
              </a:spcAft>
            </a:pPr>
            <a:r>
              <a:rPr lang="en-US" sz="1400" dirty="0">
                <a:latin typeface="Calibri" panose="020F0502020204030204" pitchFamily="34" charset="0"/>
                <a:ea typeface="Calibri" panose="020F0502020204030204" pitchFamily="34" charset="0"/>
                <a:cs typeface="Times New Roman" panose="02020603050405020304" pitchFamily="18" charset="0"/>
              </a:rPr>
              <a:t>Multiple Listing Service (MLS) .csv </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(website address/details?) </a:t>
            </a:r>
          </a:p>
          <a:p>
            <a:pPr>
              <a:spcAft>
                <a:spcPts val="200"/>
              </a:spcAft>
            </a:pPr>
            <a:r>
              <a:rPr lang="en-US" sz="1400" dirty="0">
                <a:latin typeface="Calibri" panose="020F0502020204030204" pitchFamily="34" charset="0"/>
                <a:ea typeface="Calibri" panose="020F0502020204030204" pitchFamily="34" charset="0"/>
                <a:cs typeface="Times New Roman" panose="02020603050405020304" pitchFamily="18" charset="0"/>
              </a:rPr>
              <a:t>The US census: American Community Survey API </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(website address/details?)</a:t>
            </a:r>
          </a:p>
        </p:txBody>
      </p:sp>
      <p:sp>
        <p:nvSpPr>
          <p:cNvPr id="4" name="TextBox 3">
            <a:extLst>
              <a:ext uri="{FF2B5EF4-FFF2-40B4-BE49-F238E27FC236}">
                <a16:creationId xmlns:a16="http://schemas.microsoft.com/office/drawing/2014/main" id="{15D2A6E6-C7DF-4033-A938-628016AE7D4B}"/>
              </a:ext>
            </a:extLst>
          </p:cNvPr>
          <p:cNvSpPr txBox="1"/>
          <p:nvPr/>
        </p:nvSpPr>
        <p:spPr>
          <a:xfrm>
            <a:off x="281273" y="1270515"/>
            <a:ext cx="1332801" cy="369332"/>
          </a:xfrm>
          <a:prstGeom prst="rect">
            <a:avLst/>
          </a:prstGeom>
          <a:noFill/>
        </p:spPr>
        <p:txBody>
          <a:bodyPr wrap="none" rtlCol="0">
            <a:spAutoFit/>
          </a:bodyPr>
          <a:lstStyle/>
          <a:p>
            <a:r>
              <a:rPr lang="en-US" b="1" dirty="0"/>
              <a:t>Data Source</a:t>
            </a:r>
          </a:p>
        </p:txBody>
      </p:sp>
      <p:sp>
        <p:nvSpPr>
          <p:cNvPr id="8" name="TextBox 7">
            <a:extLst>
              <a:ext uri="{FF2B5EF4-FFF2-40B4-BE49-F238E27FC236}">
                <a16:creationId xmlns:a16="http://schemas.microsoft.com/office/drawing/2014/main" id="{D0835305-D2FF-447E-B728-71931DB5808F}"/>
              </a:ext>
            </a:extLst>
          </p:cNvPr>
          <p:cNvSpPr txBox="1"/>
          <p:nvPr/>
        </p:nvSpPr>
        <p:spPr>
          <a:xfrm>
            <a:off x="356232" y="2699307"/>
            <a:ext cx="864980" cy="369332"/>
          </a:xfrm>
          <a:prstGeom prst="rect">
            <a:avLst/>
          </a:prstGeom>
          <a:noFill/>
        </p:spPr>
        <p:txBody>
          <a:bodyPr wrap="none" rtlCol="0">
            <a:spAutoFit/>
          </a:bodyPr>
          <a:lstStyle/>
          <a:p>
            <a:r>
              <a:rPr lang="en-US" b="1" dirty="0"/>
              <a:t>Figures</a:t>
            </a:r>
          </a:p>
        </p:txBody>
      </p:sp>
      <p:sp>
        <p:nvSpPr>
          <p:cNvPr id="7" name="TextBox 6">
            <a:extLst>
              <a:ext uri="{FF2B5EF4-FFF2-40B4-BE49-F238E27FC236}">
                <a16:creationId xmlns:a16="http://schemas.microsoft.com/office/drawing/2014/main" id="{6C9E24E8-05F5-4ECB-86D8-7A6A692E38B1}"/>
              </a:ext>
            </a:extLst>
          </p:cNvPr>
          <p:cNvSpPr txBox="1"/>
          <p:nvPr/>
        </p:nvSpPr>
        <p:spPr>
          <a:xfrm>
            <a:off x="1445418" y="2967335"/>
            <a:ext cx="2566600" cy="738664"/>
          </a:xfrm>
          <a:prstGeom prst="rect">
            <a:avLst/>
          </a:prstGeom>
          <a:noFill/>
        </p:spPr>
        <p:txBody>
          <a:bodyPr wrap="none" rtlCol="0">
            <a:spAutoFit/>
          </a:bodyPr>
          <a:lstStyle/>
          <a:p>
            <a:r>
              <a:rPr lang="en-US" sz="1400" i="1" dirty="0"/>
              <a:t>Fig. 1 – AvailNestedPC.png</a:t>
            </a:r>
          </a:p>
          <a:p>
            <a:r>
              <a:rPr lang="en-US" sz="1400" i="1" dirty="0"/>
              <a:t>Fig. 2 – RentalVsPrivateSBC.png</a:t>
            </a:r>
          </a:p>
          <a:p>
            <a:r>
              <a:rPr lang="en-US" sz="1400" i="1" dirty="0"/>
              <a:t>Fig. 3 - RentalVsPrivateDelta.png</a:t>
            </a:r>
          </a:p>
        </p:txBody>
      </p:sp>
    </p:spTree>
    <p:extLst>
      <p:ext uri="{BB962C8B-B14F-4D97-AF65-F5344CB8AC3E}">
        <p14:creationId xmlns:p14="http://schemas.microsoft.com/office/powerpoint/2010/main" val="928520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853</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Effects of Housing Volume Increase in Orange County</vt:lpstr>
      <vt:lpstr>Proposal and Resources</vt:lpstr>
      <vt:lpstr>Availability – Private vs Rental Housing</vt:lpstr>
      <vt:lpstr>Affordability – Sales Numbers vs Sales Price</vt:lpstr>
      <vt:lpstr>Demographics – </vt:lpstr>
      <vt:lpstr>Findings/Summary(?)  and 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Housing Volume Increase in Orange County</dc:title>
  <dc:creator>CopperSun</dc:creator>
  <cp:lastModifiedBy>CopperSun</cp:lastModifiedBy>
  <cp:revision>22</cp:revision>
  <dcterms:created xsi:type="dcterms:W3CDTF">2019-03-06T15:39:07Z</dcterms:created>
  <dcterms:modified xsi:type="dcterms:W3CDTF">2019-03-06T20:41:59Z</dcterms:modified>
</cp:coreProperties>
</file>