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BCEF5-6A61-4A4D-81BB-1BB1CF2E57AD}" type="datetimeFigureOut">
              <a:rPr lang="en-US" smtClean="0"/>
              <a:t>4/5/22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DF349-6401-6D46-B280-F75E07547D1B}" type="slidenum">
              <a:rPr lang="en-US" smtClean="0"/>
              <a:t>‹#›</a:t>
            </a:fld>
            <a:endParaRPr lang="en-US"/>
          </a:p>
        </p:txBody>
      </p:sp>
    </p:spTree>
    <p:extLst>
      <p:ext uri="{BB962C8B-B14F-4D97-AF65-F5344CB8AC3E}">
        <p14:creationId xmlns:p14="http://schemas.microsoft.com/office/powerpoint/2010/main" val="364684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DF349-6401-6D46-B280-F75E07547D1B}" type="slidenum">
              <a:rPr lang="en-US" smtClean="0"/>
              <a:t>6</a:t>
            </a:fld>
            <a:endParaRPr lang="en-US"/>
          </a:p>
        </p:txBody>
      </p:sp>
    </p:spTree>
    <p:extLst>
      <p:ext uri="{BB962C8B-B14F-4D97-AF65-F5344CB8AC3E}">
        <p14:creationId xmlns:p14="http://schemas.microsoft.com/office/powerpoint/2010/main" val="262613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22B2-2950-7747-94D7-063F2DB5A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A9C8E-DCF4-AE4A-9582-B04740AFD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C84C5-939F-F04B-ABBB-82728C17D953}"/>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5" name="Footer Placeholder 4">
            <a:extLst>
              <a:ext uri="{FF2B5EF4-FFF2-40B4-BE49-F238E27FC236}">
                <a16:creationId xmlns:a16="http://schemas.microsoft.com/office/drawing/2014/main" id="{E5991FE9-70EE-FA4C-8407-3B16948A4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F9AA6-9B18-8849-9CAB-86796CCB4C6E}"/>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73478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64A8-8313-2E4C-81F5-3D1A91CAF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1BCF7B-B442-494A-968F-7E8887D12A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CC4B-B06B-1347-8205-7F6950366742}"/>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5" name="Footer Placeholder 4">
            <a:extLst>
              <a:ext uri="{FF2B5EF4-FFF2-40B4-BE49-F238E27FC236}">
                <a16:creationId xmlns:a16="http://schemas.microsoft.com/office/drawing/2014/main" id="{600DB292-EEDC-574B-8365-540BDF692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7FF97-299E-9C4A-8594-ADDCF1400273}"/>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67403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5EE91-81F0-4948-99BE-B630486BA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72113-9E85-B34E-97BA-43E5EDBE6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AF6EC-5A0C-3E4F-9AF6-A5A13CD4FC53}"/>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5" name="Footer Placeholder 4">
            <a:extLst>
              <a:ext uri="{FF2B5EF4-FFF2-40B4-BE49-F238E27FC236}">
                <a16:creationId xmlns:a16="http://schemas.microsoft.com/office/drawing/2014/main" id="{195EEB20-4BCC-DC43-A688-C769E0FEB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4EE00-6E07-A94B-921D-F5928767DD78}"/>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9904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21C8-AE00-EB44-A973-8B04AA866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ED193-6860-4242-A482-1F5EFCC705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11FB7-132B-3A4A-888B-501F80BF20ED}"/>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5" name="Footer Placeholder 4">
            <a:extLst>
              <a:ext uri="{FF2B5EF4-FFF2-40B4-BE49-F238E27FC236}">
                <a16:creationId xmlns:a16="http://schemas.microsoft.com/office/drawing/2014/main" id="{7402E224-2F1C-4A45-A2F9-0A482C9A2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AB59-DE2E-E444-B4F1-B3B9EF9F9B07}"/>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263317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AF8C-8227-494E-845F-02C5FA7BB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7AFCD-9A0B-0445-8AC9-51D89DE41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D6C7C4-ED3E-6240-824A-99C18E650FEE}"/>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5" name="Footer Placeholder 4">
            <a:extLst>
              <a:ext uri="{FF2B5EF4-FFF2-40B4-BE49-F238E27FC236}">
                <a16:creationId xmlns:a16="http://schemas.microsoft.com/office/drawing/2014/main" id="{573D28DB-8A20-AE4F-ACE1-3C744030C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1522F-22B9-EB40-9791-4FBCF6DB4F9E}"/>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392594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B86A-E8F6-F249-8809-1DE3C8035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DC8-1DFF-6441-A485-1272C5342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4999A-F0A7-5845-A66D-CEE27CD2D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96E9A1-BA58-B641-99EF-3659DF88FAA2}"/>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6" name="Footer Placeholder 5">
            <a:extLst>
              <a:ext uri="{FF2B5EF4-FFF2-40B4-BE49-F238E27FC236}">
                <a16:creationId xmlns:a16="http://schemas.microsoft.com/office/drawing/2014/main" id="{D3626474-D618-9948-8615-C89E6402B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0644B-6772-414B-B924-90E43DBF1122}"/>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39545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2AA0-A6CD-5341-9CEB-32ABE9D66F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D2A698-F66B-BA43-A80E-7EEB4C3E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BA8AD-577E-0949-91AB-ABC284474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1EE57-C913-D34E-AFF5-77D971A01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53B51-6E6B-9448-B994-FDE045B39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C9ECB-4F54-7E44-B84B-BB993308C4A4}"/>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8" name="Footer Placeholder 7">
            <a:extLst>
              <a:ext uri="{FF2B5EF4-FFF2-40B4-BE49-F238E27FC236}">
                <a16:creationId xmlns:a16="http://schemas.microsoft.com/office/drawing/2014/main" id="{2A99D64B-AD50-0A40-8BB6-199C3D2002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435A1B-8551-FB48-ADFA-D3487C2E21C1}"/>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00246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A3C5-0BB9-344C-A39F-E3A3385AD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580D7B-BB2F-7245-85EC-515E1DECDA18}"/>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4" name="Footer Placeholder 3">
            <a:extLst>
              <a:ext uri="{FF2B5EF4-FFF2-40B4-BE49-F238E27FC236}">
                <a16:creationId xmlns:a16="http://schemas.microsoft.com/office/drawing/2014/main" id="{E7C32C36-C4CC-6E4D-8C10-9E3FEA38C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879A3-7A20-084B-8FFB-C2DC0CF088ED}"/>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9252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BBA9B-F2B2-E94F-8238-EFFABB7430AE}"/>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3" name="Footer Placeholder 2">
            <a:extLst>
              <a:ext uri="{FF2B5EF4-FFF2-40B4-BE49-F238E27FC236}">
                <a16:creationId xmlns:a16="http://schemas.microsoft.com/office/drawing/2014/main" id="{90C03672-1BBD-BB42-A3D8-BB3974E34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F0715A-665B-A746-B3B7-0A4D91914A09}"/>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212319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4D83-9CC8-C547-A5F8-5ACEFC561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C6FDE-329D-B74B-9A56-6B7AE607A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3BA94-322B-894E-BF55-A8DA9C5F1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41F96-AB5D-3F45-91B1-4574F6A248EA}"/>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6" name="Footer Placeholder 5">
            <a:extLst>
              <a:ext uri="{FF2B5EF4-FFF2-40B4-BE49-F238E27FC236}">
                <a16:creationId xmlns:a16="http://schemas.microsoft.com/office/drawing/2014/main" id="{DE3A2B32-85F6-DF43-AD40-ED0C626CD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8A3E7-070F-8744-B57E-A6A889BD63DC}"/>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34529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FE67-10B3-EE46-AE89-BD7C73ACA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8CFF2B-327B-AF4D-8F4F-25DDE30E4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843769-669F-A94B-B9C6-7924B467D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FE8D6-1461-414C-A945-7739B174CC18}"/>
              </a:ext>
            </a:extLst>
          </p:cNvPr>
          <p:cNvSpPr>
            <a:spLocks noGrp="1"/>
          </p:cNvSpPr>
          <p:nvPr>
            <p:ph type="dt" sz="half" idx="10"/>
          </p:nvPr>
        </p:nvSpPr>
        <p:spPr/>
        <p:txBody>
          <a:bodyPr/>
          <a:lstStyle/>
          <a:p>
            <a:fld id="{6ED60578-ABF3-4844-963C-6C086B517913}" type="datetimeFigureOut">
              <a:rPr lang="en-US" smtClean="0"/>
              <a:t>4/5/22</a:t>
            </a:fld>
            <a:endParaRPr lang="en-US"/>
          </a:p>
        </p:txBody>
      </p:sp>
      <p:sp>
        <p:nvSpPr>
          <p:cNvPr id="6" name="Footer Placeholder 5">
            <a:extLst>
              <a:ext uri="{FF2B5EF4-FFF2-40B4-BE49-F238E27FC236}">
                <a16:creationId xmlns:a16="http://schemas.microsoft.com/office/drawing/2014/main" id="{31E32D14-C8B9-344C-B421-FB9EE0CE6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2D204-924A-6B41-BA5C-9897171F4BC1}"/>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3489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15A35-2381-434D-A84C-F528B9CD3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CE71E-3D2D-6D4C-97BE-B20AC55CA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E473-B900-824F-B5E4-C4E2DA121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60578-ABF3-4844-963C-6C086B517913}" type="datetimeFigureOut">
              <a:rPr lang="en-US" smtClean="0"/>
              <a:t>4/5/22</a:t>
            </a:fld>
            <a:endParaRPr lang="en-US"/>
          </a:p>
        </p:txBody>
      </p:sp>
      <p:sp>
        <p:nvSpPr>
          <p:cNvPr id="5" name="Footer Placeholder 4">
            <a:extLst>
              <a:ext uri="{FF2B5EF4-FFF2-40B4-BE49-F238E27FC236}">
                <a16:creationId xmlns:a16="http://schemas.microsoft.com/office/drawing/2014/main" id="{0172CB1F-EE5D-EB4D-854D-834FCB242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FA9F7C-9A0C-D04F-BC60-0E754E252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78561-1BFF-1643-9CB8-7FFF5C74900D}" type="slidenum">
              <a:rPr lang="en-US" smtClean="0"/>
              <a:t>‹#›</a:t>
            </a:fld>
            <a:endParaRPr lang="en-US"/>
          </a:p>
        </p:txBody>
      </p:sp>
    </p:spTree>
    <p:extLst>
      <p:ext uri="{BB962C8B-B14F-4D97-AF65-F5344CB8AC3E}">
        <p14:creationId xmlns:p14="http://schemas.microsoft.com/office/powerpoint/2010/main" val="189416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EA51-8B5C-4D44-B959-A8C824CFCA18}"/>
              </a:ext>
            </a:extLst>
          </p:cNvPr>
          <p:cNvSpPr>
            <a:spLocks noGrp="1"/>
          </p:cNvSpPr>
          <p:nvPr>
            <p:ph type="ctrTitle"/>
          </p:nvPr>
        </p:nvSpPr>
        <p:spPr>
          <a:xfrm>
            <a:off x="285008" y="556635"/>
            <a:ext cx="11412187" cy="2387600"/>
          </a:xfrm>
        </p:spPr>
        <p:txBody>
          <a:bodyPr>
            <a:noAutofit/>
          </a:bodyPr>
          <a:lstStyle/>
          <a:p>
            <a:pPr algn="l"/>
            <a:r>
              <a:rPr lang="en-US" sz="4000" dirty="0">
                <a:latin typeface="Helvetica" pitchFamily="2" charset="0"/>
              </a:rPr>
              <a:t>Detecting Signatures of Transposase-Mediated Inter-Species Horizontal Gene Transfer in the Infant Gut Microbiome</a:t>
            </a:r>
          </a:p>
        </p:txBody>
      </p:sp>
      <p:sp>
        <p:nvSpPr>
          <p:cNvPr id="3" name="Subtitle 2">
            <a:extLst>
              <a:ext uri="{FF2B5EF4-FFF2-40B4-BE49-F238E27FC236}">
                <a16:creationId xmlns:a16="http://schemas.microsoft.com/office/drawing/2014/main" id="{E1FE4563-F59A-C844-91BF-F57FEC358B82}"/>
              </a:ext>
            </a:extLst>
          </p:cNvPr>
          <p:cNvSpPr>
            <a:spLocks noGrp="1"/>
          </p:cNvSpPr>
          <p:nvPr>
            <p:ph type="subTitle" idx="1"/>
          </p:nvPr>
        </p:nvSpPr>
        <p:spPr>
          <a:xfrm>
            <a:off x="285008" y="3554537"/>
            <a:ext cx="9144000" cy="1655762"/>
          </a:xfrm>
        </p:spPr>
        <p:txBody>
          <a:bodyPr/>
          <a:lstStyle/>
          <a:p>
            <a:pPr algn="l"/>
            <a:r>
              <a:rPr lang="en-US" dirty="0">
                <a:latin typeface="Helvetica" pitchFamily="2" charset="0"/>
              </a:rPr>
              <a:t>Elizabeth McDaniel </a:t>
            </a:r>
          </a:p>
          <a:p>
            <a:pPr algn="l"/>
            <a:r>
              <a:rPr lang="en-US" dirty="0">
                <a:latin typeface="Helvetica" pitchFamily="2" charset="0"/>
              </a:rPr>
              <a:t>Coding Assessment</a:t>
            </a:r>
          </a:p>
        </p:txBody>
      </p:sp>
    </p:spTree>
    <p:extLst>
      <p:ext uri="{BB962C8B-B14F-4D97-AF65-F5344CB8AC3E}">
        <p14:creationId xmlns:p14="http://schemas.microsoft.com/office/powerpoint/2010/main" val="37459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B16386-BCAA-CF48-8A8E-224E12CA0CE7}"/>
              </a:ext>
            </a:extLst>
          </p:cNvPr>
          <p:cNvSpPr>
            <a:spLocks noGrp="1"/>
          </p:cNvSpPr>
          <p:nvPr>
            <p:ph type="ctrTitle"/>
          </p:nvPr>
        </p:nvSpPr>
        <p:spPr>
          <a:xfrm>
            <a:off x="389906" y="2998518"/>
            <a:ext cx="11412187" cy="1655763"/>
          </a:xfrm>
        </p:spPr>
        <p:txBody>
          <a:bodyPr>
            <a:noAutofit/>
          </a:bodyPr>
          <a:lstStyle/>
          <a:p>
            <a:pPr algn="l"/>
            <a:r>
              <a:rPr lang="en-US" sz="4000" dirty="0">
                <a:latin typeface="Helvetica" pitchFamily="2" charset="0"/>
              </a:rPr>
              <a:t>Hypothesis 1: Transposons are prevalent mobile elements of the infant gut microbiome </a:t>
            </a:r>
            <a:br>
              <a:rPr lang="en-US" sz="4000" dirty="0">
                <a:latin typeface="Helvetica" pitchFamily="2" charset="0"/>
              </a:rPr>
            </a:br>
            <a:br>
              <a:rPr lang="en-US" sz="4000" dirty="0">
                <a:latin typeface="Helvetica" pitchFamily="2" charset="0"/>
              </a:rPr>
            </a:br>
            <a:r>
              <a:rPr lang="en-US" sz="4000" dirty="0">
                <a:latin typeface="Helvetica" pitchFamily="2" charset="0"/>
              </a:rPr>
              <a:t>Hypothesis 2: Inter-species horizontal gene transfer in the infant gut microbiome could be mediated by transposons</a:t>
            </a:r>
          </a:p>
        </p:txBody>
      </p:sp>
    </p:spTree>
    <p:extLst>
      <p:ext uri="{BB962C8B-B14F-4D97-AF65-F5344CB8AC3E}">
        <p14:creationId xmlns:p14="http://schemas.microsoft.com/office/powerpoint/2010/main" val="290029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B16386-BCAA-CF48-8A8E-224E12CA0CE7}"/>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Overall Workflow</a:t>
            </a:r>
          </a:p>
        </p:txBody>
      </p:sp>
      <p:sp>
        <p:nvSpPr>
          <p:cNvPr id="2" name="Rounded Rectangle 1">
            <a:extLst>
              <a:ext uri="{FF2B5EF4-FFF2-40B4-BE49-F238E27FC236}">
                <a16:creationId xmlns:a16="http://schemas.microsoft.com/office/drawing/2014/main" id="{823CD9F3-E41B-864C-90B0-0B3B36F10CBE}"/>
              </a:ext>
            </a:extLst>
          </p:cNvPr>
          <p:cNvSpPr/>
          <p:nvPr/>
        </p:nvSpPr>
        <p:spPr>
          <a:xfrm>
            <a:off x="490432" y="1358340"/>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Inspect and Screen Contigs</a:t>
            </a:r>
          </a:p>
        </p:txBody>
      </p:sp>
      <p:sp>
        <p:nvSpPr>
          <p:cNvPr id="5" name="Rounded Rectangle 4">
            <a:extLst>
              <a:ext uri="{FF2B5EF4-FFF2-40B4-BE49-F238E27FC236}">
                <a16:creationId xmlns:a16="http://schemas.microsoft.com/office/drawing/2014/main" id="{39FDFA2F-A419-3948-BE6C-4DB22E0D9836}"/>
              </a:ext>
            </a:extLst>
          </p:cNvPr>
          <p:cNvSpPr/>
          <p:nvPr/>
        </p:nvSpPr>
        <p:spPr>
          <a:xfrm>
            <a:off x="4802934" y="1332610"/>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Functional Annotation</a:t>
            </a:r>
          </a:p>
        </p:txBody>
      </p:sp>
      <p:sp>
        <p:nvSpPr>
          <p:cNvPr id="6" name="Rounded Rectangle 5">
            <a:extLst>
              <a:ext uri="{FF2B5EF4-FFF2-40B4-BE49-F238E27FC236}">
                <a16:creationId xmlns:a16="http://schemas.microsoft.com/office/drawing/2014/main" id="{B8A0BB72-2FEE-2645-9F2E-4CA8AE45C225}"/>
              </a:ext>
            </a:extLst>
          </p:cNvPr>
          <p:cNvSpPr/>
          <p:nvPr/>
        </p:nvSpPr>
        <p:spPr>
          <a:xfrm>
            <a:off x="3748011" y="2721775"/>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Helvetica" pitchFamily="2" charset="0"/>
              </a:rPr>
              <a:t>KofamKOALA</a:t>
            </a:r>
            <a:endParaRPr lang="en-US" dirty="0">
              <a:solidFill>
                <a:schemeClr val="tx1"/>
              </a:solidFill>
              <a:latin typeface="Helvetica" pitchFamily="2" charset="0"/>
            </a:endParaRPr>
          </a:p>
        </p:txBody>
      </p:sp>
      <p:sp>
        <p:nvSpPr>
          <p:cNvPr id="7" name="Rounded Rectangle 6">
            <a:extLst>
              <a:ext uri="{FF2B5EF4-FFF2-40B4-BE49-F238E27FC236}">
                <a16:creationId xmlns:a16="http://schemas.microsoft.com/office/drawing/2014/main" id="{B600E877-B482-DF42-98E2-7500C04B70B4}"/>
              </a:ext>
            </a:extLst>
          </p:cNvPr>
          <p:cNvSpPr/>
          <p:nvPr/>
        </p:nvSpPr>
        <p:spPr>
          <a:xfrm>
            <a:off x="6156722" y="2721774"/>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Helvetica" pitchFamily="2" charset="0"/>
              </a:rPr>
              <a:t>mobileOG</a:t>
            </a:r>
            <a:endParaRPr lang="en-US" dirty="0">
              <a:solidFill>
                <a:schemeClr val="tx1"/>
              </a:solidFill>
              <a:latin typeface="Helvetica" pitchFamily="2" charset="0"/>
            </a:endParaRPr>
          </a:p>
        </p:txBody>
      </p:sp>
      <p:sp>
        <p:nvSpPr>
          <p:cNvPr id="3" name="Left Brace 2">
            <a:extLst>
              <a:ext uri="{FF2B5EF4-FFF2-40B4-BE49-F238E27FC236}">
                <a16:creationId xmlns:a16="http://schemas.microsoft.com/office/drawing/2014/main" id="{C4B03A20-640A-3C45-B384-D130AD3AE661}"/>
              </a:ext>
            </a:extLst>
          </p:cNvPr>
          <p:cNvSpPr/>
          <p:nvPr/>
        </p:nvSpPr>
        <p:spPr>
          <a:xfrm rot="5400000">
            <a:off x="5941234" y="1743053"/>
            <a:ext cx="193470" cy="18347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2C0F52B-BD15-3A45-B665-17D693185871}"/>
              </a:ext>
            </a:extLst>
          </p:cNvPr>
          <p:cNvCxnSpPr/>
          <p:nvPr/>
        </p:nvCxnSpPr>
        <p:spPr>
          <a:xfrm>
            <a:off x="3418827" y="1969919"/>
            <a:ext cx="85502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8A4E762-073C-6F45-8C52-FFF650ABD45E}"/>
              </a:ext>
            </a:extLst>
          </p:cNvPr>
          <p:cNvCxnSpPr/>
          <p:nvPr/>
        </p:nvCxnSpPr>
        <p:spPr>
          <a:xfrm>
            <a:off x="7534260" y="1944189"/>
            <a:ext cx="85502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Rounded Rectangle 10">
            <a:extLst>
              <a:ext uri="{FF2B5EF4-FFF2-40B4-BE49-F238E27FC236}">
                <a16:creationId xmlns:a16="http://schemas.microsoft.com/office/drawing/2014/main" id="{B9A036CF-D418-9848-91D5-04125660C820}"/>
              </a:ext>
            </a:extLst>
          </p:cNvPr>
          <p:cNvSpPr/>
          <p:nvPr/>
        </p:nvSpPr>
        <p:spPr>
          <a:xfrm>
            <a:off x="8992946" y="1358340"/>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Identify Transposases</a:t>
            </a:r>
          </a:p>
        </p:txBody>
      </p:sp>
      <p:cxnSp>
        <p:nvCxnSpPr>
          <p:cNvPr id="12" name="Straight Arrow Connector 11">
            <a:extLst>
              <a:ext uri="{FF2B5EF4-FFF2-40B4-BE49-F238E27FC236}">
                <a16:creationId xmlns:a16="http://schemas.microsoft.com/office/drawing/2014/main" id="{FC38ED35-1DCC-494D-9199-70765983F377}"/>
              </a:ext>
            </a:extLst>
          </p:cNvPr>
          <p:cNvCxnSpPr>
            <a:cxnSpLocks/>
          </p:cNvCxnSpPr>
          <p:nvPr/>
        </p:nvCxnSpPr>
        <p:spPr>
          <a:xfrm>
            <a:off x="10235896" y="2757154"/>
            <a:ext cx="0" cy="131271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C9ABFFEC-6435-964F-95DA-2CF0F85DC36D}"/>
              </a:ext>
            </a:extLst>
          </p:cNvPr>
          <p:cNvSpPr/>
          <p:nvPr/>
        </p:nvSpPr>
        <p:spPr>
          <a:xfrm>
            <a:off x="8992946" y="4447409"/>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Perform Homology Searches of Gene Regions Surrounding </a:t>
            </a:r>
            <a:r>
              <a:rPr lang="en-US" dirty="0" err="1">
                <a:solidFill>
                  <a:schemeClr val="tx1"/>
                </a:solidFill>
                <a:latin typeface="Helvetica" pitchFamily="2" charset="0"/>
              </a:rPr>
              <a:t>ID’ed</a:t>
            </a:r>
            <a:r>
              <a:rPr lang="en-US" dirty="0">
                <a:solidFill>
                  <a:schemeClr val="tx1"/>
                </a:solidFill>
                <a:latin typeface="Helvetica" pitchFamily="2" charset="0"/>
              </a:rPr>
              <a:t> Transposases</a:t>
            </a:r>
          </a:p>
        </p:txBody>
      </p:sp>
      <p:cxnSp>
        <p:nvCxnSpPr>
          <p:cNvPr id="16" name="Straight Arrow Connector 15">
            <a:extLst>
              <a:ext uri="{FF2B5EF4-FFF2-40B4-BE49-F238E27FC236}">
                <a16:creationId xmlns:a16="http://schemas.microsoft.com/office/drawing/2014/main" id="{0E60B077-4E12-BE41-93B8-D7EB339F8272}"/>
              </a:ext>
            </a:extLst>
          </p:cNvPr>
          <p:cNvCxnSpPr>
            <a:cxnSpLocks/>
          </p:cNvCxnSpPr>
          <p:nvPr/>
        </p:nvCxnSpPr>
        <p:spPr>
          <a:xfrm flipH="1">
            <a:off x="7534260" y="5078286"/>
            <a:ext cx="85502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Rounded Rectangle 18">
            <a:extLst>
              <a:ext uri="{FF2B5EF4-FFF2-40B4-BE49-F238E27FC236}">
                <a16:creationId xmlns:a16="http://schemas.microsoft.com/office/drawing/2014/main" id="{6CBF48EA-5F88-4846-A2DF-5D43BF8A3F71}"/>
              </a:ext>
            </a:extLst>
          </p:cNvPr>
          <p:cNvSpPr/>
          <p:nvPr/>
        </p:nvSpPr>
        <p:spPr>
          <a:xfrm>
            <a:off x="4802934" y="4466707"/>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Identify and Visualize Homologous Regions within Different Species</a:t>
            </a:r>
          </a:p>
        </p:txBody>
      </p:sp>
      <p:sp>
        <p:nvSpPr>
          <p:cNvPr id="20" name="Rounded Rectangle 19">
            <a:extLst>
              <a:ext uri="{FF2B5EF4-FFF2-40B4-BE49-F238E27FC236}">
                <a16:creationId xmlns:a16="http://schemas.microsoft.com/office/drawing/2014/main" id="{E2F2D8CE-8779-8D4D-A230-92661D6C2966}"/>
              </a:ext>
            </a:extLst>
          </p:cNvPr>
          <p:cNvSpPr/>
          <p:nvPr/>
        </p:nvSpPr>
        <p:spPr>
          <a:xfrm>
            <a:off x="609185" y="2721775"/>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Anvi’o</a:t>
            </a:r>
          </a:p>
        </p:txBody>
      </p:sp>
      <p:sp>
        <p:nvSpPr>
          <p:cNvPr id="21" name="Rounded Rectangle 20">
            <a:extLst>
              <a:ext uri="{FF2B5EF4-FFF2-40B4-BE49-F238E27FC236}">
                <a16:creationId xmlns:a16="http://schemas.microsoft.com/office/drawing/2014/main" id="{7EF7B0F7-573D-164D-9140-6D4032B571DC}"/>
              </a:ext>
            </a:extLst>
          </p:cNvPr>
          <p:cNvSpPr/>
          <p:nvPr/>
        </p:nvSpPr>
        <p:spPr>
          <a:xfrm>
            <a:off x="9219271" y="5801942"/>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DIAMOND/</a:t>
            </a:r>
            <a:r>
              <a:rPr lang="en-US" dirty="0" err="1">
                <a:solidFill>
                  <a:schemeClr val="tx1"/>
                </a:solidFill>
                <a:latin typeface="Helvetica" pitchFamily="2" charset="0"/>
              </a:rPr>
              <a:t>Blastp</a:t>
            </a:r>
            <a:endParaRPr lang="en-US" dirty="0">
              <a:solidFill>
                <a:schemeClr val="tx1"/>
              </a:solidFill>
              <a:latin typeface="Helvetica" pitchFamily="2" charset="0"/>
            </a:endParaRPr>
          </a:p>
        </p:txBody>
      </p:sp>
      <p:sp>
        <p:nvSpPr>
          <p:cNvPr id="22" name="Rounded Rectangle 21">
            <a:extLst>
              <a:ext uri="{FF2B5EF4-FFF2-40B4-BE49-F238E27FC236}">
                <a16:creationId xmlns:a16="http://schemas.microsoft.com/office/drawing/2014/main" id="{E8A2D2EC-BD7A-1240-B7CA-E0405841598C}"/>
              </a:ext>
            </a:extLst>
          </p:cNvPr>
          <p:cNvSpPr/>
          <p:nvPr/>
        </p:nvSpPr>
        <p:spPr>
          <a:xfrm>
            <a:off x="4864291" y="5801942"/>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clinker</a:t>
            </a:r>
          </a:p>
        </p:txBody>
      </p:sp>
      <p:sp>
        <p:nvSpPr>
          <p:cNvPr id="23" name="Rounded Rectangle 22">
            <a:extLst>
              <a:ext uri="{FF2B5EF4-FFF2-40B4-BE49-F238E27FC236}">
                <a16:creationId xmlns:a16="http://schemas.microsoft.com/office/drawing/2014/main" id="{AE094EA1-1329-9040-9254-6667061B2F45}"/>
              </a:ext>
            </a:extLst>
          </p:cNvPr>
          <p:cNvSpPr/>
          <p:nvPr/>
        </p:nvSpPr>
        <p:spPr>
          <a:xfrm>
            <a:off x="727939" y="5447143"/>
            <a:ext cx="344957" cy="3547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pitchFamily="2" charset="0"/>
            </a:endParaRPr>
          </a:p>
        </p:txBody>
      </p:sp>
      <p:sp>
        <p:nvSpPr>
          <p:cNvPr id="24" name="Rounded Rectangle 23">
            <a:extLst>
              <a:ext uri="{FF2B5EF4-FFF2-40B4-BE49-F238E27FC236}">
                <a16:creationId xmlns:a16="http://schemas.microsoft.com/office/drawing/2014/main" id="{B1A6F932-E167-AF44-860B-CD042B453E94}"/>
              </a:ext>
            </a:extLst>
          </p:cNvPr>
          <p:cNvSpPr/>
          <p:nvPr/>
        </p:nvSpPr>
        <p:spPr>
          <a:xfrm>
            <a:off x="727939" y="4881588"/>
            <a:ext cx="344957" cy="354799"/>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pitchFamily="2" charset="0"/>
            </a:endParaRPr>
          </a:p>
        </p:txBody>
      </p:sp>
      <p:sp>
        <p:nvSpPr>
          <p:cNvPr id="25" name="TextBox 24">
            <a:extLst>
              <a:ext uri="{FF2B5EF4-FFF2-40B4-BE49-F238E27FC236}">
                <a16:creationId xmlns:a16="http://schemas.microsoft.com/office/drawing/2014/main" id="{1BB9484B-5EEF-144E-89D6-2668322305C6}"/>
              </a:ext>
            </a:extLst>
          </p:cNvPr>
          <p:cNvSpPr txBox="1"/>
          <p:nvPr/>
        </p:nvSpPr>
        <p:spPr>
          <a:xfrm>
            <a:off x="1068502" y="4893620"/>
            <a:ext cx="2232560" cy="369332"/>
          </a:xfrm>
          <a:prstGeom prst="rect">
            <a:avLst/>
          </a:prstGeom>
          <a:noFill/>
        </p:spPr>
        <p:txBody>
          <a:bodyPr wrap="square" rtlCol="0">
            <a:spAutoFit/>
          </a:bodyPr>
          <a:lstStyle/>
          <a:p>
            <a:r>
              <a:rPr lang="en-US" dirty="0">
                <a:latin typeface="Helvetica" pitchFamily="2" charset="0"/>
              </a:rPr>
              <a:t>Workflow step</a:t>
            </a:r>
          </a:p>
        </p:txBody>
      </p:sp>
      <p:sp>
        <p:nvSpPr>
          <p:cNvPr id="26" name="TextBox 25">
            <a:extLst>
              <a:ext uri="{FF2B5EF4-FFF2-40B4-BE49-F238E27FC236}">
                <a16:creationId xmlns:a16="http://schemas.microsoft.com/office/drawing/2014/main" id="{3F10EC1B-BD4C-7F48-8E2A-60D6E161FCFE}"/>
              </a:ext>
            </a:extLst>
          </p:cNvPr>
          <p:cNvSpPr txBox="1"/>
          <p:nvPr/>
        </p:nvSpPr>
        <p:spPr>
          <a:xfrm>
            <a:off x="1068502" y="5485901"/>
            <a:ext cx="2232560" cy="369332"/>
          </a:xfrm>
          <a:prstGeom prst="rect">
            <a:avLst/>
          </a:prstGeom>
          <a:noFill/>
        </p:spPr>
        <p:txBody>
          <a:bodyPr wrap="square" rtlCol="0">
            <a:spAutoFit/>
          </a:bodyPr>
          <a:lstStyle/>
          <a:p>
            <a:r>
              <a:rPr lang="en-US" dirty="0">
                <a:latin typeface="Helvetica" pitchFamily="2" charset="0"/>
              </a:rPr>
              <a:t>Tool/Database</a:t>
            </a:r>
          </a:p>
        </p:txBody>
      </p:sp>
    </p:spTree>
    <p:extLst>
      <p:ext uri="{BB962C8B-B14F-4D97-AF65-F5344CB8AC3E}">
        <p14:creationId xmlns:p14="http://schemas.microsoft.com/office/powerpoint/2010/main" val="18525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940A67-1DEE-644E-A593-A4B2E3589EFF}"/>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Contigs Inspection and Functional Annotation</a:t>
            </a:r>
          </a:p>
        </p:txBody>
      </p:sp>
      <p:sp>
        <p:nvSpPr>
          <p:cNvPr id="7" name="TextBox 6">
            <a:extLst>
              <a:ext uri="{FF2B5EF4-FFF2-40B4-BE49-F238E27FC236}">
                <a16:creationId xmlns:a16="http://schemas.microsoft.com/office/drawing/2014/main" id="{18521A37-27BA-224B-86F3-6DBDDAB2BFC4}"/>
              </a:ext>
            </a:extLst>
          </p:cNvPr>
          <p:cNvSpPr txBox="1"/>
          <p:nvPr/>
        </p:nvSpPr>
        <p:spPr>
          <a:xfrm>
            <a:off x="520534" y="1318022"/>
            <a:ext cx="10865922" cy="553997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pitchFamily="2" charset="0"/>
              </a:rPr>
              <a:t>Initial contigs inspection in Anvi’o identifying single copy core genes for assessing quality of genomes and the taxonomical composition of the community </a:t>
            </a:r>
          </a:p>
          <a:p>
            <a:pPr marL="742950" lvl="1" indent="-285750">
              <a:buFont typeface="Arial" panose="020B0604020202020204" pitchFamily="34" charset="0"/>
              <a:buChar char="•"/>
            </a:pPr>
            <a:r>
              <a:rPr lang="en-US" sz="2400" dirty="0">
                <a:latin typeface="Helvetica" pitchFamily="2" charset="0"/>
              </a:rPr>
              <a:t>All 71 bacterial single copy core genes found in the metagenome</a:t>
            </a:r>
          </a:p>
          <a:p>
            <a:pPr marL="742950" lvl="1" indent="-285750">
              <a:buFont typeface="Arial" panose="020B0604020202020204" pitchFamily="34" charset="0"/>
              <a:buChar char="•"/>
            </a:pPr>
            <a:r>
              <a:rPr lang="en-US" sz="2400" dirty="0">
                <a:latin typeface="Helvetica" pitchFamily="2" charset="0"/>
              </a:rPr>
              <a:t>4 bacterial species contained most of the 71 bacterial single copy core genes, the “unknown” bin only contained 4 single copy core genes</a:t>
            </a:r>
          </a:p>
          <a:p>
            <a:pPr marL="742950" lvl="1" indent="-285750">
              <a:buFont typeface="Arial" panose="020B0604020202020204" pitchFamily="34" charset="0"/>
              <a:buChar char="•"/>
            </a:pPr>
            <a:r>
              <a:rPr lang="en-US" sz="2400" dirty="0">
                <a:latin typeface="Helvetica" pitchFamily="2" charset="0"/>
              </a:rPr>
              <a:t>Classifications based on the Ribosomal L2 gene matched the given classifications, “unknown” bin classified as </a:t>
            </a:r>
            <a:r>
              <a:rPr lang="en-US" sz="2400" dirty="0" err="1">
                <a:latin typeface="Helvetica" pitchFamily="2" charset="0"/>
              </a:rPr>
              <a:t>Desulfobacterota</a:t>
            </a:r>
            <a:r>
              <a:rPr lang="en-US" sz="2400" dirty="0">
                <a:latin typeface="Helvetica" pitchFamily="2" charset="0"/>
              </a:rPr>
              <a:t> but thrown out of downstream analysis because low-quality</a:t>
            </a:r>
          </a:p>
          <a:p>
            <a:pPr marL="742950" lvl="1" indent="-285750">
              <a:buFont typeface="Arial" panose="020B0604020202020204" pitchFamily="34" charset="0"/>
              <a:buChar char="•"/>
            </a:pPr>
            <a:endParaRPr lang="en-US" sz="2400" dirty="0">
              <a:latin typeface="Helvetica" pitchFamily="2" charset="0"/>
            </a:endParaRPr>
          </a:p>
          <a:p>
            <a:pPr marL="285750" indent="-285750">
              <a:buFont typeface="Arial" panose="020B0604020202020204" pitchFamily="34" charset="0"/>
              <a:buChar char="•"/>
            </a:pPr>
            <a:r>
              <a:rPr lang="en-US" sz="2400" dirty="0" err="1">
                <a:latin typeface="Helvetica" pitchFamily="2" charset="0"/>
              </a:rPr>
              <a:t>KofamKOALA</a:t>
            </a:r>
            <a:r>
              <a:rPr lang="en-US" sz="2400" dirty="0">
                <a:latin typeface="Helvetica" pitchFamily="2" charset="0"/>
              </a:rPr>
              <a:t> pipeline resulted in 3785 significant annotations</a:t>
            </a:r>
          </a:p>
          <a:p>
            <a:pPr marL="285750" indent="-285750">
              <a:buFont typeface="Arial" panose="020B0604020202020204" pitchFamily="34" charset="0"/>
              <a:buChar char="•"/>
            </a:pPr>
            <a:r>
              <a:rPr lang="en-US" sz="2400" dirty="0" err="1">
                <a:latin typeface="Helvetica" pitchFamily="2" charset="0"/>
              </a:rPr>
              <a:t>mobileOG</a:t>
            </a:r>
            <a:r>
              <a:rPr lang="en-US" sz="2400" dirty="0">
                <a:latin typeface="Helvetica" pitchFamily="2" charset="0"/>
              </a:rPr>
              <a:t> pipeline resulted in 517 significant annotations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endParaRPr lang="en-US" dirty="0"/>
          </a:p>
        </p:txBody>
      </p:sp>
    </p:spTree>
    <p:extLst>
      <p:ext uri="{BB962C8B-B14F-4D97-AF65-F5344CB8AC3E}">
        <p14:creationId xmlns:p14="http://schemas.microsoft.com/office/powerpoint/2010/main" val="143245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940A67-1DEE-644E-A593-A4B2E3589EFF}"/>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Transposase Identification and Homology Search</a:t>
            </a:r>
          </a:p>
        </p:txBody>
      </p:sp>
      <p:sp>
        <p:nvSpPr>
          <p:cNvPr id="7" name="TextBox 6">
            <a:extLst>
              <a:ext uri="{FF2B5EF4-FFF2-40B4-BE49-F238E27FC236}">
                <a16:creationId xmlns:a16="http://schemas.microsoft.com/office/drawing/2014/main" id="{18521A37-27BA-224B-86F3-6DBDDAB2BFC4}"/>
              </a:ext>
            </a:extLst>
          </p:cNvPr>
          <p:cNvSpPr txBox="1"/>
          <p:nvPr/>
        </p:nvSpPr>
        <p:spPr>
          <a:xfrm>
            <a:off x="520534" y="1210648"/>
            <a:ext cx="10865922" cy="5539978"/>
          </a:xfrm>
          <a:prstGeom prst="rect">
            <a:avLst/>
          </a:prstGeom>
          <a:noFill/>
        </p:spPr>
        <p:txBody>
          <a:bodyPr wrap="square" rtlCol="0">
            <a:spAutoFit/>
          </a:bodyPr>
          <a:lstStyle/>
          <a:p>
            <a:r>
              <a:rPr lang="en-US" sz="2400" dirty="0">
                <a:latin typeface="Helvetica" pitchFamily="2" charset="0"/>
              </a:rPr>
              <a:t>The </a:t>
            </a:r>
            <a:r>
              <a:rPr lang="en-US" sz="2400" dirty="0" err="1">
                <a:latin typeface="Helvetica" pitchFamily="2" charset="0"/>
              </a:rPr>
              <a:t>mobileOG</a:t>
            </a:r>
            <a:r>
              <a:rPr lang="en-US" sz="2400" dirty="0">
                <a:latin typeface="Helvetica" pitchFamily="2" charset="0"/>
              </a:rPr>
              <a:t> pipeline is a curated database of mobile elements consisting of: </a:t>
            </a:r>
          </a:p>
          <a:p>
            <a:pPr marL="800100" lvl="1" indent="-342900">
              <a:buFont typeface="+mj-lt"/>
              <a:buAutoNum type="arabicPeriod"/>
            </a:pPr>
            <a:r>
              <a:rPr lang="en-US" dirty="0" err="1">
                <a:latin typeface="Helvetica" pitchFamily="2" charset="0"/>
              </a:rPr>
              <a:t>ICEBerg</a:t>
            </a:r>
            <a:r>
              <a:rPr lang="en-US" dirty="0">
                <a:latin typeface="Helvetica" pitchFamily="2" charset="0"/>
              </a:rPr>
              <a:t> 2.0 (ICEs, AICEs, CIMEs, IMEs)</a:t>
            </a:r>
          </a:p>
          <a:p>
            <a:pPr marL="800100" lvl="1" indent="-342900">
              <a:buFont typeface="+mj-lt"/>
              <a:buAutoNum type="arabicPeriod"/>
            </a:pPr>
            <a:r>
              <a:rPr lang="en-US" dirty="0">
                <a:latin typeface="Helvetica" pitchFamily="2" charset="0"/>
              </a:rPr>
              <a:t>COMPASS (plasmids)</a:t>
            </a:r>
          </a:p>
          <a:p>
            <a:pPr marL="800100" lvl="1" indent="-342900">
              <a:buFont typeface="+mj-lt"/>
              <a:buAutoNum type="arabicPeriod"/>
            </a:pPr>
            <a:r>
              <a:rPr lang="en-US" dirty="0">
                <a:latin typeface="Helvetica" pitchFamily="2" charset="0"/>
              </a:rPr>
              <a:t>NCBI Plasmid </a:t>
            </a:r>
            <a:r>
              <a:rPr lang="en-US" dirty="0" err="1">
                <a:latin typeface="Helvetica" pitchFamily="2" charset="0"/>
              </a:rPr>
              <a:t>RefSeq</a:t>
            </a:r>
            <a:r>
              <a:rPr lang="en-US" dirty="0">
                <a:latin typeface="Helvetica" pitchFamily="2" charset="0"/>
              </a:rPr>
              <a:t> (plasmids)</a:t>
            </a:r>
          </a:p>
          <a:p>
            <a:pPr marL="800100" lvl="1" indent="-342900">
              <a:buFont typeface="+mj-lt"/>
              <a:buAutoNum type="arabicPeriod"/>
            </a:pPr>
            <a:r>
              <a:rPr lang="en-US" dirty="0">
                <a:latin typeface="Helvetica" pitchFamily="2" charset="0"/>
              </a:rPr>
              <a:t>Gut Phage Database (phages)</a:t>
            </a:r>
          </a:p>
          <a:p>
            <a:pPr marL="800100" lvl="1" indent="-342900">
              <a:buFont typeface="+mj-lt"/>
              <a:buAutoNum type="arabicPeriod"/>
            </a:pPr>
            <a:r>
              <a:rPr lang="en-US" dirty="0">
                <a:latin typeface="Helvetica" pitchFamily="2" charset="0"/>
              </a:rPr>
              <a:t>ACLAME (various)</a:t>
            </a:r>
          </a:p>
          <a:p>
            <a:pPr marL="800100" lvl="1" indent="-342900">
              <a:buFont typeface="+mj-lt"/>
              <a:buAutoNum type="arabicPeriod"/>
            </a:pPr>
            <a:r>
              <a:rPr lang="en-US" dirty="0" err="1">
                <a:latin typeface="Helvetica" pitchFamily="2" charset="0"/>
              </a:rPr>
              <a:t>immedb</a:t>
            </a:r>
            <a:r>
              <a:rPr lang="en-US" dirty="0">
                <a:latin typeface="Helvetica" pitchFamily="2" charset="0"/>
              </a:rPr>
              <a:t> (integrative elements)</a:t>
            </a:r>
          </a:p>
          <a:p>
            <a:pPr marL="800100" lvl="1" indent="-342900">
              <a:buFont typeface="+mj-lt"/>
              <a:buAutoNum type="arabicPeriod"/>
            </a:pPr>
            <a:r>
              <a:rPr lang="en-US" dirty="0">
                <a:latin typeface="Helvetica" pitchFamily="2" charset="0"/>
              </a:rPr>
              <a:t>Prokaryotic viral orthologous groups (</a:t>
            </a:r>
            <a:r>
              <a:rPr lang="en-US" dirty="0" err="1">
                <a:latin typeface="Helvetica" pitchFamily="2" charset="0"/>
              </a:rPr>
              <a:t>pVOG</a:t>
            </a:r>
            <a:r>
              <a:rPr lang="en-US" dirty="0">
                <a:latin typeface="Helvetica" pitchFamily="2" charset="0"/>
              </a:rPr>
              <a:t>)</a:t>
            </a:r>
          </a:p>
          <a:p>
            <a:endParaRPr lang="en-US" dirty="0">
              <a:latin typeface="Helvetica" pitchFamily="2" charset="0"/>
            </a:endParaRPr>
          </a:p>
          <a:p>
            <a:r>
              <a:rPr lang="en-US" sz="2400" dirty="0">
                <a:latin typeface="Helvetica" pitchFamily="2" charset="0"/>
              </a:rPr>
              <a:t>From this pipeline, I identified 36 transposases among the 4 bacterial species</a:t>
            </a:r>
          </a:p>
          <a:p>
            <a:br>
              <a:rPr lang="en-US" sz="2400" dirty="0"/>
            </a:br>
            <a:r>
              <a:rPr lang="en-US" sz="2400" dirty="0">
                <a:latin typeface="Helvetica" pitchFamily="2" charset="0"/>
              </a:rPr>
              <a:t>I then retrieved the gene neighborhoods of these transposases (10 genes upstream and downstream of transposase depending on contig length) and performed a BLASTP search against the contigs of the infant gut microbiome, focusing on results that showed homology to neighborhoods of other species</a:t>
            </a:r>
          </a:p>
          <a:p>
            <a:pPr marL="342900" indent="-342900">
              <a:buFont typeface="Arial" panose="020B0604020202020204" pitchFamily="34" charset="0"/>
              <a:buChar char="•"/>
            </a:pPr>
            <a:endParaRPr lang="en-US" sz="2400" dirty="0">
              <a:latin typeface="Helvetica" pitchFamily="2" charset="0"/>
            </a:endParaRPr>
          </a:p>
          <a:p>
            <a:endParaRPr lang="en-US" dirty="0"/>
          </a:p>
        </p:txBody>
      </p:sp>
    </p:spTree>
    <p:extLst>
      <p:ext uri="{BB962C8B-B14F-4D97-AF65-F5344CB8AC3E}">
        <p14:creationId xmlns:p14="http://schemas.microsoft.com/office/powerpoint/2010/main" val="367960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940A67-1DEE-644E-A593-A4B2E3589EFF}"/>
              </a:ext>
            </a:extLst>
          </p:cNvPr>
          <p:cNvSpPr>
            <a:spLocks noGrp="1"/>
          </p:cNvSpPr>
          <p:nvPr>
            <p:ph type="ctrTitle"/>
          </p:nvPr>
        </p:nvSpPr>
        <p:spPr>
          <a:xfrm>
            <a:off x="247402" y="724395"/>
            <a:ext cx="11944598" cy="747299"/>
          </a:xfrm>
        </p:spPr>
        <p:txBody>
          <a:bodyPr>
            <a:noAutofit/>
          </a:bodyPr>
          <a:lstStyle/>
          <a:p>
            <a:pPr algn="l"/>
            <a:r>
              <a:rPr lang="en-US" sz="4000" i="1" dirty="0">
                <a:latin typeface="Helvetica" pitchFamily="2" charset="0"/>
              </a:rPr>
              <a:t>C. difficile </a:t>
            </a:r>
            <a:r>
              <a:rPr lang="en-US" sz="4000" dirty="0">
                <a:latin typeface="Helvetica" pitchFamily="2" charset="0"/>
              </a:rPr>
              <a:t>and </a:t>
            </a:r>
            <a:r>
              <a:rPr lang="en-US" sz="4000" i="1" dirty="0">
                <a:latin typeface="Helvetica" pitchFamily="2" charset="0"/>
              </a:rPr>
              <a:t>E. faecalis </a:t>
            </a:r>
            <a:r>
              <a:rPr lang="en-US" sz="4000" dirty="0">
                <a:latin typeface="Helvetica" pitchFamily="2" charset="0"/>
              </a:rPr>
              <a:t>transposase neighborhood</a:t>
            </a:r>
            <a:endParaRPr lang="en-US" sz="4000" i="1" dirty="0">
              <a:latin typeface="Helvetica" pitchFamily="2" charset="0"/>
            </a:endParaRPr>
          </a:p>
        </p:txBody>
      </p:sp>
      <p:sp>
        <p:nvSpPr>
          <p:cNvPr id="6" name="TextBox 5">
            <a:extLst>
              <a:ext uri="{FF2B5EF4-FFF2-40B4-BE49-F238E27FC236}">
                <a16:creationId xmlns:a16="http://schemas.microsoft.com/office/drawing/2014/main" id="{C9030FFD-AF49-EF4D-85FB-BEE4C68A03AE}"/>
              </a:ext>
            </a:extLst>
          </p:cNvPr>
          <p:cNvSpPr txBox="1"/>
          <p:nvPr/>
        </p:nvSpPr>
        <p:spPr>
          <a:xfrm>
            <a:off x="247402" y="5188676"/>
            <a:ext cx="11776180" cy="2215991"/>
          </a:xfrm>
          <a:prstGeom prst="rect">
            <a:avLst/>
          </a:prstGeom>
          <a:noFill/>
        </p:spPr>
        <p:txBody>
          <a:bodyPr wrap="square" rtlCol="0">
            <a:spAutoFit/>
          </a:bodyPr>
          <a:lstStyle/>
          <a:p>
            <a:r>
              <a:rPr lang="en-US" sz="2400" dirty="0">
                <a:latin typeface="Helvetica" pitchFamily="2" charset="0"/>
              </a:rPr>
              <a:t>Color refers to the homologous group between the two species, shade of lines between the plots refers to percent identity of the regions, and numbered regions are functional annotations retrieved from either the </a:t>
            </a:r>
            <a:r>
              <a:rPr lang="en-US" sz="2400" dirty="0" err="1">
                <a:latin typeface="Helvetica" pitchFamily="2" charset="0"/>
              </a:rPr>
              <a:t>KofamKOALA</a:t>
            </a:r>
            <a:r>
              <a:rPr lang="en-US" sz="2400" dirty="0">
                <a:latin typeface="Helvetica" pitchFamily="2" charset="0"/>
              </a:rPr>
              <a:t> or </a:t>
            </a:r>
            <a:r>
              <a:rPr lang="en-US" sz="2400" dirty="0" err="1">
                <a:latin typeface="Helvetica" pitchFamily="2" charset="0"/>
              </a:rPr>
              <a:t>mobileOG</a:t>
            </a:r>
            <a:r>
              <a:rPr lang="en-US" sz="2400" dirty="0">
                <a:latin typeface="Helvetica" pitchFamily="2" charset="0"/>
              </a:rPr>
              <a:t> databases – absence of number infers no confident annotation could be made </a:t>
            </a:r>
          </a:p>
          <a:p>
            <a:pPr marL="342900" indent="-342900">
              <a:buFont typeface="Arial" panose="020B0604020202020204" pitchFamily="34" charset="0"/>
              <a:buChar char="•"/>
            </a:pPr>
            <a:endParaRPr lang="en-US" sz="2400" dirty="0">
              <a:latin typeface="Helvetica" pitchFamily="2" charset="0"/>
            </a:endParaRPr>
          </a:p>
          <a:p>
            <a:endParaRPr lang="en-US" dirty="0"/>
          </a:p>
        </p:txBody>
      </p:sp>
      <p:pic>
        <p:nvPicPr>
          <p:cNvPr id="8" name="Picture 7" descr="Diagram&#10;&#10;Description automatically generated">
            <a:extLst>
              <a:ext uri="{FF2B5EF4-FFF2-40B4-BE49-F238E27FC236}">
                <a16:creationId xmlns:a16="http://schemas.microsoft.com/office/drawing/2014/main" id="{3820BD33-6943-F545-8E7C-8D697AE365F4}"/>
              </a:ext>
            </a:extLst>
          </p:cNvPr>
          <p:cNvPicPr>
            <a:picLocks noChangeAspect="1"/>
          </p:cNvPicPr>
          <p:nvPr/>
        </p:nvPicPr>
        <p:blipFill>
          <a:blip r:embed="rId3"/>
          <a:stretch>
            <a:fillRect/>
          </a:stretch>
        </p:blipFill>
        <p:spPr>
          <a:xfrm>
            <a:off x="360964" y="1405343"/>
            <a:ext cx="11549055" cy="3849685"/>
          </a:xfrm>
          <a:prstGeom prst="rect">
            <a:avLst/>
          </a:prstGeom>
        </p:spPr>
      </p:pic>
    </p:spTree>
    <p:extLst>
      <p:ext uri="{BB962C8B-B14F-4D97-AF65-F5344CB8AC3E}">
        <p14:creationId xmlns:p14="http://schemas.microsoft.com/office/powerpoint/2010/main" val="18150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856120-9EB8-BE43-9FEB-98D405457CB2}"/>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Conclusions and Caveats </a:t>
            </a:r>
          </a:p>
        </p:txBody>
      </p:sp>
      <p:sp>
        <p:nvSpPr>
          <p:cNvPr id="6" name="TextBox 5">
            <a:extLst>
              <a:ext uri="{FF2B5EF4-FFF2-40B4-BE49-F238E27FC236}">
                <a16:creationId xmlns:a16="http://schemas.microsoft.com/office/drawing/2014/main" id="{CD98F490-7A38-F549-BD83-496A9BC051CE}"/>
              </a:ext>
            </a:extLst>
          </p:cNvPr>
          <p:cNvSpPr txBox="1"/>
          <p:nvPr/>
        </p:nvSpPr>
        <p:spPr>
          <a:xfrm>
            <a:off x="520534" y="1166704"/>
            <a:ext cx="10865922" cy="6278642"/>
          </a:xfrm>
          <a:prstGeom prst="rect">
            <a:avLst/>
          </a:prstGeom>
          <a:noFill/>
        </p:spPr>
        <p:txBody>
          <a:bodyPr wrap="square" rtlCol="0">
            <a:spAutoFit/>
          </a:bodyPr>
          <a:lstStyle/>
          <a:p>
            <a:r>
              <a:rPr lang="en-US" sz="2400" dirty="0">
                <a:latin typeface="Helvetica" pitchFamily="2" charset="0"/>
              </a:rPr>
              <a:t>Main conclusions:</a:t>
            </a:r>
          </a:p>
          <a:p>
            <a:pPr marL="285750" indent="-285750">
              <a:buFont typeface="Arial" panose="020B0604020202020204" pitchFamily="34" charset="0"/>
              <a:buChar char="•"/>
            </a:pPr>
            <a:r>
              <a:rPr lang="en-US" sz="2400" dirty="0">
                <a:latin typeface="Helvetica" pitchFamily="2" charset="0"/>
              </a:rPr>
              <a:t>Transposases are prevalent in the 4 species of bacteria in this infant gut microbiome </a:t>
            </a:r>
          </a:p>
          <a:p>
            <a:pPr marL="285750" indent="-285750">
              <a:buFont typeface="Arial" panose="020B0604020202020204" pitchFamily="34" charset="0"/>
              <a:buChar char="•"/>
            </a:pPr>
            <a:r>
              <a:rPr lang="en-US" sz="2400" dirty="0">
                <a:latin typeface="Helvetica" pitchFamily="2" charset="0"/>
              </a:rPr>
              <a:t>Homology analysis infers a putative transposase-mediated inter-species horizontal gene transfer between the </a:t>
            </a:r>
            <a:r>
              <a:rPr lang="en-US" sz="2400" i="1" dirty="0">
                <a:latin typeface="Helvetica" pitchFamily="2" charset="0"/>
              </a:rPr>
              <a:t>Clostridium difficile </a:t>
            </a:r>
            <a:r>
              <a:rPr lang="en-US" sz="2400" dirty="0">
                <a:latin typeface="Helvetica" pitchFamily="2" charset="0"/>
              </a:rPr>
              <a:t>and </a:t>
            </a:r>
            <a:r>
              <a:rPr lang="en-US" sz="2400" i="1" dirty="0">
                <a:latin typeface="Helvetica" pitchFamily="2" charset="0"/>
              </a:rPr>
              <a:t>Enterococcus faecalis </a:t>
            </a:r>
            <a:r>
              <a:rPr lang="en-US" sz="2400" dirty="0">
                <a:latin typeface="Helvetica" pitchFamily="2" charset="0"/>
              </a:rPr>
              <a:t>species that shares a high percent identity and is poorly functionally characterized by the </a:t>
            </a:r>
            <a:r>
              <a:rPr lang="en-US" sz="2400" dirty="0" err="1">
                <a:latin typeface="Helvetica" pitchFamily="2" charset="0"/>
              </a:rPr>
              <a:t>KofamKOALA</a:t>
            </a:r>
            <a:r>
              <a:rPr lang="en-US" sz="2400" dirty="0">
                <a:latin typeface="Helvetica" pitchFamily="2" charset="0"/>
              </a:rPr>
              <a:t> and </a:t>
            </a:r>
            <a:r>
              <a:rPr lang="en-US" sz="2400" dirty="0" err="1">
                <a:latin typeface="Helvetica" pitchFamily="2" charset="0"/>
              </a:rPr>
              <a:t>mobileOB</a:t>
            </a:r>
            <a:r>
              <a:rPr lang="en-US" sz="2400" dirty="0">
                <a:latin typeface="Helvetica" pitchFamily="2" charset="0"/>
              </a:rPr>
              <a:t> databases</a:t>
            </a:r>
          </a:p>
          <a:p>
            <a:pPr marL="285750" indent="-285750">
              <a:buFont typeface="Arial" panose="020B0604020202020204" pitchFamily="34" charset="0"/>
              <a:buChar char="•"/>
            </a:pPr>
            <a:endParaRPr lang="en-US" sz="2400" dirty="0">
              <a:latin typeface="Helvetica" pitchFamily="2" charset="0"/>
            </a:endParaRPr>
          </a:p>
          <a:p>
            <a:r>
              <a:rPr lang="en-US" sz="2400" dirty="0">
                <a:latin typeface="Helvetica" pitchFamily="2" charset="0"/>
              </a:rPr>
              <a:t>Caveats: </a:t>
            </a:r>
          </a:p>
          <a:p>
            <a:pPr marL="342900" indent="-342900">
              <a:buFont typeface="Arial" panose="020B0604020202020204" pitchFamily="34" charset="0"/>
              <a:buChar char="•"/>
            </a:pPr>
            <a:r>
              <a:rPr lang="en-US" sz="2400" dirty="0">
                <a:latin typeface="Helvetica" pitchFamily="2" charset="0"/>
              </a:rPr>
              <a:t>Initial contig inspection would also include read mapping to check uniform coverage, assessing bins with </a:t>
            </a:r>
            <a:r>
              <a:rPr lang="en-US" sz="2400" dirty="0" err="1">
                <a:latin typeface="Helvetica" pitchFamily="2" charset="0"/>
              </a:rPr>
              <a:t>CheckM</a:t>
            </a:r>
            <a:r>
              <a:rPr lang="en-US" sz="2400" dirty="0">
                <a:latin typeface="Helvetica" pitchFamily="2" charset="0"/>
              </a:rPr>
              <a:t> and </a:t>
            </a:r>
            <a:r>
              <a:rPr lang="en-US" sz="2400">
                <a:latin typeface="Helvetica" pitchFamily="2" charset="0"/>
              </a:rPr>
              <a:t>GTDB  </a:t>
            </a:r>
            <a:endParaRPr lang="en-US" sz="2400" dirty="0">
              <a:latin typeface="Helvetica" pitchFamily="2" charset="0"/>
            </a:endParaRPr>
          </a:p>
          <a:p>
            <a:pPr marL="342900" indent="-342900">
              <a:buFont typeface="Arial" panose="020B0604020202020204" pitchFamily="34" charset="0"/>
              <a:buChar char="•"/>
            </a:pPr>
            <a:r>
              <a:rPr lang="en-US" sz="2400" dirty="0">
                <a:latin typeface="Helvetica" pitchFamily="2" charset="0"/>
              </a:rPr>
              <a:t>Additional annotation databases can be ran, parameters can be relaxed to find more distant homologs, and annotations need to be confirmed by inspecting conserved domains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endParaRPr lang="en-US" dirty="0"/>
          </a:p>
        </p:txBody>
      </p:sp>
    </p:spTree>
    <p:extLst>
      <p:ext uri="{BB962C8B-B14F-4D97-AF65-F5344CB8AC3E}">
        <p14:creationId xmlns:p14="http://schemas.microsoft.com/office/powerpoint/2010/main" val="1791602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478</Words>
  <Application>Microsoft Macintosh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vt:lpstr>
      <vt:lpstr>Office Theme</vt:lpstr>
      <vt:lpstr>Detecting Signatures of Transposase-Mediated Inter-Species Horizontal Gene Transfer in the Infant Gut Microbiome</vt:lpstr>
      <vt:lpstr>Hypothesis 1: Transposons are prevalent mobile elements of the infant gut microbiome   Hypothesis 2: Inter-species horizontal gene transfer in the infant gut microbiome could be mediated by transposons</vt:lpstr>
      <vt:lpstr>Overall Workflow</vt:lpstr>
      <vt:lpstr>Contigs Inspection and Functional Annotation</vt:lpstr>
      <vt:lpstr>Transposase Identification and Homology Search</vt:lpstr>
      <vt:lpstr>C. difficile and E. faecalis transposase neighborhood</vt:lpstr>
      <vt:lpstr>Conclusions and Caveats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Signatures of Transposase-Mediated Inter-Species Horizontal Gene Transfer in the Infant Gut Microbiome</dc:title>
  <dc:creator>Elizabeth McDaniel</dc:creator>
  <cp:lastModifiedBy>Elizabeth McDaniel</cp:lastModifiedBy>
  <cp:revision>6</cp:revision>
  <dcterms:created xsi:type="dcterms:W3CDTF">2022-04-05T03:27:40Z</dcterms:created>
  <dcterms:modified xsi:type="dcterms:W3CDTF">2022-04-06T00:27:26Z</dcterms:modified>
</cp:coreProperties>
</file>