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260"/>
    <p:restoredTop sz="94304"/>
  </p:normalViewPr>
  <p:slideViewPr>
    <p:cSldViewPr snapToGrid="0">
      <p:cViewPr varScale="1">
        <p:scale>
          <a:sx n="74" d="100"/>
          <a:sy n="74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496E7-17FB-2E47-953B-4640BCB89936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8AEF4-4080-0C44-9DBD-2109C20C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EF4-4080-0C44-9DBD-2109C20C8B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EF4-4080-0C44-9DBD-2109C20C8B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2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EF4-4080-0C44-9DBD-2109C20C8B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EF4-4080-0C44-9DBD-2109C20C8B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4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EF4-4080-0C44-9DBD-2109C20C8B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6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8AEF4-4080-0C44-9DBD-2109C20C8B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1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login.com/learn/how-single-sign-on-work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28C9-6EAA-E3D3-9DF7-527DCE904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70" y="2294720"/>
            <a:ext cx="7832034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Integration of Authentication Management for </a:t>
            </a:r>
            <a:r>
              <a:rPr lang="en-US" dirty="0" err="1"/>
              <a:t>Mesusa</a:t>
            </a:r>
            <a:r>
              <a:rPr lang="en-US" dirty="0"/>
              <a:t> Corporation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76C0C-BD3C-0A2E-F7B1-4C316A04D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07913" y="-580107"/>
            <a:ext cx="5357600" cy="1160213"/>
          </a:xfrm>
        </p:spPr>
        <p:txBody>
          <a:bodyPr/>
          <a:lstStyle/>
          <a:p>
            <a:r>
              <a:rPr lang="en-US" dirty="0"/>
              <a:t>Created by Liz Hinz: CSD370-A339</a:t>
            </a:r>
          </a:p>
        </p:txBody>
      </p:sp>
    </p:spTree>
    <p:extLst>
      <p:ext uri="{BB962C8B-B14F-4D97-AF65-F5344CB8AC3E}">
        <p14:creationId xmlns:p14="http://schemas.microsoft.com/office/powerpoint/2010/main" val="123527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4E73-32DF-78C2-E868-BDD5884F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3D82-C5B3-FBC4-0A1D-7B31F826D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152" y="1430086"/>
            <a:ext cx="7796540" cy="3997828"/>
          </a:xfrm>
        </p:spPr>
        <p:txBody>
          <a:bodyPr/>
          <a:lstStyle/>
          <a:p>
            <a:r>
              <a:rPr lang="en-US" dirty="0"/>
              <a:t>Another type of SSO</a:t>
            </a:r>
          </a:p>
          <a:p>
            <a:r>
              <a:rPr lang="en-US" dirty="0"/>
              <a:t>Created for federated authentication </a:t>
            </a:r>
          </a:p>
          <a:p>
            <a:r>
              <a:rPr lang="en-US" dirty="0"/>
              <a:t>Allows 3</a:t>
            </a:r>
            <a:r>
              <a:rPr lang="en-US" baseline="30000" dirty="0"/>
              <a:t>rd</a:t>
            </a:r>
            <a:r>
              <a:rPr lang="en-US" dirty="0"/>
              <a:t> party to authenticate users through a preexisting account</a:t>
            </a:r>
          </a:p>
          <a:p>
            <a:r>
              <a:rPr lang="en-US" dirty="0"/>
              <a:t>Limits the accounts/profiles a user has/needs</a:t>
            </a:r>
          </a:p>
        </p:txBody>
      </p:sp>
    </p:spTree>
    <p:extLst>
      <p:ext uri="{BB962C8B-B14F-4D97-AF65-F5344CB8AC3E}">
        <p14:creationId xmlns:p14="http://schemas.microsoft.com/office/powerpoint/2010/main" val="88440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D9CE-AD99-040E-CA5F-D139EEF7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1C28-1485-0A25-F563-7EA7F25A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974888"/>
            <a:ext cx="7796540" cy="3997828"/>
          </a:xfrm>
        </p:spPr>
        <p:txBody>
          <a:bodyPr/>
          <a:lstStyle/>
          <a:p>
            <a:r>
              <a:rPr lang="en-US" dirty="0"/>
              <a:t>Connects with relying parties using SSO </a:t>
            </a:r>
          </a:p>
          <a:p>
            <a:r>
              <a:rPr lang="en-US" dirty="0"/>
              <a:t>Logs you in with an identity provider</a:t>
            </a:r>
          </a:p>
        </p:txBody>
      </p:sp>
    </p:spTree>
    <p:extLst>
      <p:ext uri="{BB962C8B-B14F-4D97-AF65-F5344CB8AC3E}">
        <p14:creationId xmlns:p14="http://schemas.microsoft.com/office/powerpoint/2010/main" val="185534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0D69-6B78-9AC1-0970-828EBF0D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1ED8-E01D-B476-F440-7D064F93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430086"/>
            <a:ext cx="7796540" cy="3997828"/>
          </a:xfrm>
        </p:spPr>
        <p:txBody>
          <a:bodyPr/>
          <a:lstStyle/>
          <a:p>
            <a:r>
              <a:rPr lang="en-US" dirty="0"/>
              <a:t>Can be used without prearranged IdP-RP trust relationship</a:t>
            </a:r>
          </a:p>
          <a:p>
            <a:r>
              <a:rPr lang="en-US" dirty="0"/>
              <a:t>Defines universal identifier </a:t>
            </a:r>
          </a:p>
          <a:p>
            <a:r>
              <a:rPr lang="en-US" dirty="0"/>
              <a:t>Achieves SSO attribute transfer with trust relationship</a:t>
            </a:r>
          </a:p>
          <a:p>
            <a:r>
              <a:rPr lang="en-US" dirty="0"/>
              <a:t>Access to broad user populations</a:t>
            </a:r>
          </a:p>
          <a:p>
            <a:r>
              <a:rPr lang="en-US" dirty="0"/>
              <a:t>Leverages UX &amp; account-linking best practices </a:t>
            </a:r>
          </a:p>
          <a:p>
            <a:r>
              <a:rPr lang="en-US" dirty="0"/>
              <a:t>Convenient &amp; portable  </a:t>
            </a:r>
          </a:p>
        </p:txBody>
      </p:sp>
    </p:spTree>
    <p:extLst>
      <p:ext uri="{BB962C8B-B14F-4D97-AF65-F5344CB8AC3E}">
        <p14:creationId xmlns:p14="http://schemas.microsoft.com/office/powerpoint/2010/main" val="312668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F550-73F6-B77B-F20A-5DAB9BF9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3297-E577-E522-724D-DF4E01D2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974888"/>
            <a:ext cx="7796540" cy="3997828"/>
          </a:xfrm>
        </p:spPr>
        <p:txBody>
          <a:bodyPr/>
          <a:lstStyle/>
          <a:p>
            <a:r>
              <a:rPr lang="en-US" dirty="0"/>
              <a:t>Limited to the “this is who I am” assertion </a:t>
            </a:r>
          </a:p>
          <a:p>
            <a:r>
              <a:rPr lang="en-US" dirty="0"/>
              <a:t>If website compromised, the rest attached can be too</a:t>
            </a:r>
          </a:p>
          <a:p>
            <a:r>
              <a:rPr lang="en-US" dirty="0"/>
              <a:t>Some privacy &amp; security concerns</a:t>
            </a:r>
          </a:p>
        </p:txBody>
      </p:sp>
    </p:spTree>
    <p:extLst>
      <p:ext uri="{BB962C8B-B14F-4D97-AF65-F5344CB8AC3E}">
        <p14:creationId xmlns:p14="http://schemas.microsoft.com/office/powerpoint/2010/main" val="198600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33150D-9C79-C27F-CF49-D208D068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861590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DFB54F-B5C6-1B36-BD05-A90BF2C5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696" y="1800041"/>
            <a:ext cx="8570600" cy="3257917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/>
                <a:latin typeface="Times New Roman" panose="02020603050405020304" pitchFamily="18" charset="0"/>
              </a:rPr>
              <a:t>Conklin, WM. A., &amp; Shoemaker, D. P. (2022).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CSSLP Certified Secure Software Lifecycle Professional: Exam Guide.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McGraw-Hill Education.</a:t>
            </a:r>
            <a:br>
              <a:rPr lang="en-US" sz="1800" dirty="0">
                <a:effectLst/>
                <a:latin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</a:rPr>
              <a:t>OneLogin. (2019).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Single sign-on: What is it &amp; how does it work?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OneLogin. </a:t>
            </a:r>
            <a:r>
              <a:rPr lang="en-US" sz="1800" dirty="0">
                <a:effectLst/>
                <a:latin typeface="Times New Roman" panose="02020603050405020304" pitchFamily="18" charset="0"/>
                <a:hlinkClick r:id="rId3"/>
              </a:rPr>
              <a:t>https://www.onelogin.com/learn/how-single-sign-on-works</a:t>
            </a:r>
            <a:br>
              <a:rPr lang="en-US" sz="1800" dirty="0">
                <a:effectLst/>
                <a:latin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</a:rPr>
              <a:t>Shepard, A. (2023, October 10). </a:t>
            </a:r>
            <a:r>
              <a:rPr lang="en-US" sz="1800" i="1" dirty="0">
                <a:effectLst/>
                <a:latin typeface="Times New Roman" panose="02020603050405020304" pitchFamily="18" charset="0"/>
              </a:rPr>
              <a:t>OpenID vs OAuth: Understanding API Security Protocols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. Kong Inc. https://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konghq.com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/blog/engineering/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openid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-vs-</a:t>
            </a:r>
            <a:r>
              <a:rPr lang="en-US" sz="1800" dirty="0" err="1">
                <a:effectLst/>
                <a:latin typeface="Times New Roman" panose="02020603050405020304" pitchFamily="18" charset="0"/>
              </a:rPr>
              <a:t>oauth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-what-is-the-difference</a:t>
            </a:r>
            <a:br>
              <a:rPr lang="en-US" sz="1800" dirty="0">
                <a:effectLst/>
                <a:latin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430DE-8493-908A-A9DA-11EA64A56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0031" y="499930"/>
            <a:ext cx="7791931" cy="878468"/>
          </a:xfrm>
        </p:spPr>
        <p:txBody>
          <a:bodyPr/>
          <a:lstStyle/>
          <a:p>
            <a:pPr algn="ctr"/>
            <a:r>
              <a:rPr lang="en-US" sz="2400" b="1" dirty="0"/>
              <a:t>References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67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9FB2-CDA0-774D-A104-3B83C83B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(Single Sign-On)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F7E96-9966-BCC0-5243-4568B631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107356"/>
            <a:ext cx="7796540" cy="3997828"/>
          </a:xfrm>
        </p:spPr>
        <p:txBody>
          <a:bodyPr/>
          <a:lstStyle/>
          <a:p>
            <a:r>
              <a:rPr lang="en-US" dirty="0"/>
              <a:t>SSO relies on a trust relationship between applications</a:t>
            </a:r>
          </a:p>
          <a:p>
            <a:r>
              <a:rPr lang="en-US" dirty="0"/>
              <a:t>Certificate that is exchanged between identity provider &amp; service provider </a:t>
            </a:r>
          </a:p>
        </p:txBody>
      </p:sp>
    </p:spTree>
    <p:extLst>
      <p:ext uri="{BB962C8B-B14F-4D97-AF65-F5344CB8AC3E}">
        <p14:creationId xmlns:p14="http://schemas.microsoft.com/office/powerpoint/2010/main" val="29443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A00C-7393-C40E-76C6-EA226A7A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91B0-FE3C-138E-490C-21B2284E3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634273"/>
            <a:ext cx="7796540" cy="3997828"/>
          </a:xfrm>
        </p:spPr>
        <p:txBody>
          <a:bodyPr/>
          <a:lstStyle/>
          <a:p>
            <a:r>
              <a:rPr lang="en-US" dirty="0"/>
              <a:t>After authentication, users can have their credentials reused on other applications without re-entering them </a:t>
            </a:r>
          </a:p>
          <a:p>
            <a:r>
              <a:rPr lang="en-US" dirty="0"/>
              <a:t>Credentials are stored outside of the application </a:t>
            </a:r>
          </a:p>
          <a:p>
            <a:r>
              <a:rPr lang="en-US" dirty="0"/>
              <a:t>Credentials can be reused for another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5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3F41-59B3-31B6-5B2C-9723AA0E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728E-59C6-1E47-C89A-E477FDA9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293" y="1119071"/>
            <a:ext cx="7796540" cy="4619858"/>
          </a:xfrm>
        </p:spPr>
        <p:txBody>
          <a:bodyPr/>
          <a:lstStyle/>
          <a:p>
            <a:r>
              <a:rPr lang="en-US" dirty="0"/>
              <a:t>Convenient for users </a:t>
            </a:r>
          </a:p>
          <a:p>
            <a:r>
              <a:rPr lang="en-US" dirty="0"/>
              <a:t>Access affiliated sites without re-entry</a:t>
            </a:r>
          </a:p>
          <a:p>
            <a:r>
              <a:rPr lang="en-US" dirty="0"/>
              <a:t>Less password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2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8BA7-DA60-94ED-BF52-521C4B26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A821-2940-4FEE-B5FD-08EF9A12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974888"/>
            <a:ext cx="7796540" cy="3997828"/>
          </a:xfrm>
        </p:spPr>
        <p:txBody>
          <a:bodyPr/>
          <a:lstStyle/>
          <a:p>
            <a:r>
              <a:rPr lang="en-US" dirty="0"/>
              <a:t>Not guaranteed to be secure </a:t>
            </a:r>
          </a:p>
          <a:p>
            <a:r>
              <a:rPr lang="en-US" dirty="0"/>
              <a:t>May create single-point-of-failure scenarios</a:t>
            </a:r>
          </a:p>
        </p:txBody>
      </p:sp>
    </p:spTree>
    <p:extLst>
      <p:ext uri="{BB962C8B-B14F-4D97-AF65-F5344CB8AC3E}">
        <p14:creationId xmlns:p14="http://schemas.microsoft.com/office/powerpoint/2010/main" val="124314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64A6-EB5A-A21E-3819-9FBB2F18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0026A-B418-D945-E1CF-9310EE71E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346670"/>
            <a:ext cx="7796540" cy="3997828"/>
          </a:xfrm>
        </p:spPr>
        <p:txBody>
          <a:bodyPr/>
          <a:lstStyle/>
          <a:p>
            <a:r>
              <a:rPr lang="en-US" dirty="0"/>
              <a:t>Another type of SSO </a:t>
            </a:r>
          </a:p>
          <a:p>
            <a:r>
              <a:rPr lang="en-US" dirty="0"/>
              <a:t>Focuses on the trust relationship</a:t>
            </a:r>
          </a:p>
          <a:p>
            <a:r>
              <a:rPr lang="en-US" dirty="0"/>
              <a:t>Removes the need for users to share their passwords with 3</a:t>
            </a:r>
            <a:r>
              <a:rPr lang="en-US" baseline="30000" dirty="0"/>
              <a:t>rd</a:t>
            </a:r>
            <a:r>
              <a:rPr lang="en-US" dirty="0"/>
              <a:t> party applications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7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A792-580B-0589-FF7E-1899A14D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5783-83EA-2B74-212C-E3B879D5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154041"/>
            <a:ext cx="7796540" cy="3997828"/>
          </a:xfrm>
        </p:spPr>
        <p:txBody>
          <a:bodyPr/>
          <a:lstStyle/>
          <a:p>
            <a:r>
              <a:rPr lang="en-US" dirty="0"/>
              <a:t>Grants access with tokens </a:t>
            </a:r>
          </a:p>
          <a:p>
            <a:r>
              <a:rPr lang="en-US" dirty="0"/>
              <a:t>Lets application in </a:t>
            </a:r>
          </a:p>
          <a:p>
            <a:r>
              <a:rPr lang="en-US" dirty="0"/>
              <a:t>Does not expose credentials </a:t>
            </a:r>
          </a:p>
          <a:p>
            <a:r>
              <a:rPr lang="en-US" dirty="0"/>
              <a:t>Can limit access &amp; revoke whenever </a:t>
            </a:r>
          </a:p>
        </p:txBody>
      </p:sp>
    </p:spTree>
    <p:extLst>
      <p:ext uri="{BB962C8B-B14F-4D97-AF65-F5344CB8AC3E}">
        <p14:creationId xmlns:p14="http://schemas.microsoft.com/office/powerpoint/2010/main" val="315238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8714-3E66-57EF-0CDF-C0C9ADBB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DC83-0A9E-47A0-9FE8-22CC57D0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346670"/>
            <a:ext cx="8372409" cy="4412309"/>
          </a:xfrm>
        </p:spPr>
        <p:txBody>
          <a:bodyPr/>
          <a:lstStyle/>
          <a:p>
            <a:r>
              <a:rPr lang="en-US" dirty="0"/>
              <a:t>Has a prearranged IdP-RP trust relationship </a:t>
            </a:r>
          </a:p>
          <a:p>
            <a:r>
              <a:rPr lang="en-US" dirty="0"/>
              <a:t>Access to key user groups</a:t>
            </a:r>
          </a:p>
          <a:p>
            <a:r>
              <a:rPr lang="en-US" dirty="0"/>
              <a:t>Access to broad user populations</a:t>
            </a:r>
          </a:p>
          <a:p>
            <a:r>
              <a:rPr lang="en-US" dirty="0"/>
              <a:t>Leverages UX &amp; account-linking best practices </a:t>
            </a:r>
          </a:p>
          <a:p>
            <a:r>
              <a:rPr lang="en-US" dirty="0"/>
              <a:t>Access token that can be exchanged for supported assertion via API</a:t>
            </a:r>
          </a:p>
        </p:txBody>
      </p:sp>
    </p:spTree>
    <p:extLst>
      <p:ext uri="{BB962C8B-B14F-4D97-AF65-F5344CB8AC3E}">
        <p14:creationId xmlns:p14="http://schemas.microsoft.com/office/powerpoint/2010/main" val="381172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6514-B694-84F3-CB30-84351643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2C51-A3B0-EF63-7449-C3B42ED1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346670"/>
            <a:ext cx="7796540" cy="3997828"/>
          </a:xfrm>
        </p:spPr>
        <p:txBody>
          <a:bodyPr/>
          <a:lstStyle/>
          <a:p>
            <a:r>
              <a:rPr lang="en-US" dirty="0"/>
              <a:t>Can be complex for developers</a:t>
            </a:r>
          </a:p>
          <a:p>
            <a:r>
              <a:rPr lang="en-US" dirty="0"/>
              <a:t>Poses risks for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1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3045</TotalTime>
  <Words>396</Words>
  <Application>Microsoft Macintosh PowerPoint</Application>
  <PresentationFormat>Widescreen</PresentationFormat>
  <Paragraphs>62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MS Shell Dlg 2</vt:lpstr>
      <vt:lpstr>Times New Roman</vt:lpstr>
      <vt:lpstr>Wingdings</vt:lpstr>
      <vt:lpstr>Wingdings 3</vt:lpstr>
      <vt:lpstr>Madison</vt:lpstr>
      <vt:lpstr>Integration of Authentication Management for Mesusa Corporation</vt:lpstr>
      <vt:lpstr>SSO (Single Sign-On) </vt:lpstr>
      <vt:lpstr>SSO Implementation</vt:lpstr>
      <vt:lpstr>SSO Advantages</vt:lpstr>
      <vt:lpstr>SSO Disadvantages</vt:lpstr>
      <vt:lpstr>OAuth</vt:lpstr>
      <vt:lpstr>OAuth Implementation</vt:lpstr>
      <vt:lpstr>OAuth Advantages</vt:lpstr>
      <vt:lpstr>OAuth Disadvantages</vt:lpstr>
      <vt:lpstr>OpenID</vt:lpstr>
      <vt:lpstr>OpenID Implementation</vt:lpstr>
      <vt:lpstr>OpenID Advantages</vt:lpstr>
      <vt:lpstr>OpenID Disadvantages</vt:lpstr>
      <vt:lpstr>Thank you for your time!</vt:lpstr>
      <vt:lpstr>Conklin, WM. A., &amp; Shoemaker, D. P. (2022). CSSLP Certified Secure Software Lifecycle Professional: Exam Guide. McGraw-Hill Education.  OneLogin. (2019). Single sign-on: What is it &amp; how does it work? OneLogin. https://www.onelogin.com/learn/how-single-sign-on-works  Shepard, A. (2023, October 10). OpenID vs OAuth: Understanding API Security Protocols. Kong Inc. https://konghq.com/blog/engineering/openid-vs-oauth-what-is-the-difference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Hinz</dc:creator>
  <cp:lastModifiedBy>Elizabeth Hinz</cp:lastModifiedBy>
  <cp:revision>12</cp:revision>
  <dcterms:created xsi:type="dcterms:W3CDTF">2025-03-19T00:14:41Z</dcterms:created>
  <dcterms:modified xsi:type="dcterms:W3CDTF">2025-03-23T17:05:31Z</dcterms:modified>
</cp:coreProperties>
</file>