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17"/>
  </p:notesMasterIdLst>
  <p:sldIdLst>
    <p:sldId id="256" r:id="rId2"/>
    <p:sldId id="266" r:id="rId3"/>
    <p:sldId id="270" r:id="rId4"/>
    <p:sldId id="257" r:id="rId5"/>
    <p:sldId id="258" r:id="rId6"/>
    <p:sldId id="259" r:id="rId7"/>
    <p:sldId id="260" r:id="rId8"/>
    <p:sldId id="261" r:id="rId9"/>
    <p:sldId id="262" r:id="rId10"/>
    <p:sldId id="263" r:id="rId11"/>
    <p:sldId id="264" r:id="rId12"/>
    <p:sldId id="265"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60"/>
    <p:restoredTop sz="92052"/>
  </p:normalViewPr>
  <p:slideViewPr>
    <p:cSldViewPr snapToGrid="0">
      <p:cViewPr varScale="1">
        <p:scale>
          <a:sx n="51" d="100"/>
          <a:sy n="51" d="100"/>
        </p:scale>
        <p:origin x="11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CBA857-46ED-2346-B45C-2081D586CA7B}" type="datetimeFigureOut">
              <a:rPr lang="en-US" smtClean="0"/>
              <a:t>3/26/25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BDA943-4FDC-0546-9D90-BBF65DC4A0A2}" type="slidenum">
              <a:rPr lang="en-US" smtClean="0"/>
              <a:t>‹#›</a:t>
            </a:fld>
            <a:endParaRPr lang="en-US"/>
          </a:p>
        </p:txBody>
      </p:sp>
    </p:spTree>
    <p:extLst>
      <p:ext uri="{BB962C8B-B14F-4D97-AF65-F5344CB8AC3E}">
        <p14:creationId xmlns:p14="http://schemas.microsoft.com/office/powerpoint/2010/main" val="1194677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BDA943-4FDC-0546-9D90-BBF65DC4A0A2}" type="slidenum">
              <a:rPr lang="en-US" smtClean="0"/>
              <a:t>3</a:t>
            </a:fld>
            <a:endParaRPr lang="en-US"/>
          </a:p>
        </p:txBody>
      </p:sp>
    </p:spTree>
    <p:extLst>
      <p:ext uri="{BB962C8B-B14F-4D97-AF65-F5344CB8AC3E}">
        <p14:creationId xmlns:p14="http://schemas.microsoft.com/office/powerpoint/2010/main" val="3148443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68945-7F03-EB47-2C5A-E3B0691C13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85CFFE-104A-65ED-1591-2EA5850674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2E4961-B509-B254-1592-51B9825B9E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C05AA0-F0F0-2D11-051A-ACE8B0B42105}"/>
              </a:ext>
            </a:extLst>
          </p:cNvPr>
          <p:cNvSpPr>
            <a:spLocks noGrp="1"/>
          </p:cNvSpPr>
          <p:nvPr>
            <p:ph type="sldNum" sz="quarter" idx="5"/>
          </p:nvPr>
        </p:nvSpPr>
        <p:spPr/>
        <p:txBody>
          <a:bodyPr/>
          <a:lstStyle/>
          <a:p>
            <a:fld id="{15BDA943-4FDC-0546-9D90-BBF65DC4A0A2}" type="slidenum">
              <a:rPr lang="en-US" smtClean="0"/>
              <a:t>12</a:t>
            </a:fld>
            <a:endParaRPr lang="en-US"/>
          </a:p>
        </p:txBody>
      </p:sp>
    </p:spTree>
    <p:extLst>
      <p:ext uri="{BB962C8B-B14F-4D97-AF65-F5344CB8AC3E}">
        <p14:creationId xmlns:p14="http://schemas.microsoft.com/office/powerpoint/2010/main" val="335883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8C14A-26C0-E4EB-2926-EA02D8EE04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4EFE8F-B8EB-55AA-03D5-7E3B306743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55AB05-A581-FB79-A16F-3D37A633790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968DD51-85CE-D5AF-2223-7BB46D0D455B}"/>
              </a:ext>
            </a:extLst>
          </p:cNvPr>
          <p:cNvSpPr>
            <a:spLocks noGrp="1"/>
          </p:cNvSpPr>
          <p:nvPr>
            <p:ph type="sldNum" sz="quarter" idx="5"/>
          </p:nvPr>
        </p:nvSpPr>
        <p:spPr/>
        <p:txBody>
          <a:bodyPr/>
          <a:lstStyle/>
          <a:p>
            <a:fld id="{15BDA943-4FDC-0546-9D90-BBF65DC4A0A2}" type="slidenum">
              <a:rPr lang="en-US" smtClean="0"/>
              <a:t>13</a:t>
            </a:fld>
            <a:endParaRPr lang="en-US"/>
          </a:p>
        </p:txBody>
      </p:sp>
    </p:spTree>
    <p:extLst>
      <p:ext uri="{BB962C8B-B14F-4D97-AF65-F5344CB8AC3E}">
        <p14:creationId xmlns:p14="http://schemas.microsoft.com/office/powerpoint/2010/main" val="22072570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E01EA-7A46-C4BF-21D7-BB35C30269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DB00AB-0053-AA58-409A-BEA51A4925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34FFDA-CB18-BAB8-4B37-F2F4C7BD3F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6FA476-F2E2-2F2D-1913-6DA3D10D619F}"/>
              </a:ext>
            </a:extLst>
          </p:cNvPr>
          <p:cNvSpPr>
            <a:spLocks noGrp="1"/>
          </p:cNvSpPr>
          <p:nvPr>
            <p:ph type="sldNum" sz="quarter" idx="5"/>
          </p:nvPr>
        </p:nvSpPr>
        <p:spPr/>
        <p:txBody>
          <a:bodyPr/>
          <a:lstStyle/>
          <a:p>
            <a:fld id="{15BDA943-4FDC-0546-9D90-BBF65DC4A0A2}" type="slidenum">
              <a:rPr lang="en-US" smtClean="0"/>
              <a:t>14</a:t>
            </a:fld>
            <a:endParaRPr lang="en-US"/>
          </a:p>
        </p:txBody>
      </p:sp>
    </p:spTree>
    <p:extLst>
      <p:ext uri="{BB962C8B-B14F-4D97-AF65-F5344CB8AC3E}">
        <p14:creationId xmlns:p14="http://schemas.microsoft.com/office/powerpoint/2010/main" val="23211251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BDA943-4FDC-0546-9D90-BBF65DC4A0A2}" type="slidenum">
              <a:rPr lang="en-US" smtClean="0"/>
              <a:t>4</a:t>
            </a:fld>
            <a:endParaRPr lang="en-US"/>
          </a:p>
        </p:txBody>
      </p:sp>
    </p:spTree>
    <p:extLst>
      <p:ext uri="{BB962C8B-B14F-4D97-AF65-F5344CB8AC3E}">
        <p14:creationId xmlns:p14="http://schemas.microsoft.com/office/powerpoint/2010/main" val="1576867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FACEF-C884-2C38-8CEA-27E327B2BF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87FD50-D5B1-172D-FAE6-A25C38EC3B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0014D9-B223-8BDE-DF9C-E298037E82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D9CDF5-0F2C-9862-F2E0-5235F4A12D68}"/>
              </a:ext>
            </a:extLst>
          </p:cNvPr>
          <p:cNvSpPr>
            <a:spLocks noGrp="1"/>
          </p:cNvSpPr>
          <p:nvPr>
            <p:ph type="sldNum" sz="quarter" idx="5"/>
          </p:nvPr>
        </p:nvSpPr>
        <p:spPr/>
        <p:txBody>
          <a:bodyPr/>
          <a:lstStyle/>
          <a:p>
            <a:fld id="{15BDA943-4FDC-0546-9D90-BBF65DC4A0A2}" type="slidenum">
              <a:rPr lang="en-US" smtClean="0"/>
              <a:t>5</a:t>
            </a:fld>
            <a:endParaRPr lang="en-US"/>
          </a:p>
        </p:txBody>
      </p:sp>
    </p:spTree>
    <p:extLst>
      <p:ext uri="{BB962C8B-B14F-4D97-AF65-F5344CB8AC3E}">
        <p14:creationId xmlns:p14="http://schemas.microsoft.com/office/powerpoint/2010/main" val="2305615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7CEBE-2FAD-A207-085E-A192B82105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180E81-06F5-70B1-B270-0358264FA5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33B58D-FEEF-B313-141B-51FBDFDFAD4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5CBDBD-0A09-C138-C17D-709F71462533}"/>
              </a:ext>
            </a:extLst>
          </p:cNvPr>
          <p:cNvSpPr>
            <a:spLocks noGrp="1"/>
          </p:cNvSpPr>
          <p:nvPr>
            <p:ph type="sldNum" sz="quarter" idx="5"/>
          </p:nvPr>
        </p:nvSpPr>
        <p:spPr/>
        <p:txBody>
          <a:bodyPr/>
          <a:lstStyle/>
          <a:p>
            <a:fld id="{15BDA943-4FDC-0546-9D90-BBF65DC4A0A2}" type="slidenum">
              <a:rPr lang="en-US" smtClean="0"/>
              <a:t>6</a:t>
            </a:fld>
            <a:endParaRPr lang="en-US"/>
          </a:p>
        </p:txBody>
      </p:sp>
    </p:spTree>
    <p:extLst>
      <p:ext uri="{BB962C8B-B14F-4D97-AF65-F5344CB8AC3E}">
        <p14:creationId xmlns:p14="http://schemas.microsoft.com/office/powerpoint/2010/main" val="182733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6EDFD-9961-5805-B0C3-EE5C298360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CF4C46-F63B-6808-2A23-4DFFB26411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A50A8B-71D5-5E36-7D5C-8B05FE03D3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CFD17C-54E1-68DD-4E5F-88E00E19EB51}"/>
              </a:ext>
            </a:extLst>
          </p:cNvPr>
          <p:cNvSpPr>
            <a:spLocks noGrp="1"/>
          </p:cNvSpPr>
          <p:nvPr>
            <p:ph type="sldNum" sz="quarter" idx="5"/>
          </p:nvPr>
        </p:nvSpPr>
        <p:spPr/>
        <p:txBody>
          <a:bodyPr/>
          <a:lstStyle/>
          <a:p>
            <a:fld id="{15BDA943-4FDC-0546-9D90-BBF65DC4A0A2}" type="slidenum">
              <a:rPr lang="en-US" smtClean="0"/>
              <a:t>7</a:t>
            </a:fld>
            <a:endParaRPr lang="en-US"/>
          </a:p>
        </p:txBody>
      </p:sp>
    </p:spTree>
    <p:extLst>
      <p:ext uri="{BB962C8B-B14F-4D97-AF65-F5344CB8AC3E}">
        <p14:creationId xmlns:p14="http://schemas.microsoft.com/office/powerpoint/2010/main" val="3595989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BD8D0-73AB-080A-BEF1-64966677E1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4C2E35-0683-6DE4-9B66-7C72A1C15E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A9675F-14C8-0F47-E04C-8D40D10DAD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62935C-4579-5D79-76D0-842A1C2316F8}"/>
              </a:ext>
            </a:extLst>
          </p:cNvPr>
          <p:cNvSpPr>
            <a:spLocks noGrp="1"/>
          </p:cNvSpPr>
          <p:nvPr>
            <p:ph type="sldNum" sz="quarter" idx="5"/>
          </p:nvPr>
        </p:nvSpPr>
        <p:spPr/>
        <p:txBody>
          <a:bodyPr/>
          <a:lstStyle/>
          <a:p>
            <a:fld id="{15BDA943-4FDC-0546-9D90-BBF65DC4A0A2}" type="slidenum">
              <a:rPr lang="en-US" smtClean="0"/>
              <a:t>8</a:t>
            </a:fld>
            <a:endParaRPr lang="en-US"/>
          </a:p>
        </p:txBody>
      </p:sp>
    </p:spTree>
    <p:extLst>
      <p:ext uri="{BB962C8B-B14F-4D97-AF65-F5344CB8AC3E}">
        <p14:creationId xmlns:p14="http://schemas.microsoft.com/office/powerpoint/2010/main" val="1223767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1E928-A196-D490-0039-A017CB577F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B91784-C24C-1A06-BD0B-50643C65FE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B36C5D-F77D-49DA-6B63-8F227C8648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5326C5-EC7A-579A-E7A6-AF3A92DAB8BF}"/>
              </a:ext>
            </a:extLst>
          </p:cNvPr>
          <p:cNvSpPr>
            <a:spLocks noGrp="1"/>
          </p:cNvSpPr>
          <p:nvPr>
            <p:ph type="sldNum" sz="quarter" idx="5"/>
          </p:nvPr>
        </p:nvSpPr>
        <p:spPr/>
        <p:txBody>
          <a:bodyPr/>
          <a:lstStyle/>
          <a:p>
            <a:fld id="{15BDA943-4FDC-0546-9D90-BBF65DC4A0A2}" type="slidenum">
              <a:rPr lang="en-US" smtClean="0"/>
              <a:t>9</a:t>
            </a:fld>
            <a:endParaRPr lang="en-US"/>
          </a:p>
        </p:txBody>
      </p:sp>
    </p:spTree>
    <p:extLst>
      <p:ext uri="{BB962C8B-B14F-4D97-AF65-F5344CB8AC3E}">
        <p14:creationId xmlns:p14="http://schemas.microsoft.com/office/powerpoint/2010/main" val="4256986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E1E1A-704F-F7A8-2BE0-788FDF96A0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B4B05B-E588-0DD8-1FCB-6E4093C104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2A1F78-31D1-7D62-5AFB-79F38138C4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A8B53F-914E-C922-C680-3B7BBB24348E}"/>
              </a:ext>
            </a:extLst>
          </p:cNvPr>
          <p:cNvSpPr>
            <a:spLocks noGrp="1"/>
          </p:cNvSpPr>
          <p:nvPr>
            <p:ph type="sldNum" sz="quarter" idx="5"/>
          </p:nvPr>
        </p:nvSpPr>
        <p:spPr/>
        <p:txBody>
          <a:bodyPr/>
          <a:lstStyle/>
          <a:p>
            <a:fld id="{15BDA943-4FDC-0546-9D90-BBF65DC4A0A2}" type="slidenum">
              <a:rPr lang="en-US" smtClean="0"/>
              <a:t>10</a:t>
            </a:fld>
            <a:endParaRPr lang="en-US"/>
          </a:p>
        </p:txBody>
      </p:sp>
    </p:spTree>
    <p:extLst>
      <p:ext uri="{BB962C8B-B14F-4D97-AF65-F5344CB8AC3E}">
        <p14:creationId xmlns:p14="http://schemas.microsoft.com/office/powerpoint/2010/main" val="37002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97A1D-98C9-C851-BB69-0EFDAC5344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68F2A4-7916-1108-B6BB-5E451AD50C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9F2675-9ACB-5CD9-C089-227D7E4FE41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4276A0-0670-4283-7863-FA11C3A206AD}"/>
              </a:ext>
            </a:extLst>
          </p:cNvPr>
          <p:cNvSpPr>
            <a:spLocks noGrp="1"/>
          </p:cNvSpPr>
          <p:nvPr>
            <p:ph type="sldNum" sz="quarter" idx="5"/>
          </p:nvPr>
        </p:nvSpPr>
        <p:spPr/>
        <p:txBody>
          <a:bodyPr/>
          <a:lstStyle/>
          <a:p>
            <a:fld id="{15BDA943-4FDC-0546-9D90-BBF65DC4A0A2}" type="slidenum">
              <a:rPr lang="en-US" smtClean="0"/>
              <a:t>11</a:t>
            </a:fld>
            <a:endParaRPr lang="en-US"/>
          </a:p>
        </p:txBody>
      </p:sp>
    </p:spTree>
    <p:extLst>
      <p:ext uri="{BB962C8B-B14F-4D97-AF65-F5344CB8AC3E}">
        <p14:creationId xmlns:p14="http://schemas.microsoft.com/office/powerpoint/2010/main" val="540592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3/26/25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3/26/25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3/26/25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3/26/25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3/26/25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3/26/25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3/26/25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3/26/25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3/26/25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3/26/25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3/26/25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3/26/25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D869-82DD-8844-AEA2-709CFD2F549A}"/>
              </a:ext>
            </a:extLst>
          </p:cNvPr>
          <p:cNvSpPr>
            <a:spLocks noGrp="1"/>
          </p:cNvSpPr>
          <p:nvPr>
            <p:ph type="ctrTitle"/>
          </p:nvPr>
        </p:nvSpPr>
        <p:spPr/>
        <p:txBody>
          <a:bodyPr/>
          <a:lstStyle/>
          <a:p>
            <a:r>
              <a:rPr lang="en-US" dirty="0"/>
              <a:t>Abuse cases</a:t>
            </a:r>
          </a:p>
        </p:txBody>
      </p:sp>
      <p:sp>
        <p:nvSpPr>
          <p:cNvPr id="3" name="Subtitle 2">
            <a:extLst>
              <a:ext uri="{FF2B5EF4-FFF2-40B4-BE49-F238E27FC236}">
                <a16:creationId xmlns:a16="http://schemas.microsoft.com/office/drawing/2014/main" id="{3E850A0F-3FC1-B0FB-14FE-25FA304A6794}"/>
              </a:ext>
            </a:extLst>
          </p:cNvPr>
          <p:cNvSpPr>
            <a:spLocks noGrp="1"/>
          </p:cNvSpPr>
          <p:nvPr>
            <p:ph type="subTitle" idx="1"/>
          </p:nvPr>
        </p:nvSpPr>
        <p:spPr/>
        <p:txBody>
          <a:bodyPr/>
          <a:lstStyle/>
          <a:p>
            <a:pPr marL="0" marR="0">
              <a:lnSpc>
                <a:spcPct val="107000"/>
              </a:lnSpc>
              <a:spcAft>
                <a:spcPts val="800"/>
              </a:spcAft>
              <a:buNone/>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Arely Gil, Liz Hinz &amp; Truman Forey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Created for CSD370-A339: Secure Software Development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b="1" dirty="0"/>
          </a:p>
        </p:txBody>
      </p:sp>
    </p:spTree>
    <p:extLst>
      <p:ext uri="{BB962C8B-B14F-4D97-AF65-F5344CB8AC3E}">
        <p14:creationId xmlns:p14="http://schemas.microsoft.com/office/powerpoint/2010/main" val="753753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FA7D2-17EE-A783-D222-D944714488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43C09F-CFDD-8EA3-B33F-50AA233B4BF1}"/>
              </a:ext>
            </a:extLst>
          </p:cNvPr>
          <p:cNvSpPr>
            <a:spLocks noGrp="1"/>
          </p:cNvSpPr>
          <p:nvPr>
            <p:ph type="title"/>
          </p:nvPr>
        </p:nvSpPr>
        <p:spPr>
          <a:xfrm>
            <a:off x="2231136" y="309831"/>
            <a:ext cx="7729728" cy="1188720"/>
          </a:xfrm>
        </p:spPr>
        <p:txBody>
          <a:bodyPr/>
          <a:lstStyle/>
          <a:p>
            <a:r>
              <a:rPr lang="en-US" dirty="0"/>
              <a:t>delete records</a:t>
            </a:r>
          </a:p>
        </p:txBody>
      </p:sp>
      <p:pic>
        <p:nvPicPr>
          <p:cNvPr id="4" name="Graphic 1" descr="Man">
            <a:extLst>
              <a:ext uri="{FF2B5EF4-FFF2-40B4-BE49-F238E27FC236}">
                <a16:creationId xmlns:a16="http://schemas.microsoft.com/office/drawing/2014/main" id="{C0A50F58-80ED-F96C-A567-C857163D8A11}"/>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291" y="2861107"/>
            <a:ext cx="2011680" cy="2011680"/>
          </a:xfrm>
          <a:prstGeom prst="rect">
            <a:avLst/>
          </a:prstGeom>
        </p:spPr>
      </p:pic>
      <p:cxnSp>
        <p:nvCxnSpPr>
          <p:cNvPr id="5" name="Straight Arrow Connector 4">
            <a:extLst>
              <a:ext uri="{FF2B5EF4-FFF2-40B4-BE49-F238E27FC236}">
                <a16:creationId xmlns:a16="http://schemas.microsoft.com/office/drawing/2014/main" id="{E43B5FD8-B52F-5D3D-2851-DD28006C6ED0}"/>
              </a:ext>
            </a:extLst>
          </p:cNvPr>
          <p:cNvCxnSpPr>
            <a:cxnSpLocks/>
          </p:cNvCxnSpPr>
          <p:nvPr/>
        </p:nvCxnSpPr>
        <p:spPr>
          <a:xfrm>
            <a:off x="1632256" y="2430425"/>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 Box 2">
            <a:extLst>
              <a:ext uri="{FF2B5EF4-FFF2-40B4-BE49-F238E27FC236}">
                <a16:creationId xmlns:a16="http://schemas.microsoft.com/office/drawing/2014/main" id="{A227EB92-77E2-3105-E179-5DBCA4AE0EE8}"/>
              </a:ext>
            </a:extLst>
          </p:cNvPr>
          <p:cNvSpPr txBox="1">
            <a:spLocks noChangeArrowheads="1"/>
          </p:cNvSpPr>
          <p:nvPr/>
        </p:nvSpPr>
        <p:spPr bwMode="auto">
          <a:xfrm>
            <a:off x="2472878" y="3094862"/>
            <a:ext cx="9083295" cy="53001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User could delete their account, which may remove all records associated with that account and possibly cause system errors if the system is not equipped to handle that.</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80424CF2-FB53-A731-E34C-ABA2F406BB5C}"/>
              </a:ext>
            </a:extLst>
          </p:cNvPr>
          <p:cNvSpPr txBox="1">
            <a:spLocks noChangeArrowheads="1"/>
          </p:cNvSpPr>
          <p:nvPr/>
        </p:nvSpPr>
        <p:spPr bwMode="auto">
          <a:xfrm>
            <a:off x="2472887" y="2254681"/>
            <a:ext cx="9083286" cy="36702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User could remove sensitive information that is associated with their account that is inconvenient.</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2" name="Text Box 2">
            <a:extLst>
              <a:ext uri="{FF2B5EF4-FFF2-40B4-BE49-F238E27FC236}">
                <a16:creationId xmlns:a16="http://schemas.microsoft.com/office/drawing/2014/main" id="{FB5D4647-30AD-781A-6FE9-26BAD71484EF}"/>
              </a:ext>
            </a:extLst>
          </p:cNvPr>
          <p:cNvSpPr txBox="1">
            <a:spLocks noChangeArrowheads="1"/>
          </p:cNvSpPr>
          <p:nvPr/>
        </p:nvSpPr>
        <p:spPr bwMode="auto">
          <a:xfrm>
            <a:off x="2472887" y="4026736"/>
            <a:ext cx="9084564" cy="51528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User could attempt to reverse the deletion of their records or only partially delete their records, leading to possible confusion within the system if it tries to access incomplete or absent records.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 Box 2">
            <a:extLst>
              <a:ext uri="{FF2B5EF4-FFF2-40B4-BE49-F238E27FC236}">
                <a16:creationId xmlns:a16="http://schemas.microsoft.com/office/drawing/2014/main" id="{4BB442CC-44CD-3B14-68CA-7EA9853C45FD}"/>
              </a:ext>
            </a:extLst>
          </p:cNvPr>
          <p:cNvSpPr txBox="1">
            <a:spLocks noChangeArrowheads="1"/>
          </p:cNvSpPr>
          <p:nvPr/>
        </p:nvSpPr>
        <p:spPr bwMode="auto">
          <a:xfrm>
            <a:off x="2472878" y="5121306"/>
            <a:ext cx="9084564" cy="36702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Attacker deletes large amounts of records, disrupting operations or causing financial loss.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FF517BD3-0BE1-90F1-4AE4-198407096CB9}"/>
              </a:ext>
            </a:extLst>
          </p:cNvPr>
          <p:cNvCxnSpPr>
            <a:cxnSpLocks/>
          </p:cNvCxnSpPr>
          <p:nvPr/>
        </p:nvCxnSpPr>
        <p:spPr>
          <a:xfrm>
            <a:off x="1610422" y="2430425"/>
            <a:ext cx="12700" cy="280176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571E9A8-BE8A-1DE0-A47E-4060BB425857}"/>
              </a:ext>
            </a:extLst>
          </p:cNvPr>
          <p:cNvCxnSpPr>
            <a:cxnSpLocks/>
          </p:cNvCxnSpPr>
          <p:nvPr/>
        </p:nvCxnSpPr>
        <p:spPr>
          <a:xfrm>
            <a:off x="1623122" y="3385252"/>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73B99F5D-802C-933D-4B8C-497B35D6C347}"/>
              </a:ext>
            </a:extLst>
          </p:cNvPr>
          <p:cNvCxnSpPr>
            <a:cxnSpLocks/>
          </p:cNvCxnSpPr>
          <p:nvPr/>
        </p:nvCxnSpPr>
        <p:spPr>
          <a:xfrm>
            <a:off x="1610422" y="4206288"/>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29D1BF61-600B-9003-4069-ED1BAC9692FB}"/>
              </a:ext>
            </a:extLst>
          </p:cNvPr>
          <p:cNvCxnSpPr>
            <a:cxnSpLocks/>
          </p:cNvCxnSpPr>
          <p:nvPr/>
        </p:nvCxnSpPr>
        <p:spPr>
          <a:xfrm>
            <a:off x="1610422" y="5304820"/>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5867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71445-A081-0979-40AA-5D383408A6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D970D4-08AD-9E46-F58F-225CD7373FFC}"/>
              </a:ext>
            </a:extLst>
          </p:cNvPr>
          <p:cNvSpPr>
            <a:spLocks noGrp="1"/>
          </p:cNvSpPr>
          <p:nvPr>
            <p:ph type="title"/>
          </p:nvPr>
        </p:nvSpPr>
        <p:spPr>
          <a:xfrm>
            <a:off x="2231136" y="309831"/>
            <a:ext cx="7729728" cy="1188720"/>
          </a:xfrm>
        </p:spPr>
        <p:txBody>
          <a:bodyPr/>
          <a:lstStyle/>
          <a:p>
            <a:r>
              <a:rPr lang="en-US" dirty="0"/>
              <a:t>delete records continued</a:t>
            </a:r>
          </a:p>
        </p:txBody>
      </p:sp>
      <p:pic>
        <p:nvPicPr>
          <p:cNvPr id="4" name="Graphic 1" descr="Man">
            <a:extLst>
              <a:ext uri="{FF2B5EF4-FFF2-40B4-BE49-F238E27FC236}">
                <a16:creationId xmlns:a16="http://schemas.microsoft.com/office/drawing/2014/main" id="{6F2D2159-89A5-DC8D-7A8C-DAF9D09FFC1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50" y="2530343"/>
            <a:ext cx="2011680" cy="2011680"/>
          </a:xfrm>
          <a:prstGeom prst="rect">
            <a:avLst/>
          </a:prstGeom>
        </p:spPr>
      </p:pic>
      <p:cxnSp>
        <p:nvCxnSpPr>
          <p:cNvPr id="5" name="Straight Arrow Connector 4">
            <a:extLst>
              <a:ext uri="{FF2B5EF4-FFF2-40B4-BE49-F238E27FC236}">
                <a16:creationId xmlns:a16="http://schemas.microsoft.com/office/drawing/2014/main" id="{A0C82088-EE44-E0E7-CD13-BD785B8E97B9}"/>
              </a:ext>
            </a:extLst>
          </p:cNvPr>
          <p:cNvCxnSpPr>
            <a:cxnSpLocks/>
          </p:cNvCxnSpPr>
          <p:nvPr/>
        </p:nvCxnSpPr>
        <p:spPr>
          <a:xfrm>
            <a:off x="1623122" y="2802062"/>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 Box 2">
            <a:extLst>
              <a:ext uri="{FF2B5EF4-FFF2-40B4-BE49-F238E27FC236}">
                <a16:creationId xmlns:a16="http://schemas.microsoft.com/office/drawing/2014/main" id="{21C6E106-08E0-8D76-1D60-717EBF07912D}"/>
              </a:ext>
            </a:extLst>
          </p:cNvPr>
          <p:cNvSpPr txBox="1">
            <a:spLocks noChangeArrowheads="1"/>
          </p:cNvSpPr>
          <p:nvPr/>
        </p:nvSpPr>
        <p:spPr bwMode="auto">
          <a:xfrm>
            <a:off x="2406701" y="3663332"/>
            <a:ext cx="9083295" cy="3670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Attacker exploits bulk-delete functionality to erase entire sections of data, rendering the system unusable.</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2D440BA3-2D77-B6F4-7BA3-C0A6F2292D8E}"/>
              </a:ext>
            </a:extLst>
          </p:cNvPr>
          <p:cNvSpPr txBox="1">
            <a:spLocks noChangeArrowheads="1"/>
          </p:cNvSpPr>
          <p:nvPr/>
        </p:nvSpPr>
        <p:spPr bwMode="auto">
          <a:xfrm>
            <a:off x="2406701" y="2618549"/>
            <a:ext cx="9083286" cy="36702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User deletes logs, audit trails, or financial transactions to conceal fraudulent activities.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2">
            <a:extLst>
              <a:ext uri="{FF2B5EF4-FFF2-40B4-BE49-F238E27FC236}">
                <a16:creationId xmlns:a16="http://schemas.microsoft.com/office/drawing/2014/main" id="{54B347CC-A27E-AA49-6EF6-9CAB3F2CFD7C}"/>
              </a:ext>
            </a:extLst>
          </p:cNvPr>
          <p:cNvSpPr txBox="1">
            <a:spLocks noChangeArrowheads="1"/>
          </p:cNvSpPr>
          <p:nvPr/>
        </p:nvSpPr>
        <p:spPr bwMode="auto">
          <a:xfrm>
            <a:off x="2406701" y="4641940"/>
            <a:ext cx="9084564" cy="36702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Attacker deletes important reports/data that the company needs.</a:t>
            </a:r>
            <a:endParaRPr lang="en-US" sz="1400" kern="100" dirty="0">
              <a:effectLst/>
              <a:latin typeface="Calibri" panose="020F0502020204030204" pitchFamily="34" charset="0"/>
              <a:ea typeface="Calibri" panose="020F0502020204030204" pitchFamily="34" charset="0"/>
              <a:cs typeface="Calibri" panose="020F0502020204030204" pitchFamily="34" charset="0"/>
            </a:endParaRPr>
          </a:p>
        </p:txBody>
      </p:sp>
      <p:cxnSp>
        <p:nvCxnSpPr>
          <p:cNvPr id="16" name="Straight Connector 15">
            <a:extLst>
              <a:ext uri="{FF2B5EF4-FFF2-40B4-BE49-F238E27FC236}">
                <a16:creationId xmlns:a16="http://schemas.microsoft.com/office/drawing/2014/main" id="{D6C94CB9-D96F-BD9D-0851-CF30D42C95C5}"/>
              </a:ext>
            </a:extLst>
          </p:cNvPr>
          <p:cNvCxnSpPr>
            <a:cxnSpLocks/>
          </p:cNvCxnSpPr>
          <p:nvPr/>
        </p:nvCxnSpPr>
        <p:spPr>
          <a:xfrm>
            <a:off x="1610422" y="2787987"/>
            <a:ext cx="12700" cy="2037466"/>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AA9724A6-E02F-6831-7FF7-00266FE9CDC1}"/>
              </a:ext>
            </a:extLst>
          </p:cNvPr>
          <p:cNvCxnSpPr>
            <a:cxnSpLocks/>
          </p:cNvCxnSpPr>
          <p:nvPr/>
        </p:nvCxnSpPr>
        <p:spPr>
          <a:xfrm>
            <a:off x="1623122" y="3847769"/>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F0FB12E-94F1-FFD1-AD79-FDE30D0DD0E9}"/>
              </a:ext>
            </a:extLst>
          </p:cNvPr>
          <p:cNvCxnSpPr>
            <a:cxnSpLocks/>
          </p:cNvCxnSpPr>
          <p:nvPr/>
        </p:nvCxnSpPr>
        <p:spPr>
          <a:xfrm>
            <a:off x="1610422" y="4825453"/>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17076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A8581-2429-8954-7712-59808CD7C6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EFBC05-CFBD-16B7-DAE5-F5F4E6BE4F8F}"/>
              </a:ext>
            </a:extLst>
          </p:cNvPr>
          <p:cNvSpPr>
            <a:spLocks noGrp="1"/>
          </p:cNvSpPr>
          <p:nvPr>
            <p:ph type="title"/>
          </p:nvPr>
        </p:nvSpPr>
        <p:spPr>
          <a:xfrm>
            <a:off x="2231136" y="309831"/>
            <a:ext cx="7729728" cy="1188720"/>
          </a:xfrm>
        </p:spPr>
        <p:txBody>
          <a:bodyPr/>
          <a:lstStyle/>
          <a:p>
            <a:r>
              <a:rPr lang="en-US" dirty="0"/>
              <a:t>print records</a:t>
            </a:r>
          </a:p>
        </p:txBody>
      </p:sp>
      <p:pic>
        <p:nvPicPr>
          <p:cNvPr id="4" name="Graphic 1" descr="Man">
            <a:extLst>
              <a:ext uri="{FF2B5EF4-FFF2-40B4-BE49-F238E27FC236}">
                <a16:creationId xmlns:a16="http://schemas.microsoft.com/office/drawing/2014/main" id="{1597A533-5FFC-F875-9AB7-8486A2AD1ABA}"/>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50" y="2530343"/>
            <a:ext cx="2011680" cy="2011680"/>
          </a:xfrm>
          <a:prstGeom prst="rect">
            <a:avLst/>
          </a:prstGeom>
        </p:spPr>
      </p:pic>
      <p:cxnSp>
        <p:nvCxnSpPr>
          <p:cNvPr id="5" name="Straight Arrow Connector 4">
            <a:extLst>
              <a:ext uri="{FF2B5EF4-FFF2-40B4-BE49-F238E27FC236}">
                <a16:creationId xmlns:a16="http://schemas.microsoft.com/office/drawing/2014/main" id="{D936DD90-1C3A-E59C-F8DE-A5277D13BD50}"/>
              </a:ext>
            </a:extLst>
          </p:cNvPr>
          <p:cNvCxnSpPr>
            <a:cxnSpLocks/>
          </p:cNvCxnSpPr>
          <p:nvPr/>
        </p:nvCxnSpPr>
        <p:spPr>
          <a:xfrm>
            <a:off x="1610422" y="2246912"/>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 Box 2">
            <a:extLst>
              <a:ext uri="{FF2B5EF4-FFF2-40B4-BE49-F238E27FC236}">
                <a16:creationId xmlns:a16="http://schemas.microsoft.com/office/drawing/2014/main" id="{00B5A913-5723-E9D6-7EF4-92466275A469}"/>
              </a:ext>
            </a:extLst>
          </p:cNvPr>
          <p:cNvSpPr txBox="1">
            <a:spLocks noChangeArrowheads="1"/>
          </p:cNvSpPr>
          <p:nvPr/>
        </p:nvSpPr>
        <p:spPr bwMode="auto">
          <a:xfrm>
            <a:off x="2472887" y="3061974"/>
            <a:ext cx="9083295" cy="52717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latin typeface="Calibri" panose="020F0502020204030204" pitchFamily="34" charset="0"/>
                <a:ea typeface="Calibri" panose="020F0502020204030204" pitchFamily="34" charset="0"/>
                <a:cs typeface="Calibri" panose="020F0502020204030204" pitchFamily="34" charset="0"/>
              </a:rPr>
              <a:t>U</a:t>
            </a:r>
            <a:r>
              <a:rPr lang="en-US" sz="1400" kern="0" dirty="0">
                <a:effectLst/>
                <a:latin typeface="Calibri" panose="020F0502020204030204" pitchFamily="34" charset="0"/>
                <a:ea typeface="Calibri" panose="020F0502020204030204" pitchFamily="34" charset="0"/>
                <a:cs typeface="Calibri" panose="020F0502020204030204" pitchFamily="34" charset="0"/>
              </a:rPr>
              <a:t>ser could print information onto paper and then doctor that document before showing to another party, possibly deceiving that party into believing something wrong.</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9" name="Text Box 2">
            <a:extLst>
              <a:ext uri="{FF2B5EF4-FFF2-40B4-BE49-F238E27FC236}">
                <a16:creationId xmlns:a16="http://schemas.microsoft.com/office/drawing/2014/main" id="{23E1B303-40B5-35B0-A63C-C01635B3EA0E}"/>
              </a:ext>
            </a:extLst>
          </p:cNvPr>
          <p:cNvSpPr txBox="1">
            <a:spLocks noChangeArrowheads="1"/>
          </p:cNvSpPr>
          <p:nvPr/>
        </p:nvSpPr>
        <p:spPr bwMode="auto">
          <a:xfrm>
            <a:off x="2472887" y="2063398"/>
            <a:ext cx="9083286" cy="52717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User could print sensitive information onto paper and then misplace that document, leading to a leak of that user's information.</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Aft>
                <a:spcPts val="800"/>
              </a:spcAft>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2" name="Text Box 2">
            <a:extLst>
              <a:ext uri="{FF2B5EF4-FFF2-40B4-BE49-F238E27FC236}">
                <a16:creationId xmlns:a16="http://schemas.microsoft.com/office/drawing/2014/main" id="{DB46BAC7-9F42-BF3D-77C9-65BF7F1A83C7}"/>
              </a:ext>
            </a:extLst>
          </p:cNvPr>
          <p:cNvSpPr txBox="1">
            <a:spLocks noChangeArrowheads="1"/>
          </p:cNvSpPr>
          <p:nvPr/>
        </p:nvSpPr>
        <p:spPr bwMode="auto">
          <a:xfrm>
            <a:off x="2472887" y="4026736"/>
            <a:ext cx="9084564" cy="36702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User prints sensitive information such as user credentials to steal and misuse confidential data.</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3" name="Text Box 2">
            <a:extLst>
              <a:ext uri="{FF2B5EF4-FFF2-40B4-BE49-F238E27FC236}">
                <a16:creationId xmlns:a16="http://schemas.microsoft.com/office/drawing/2014/main" id="{61204D62-4982-530D-4F1B-AD265AA3B1E3}"/>
              </a:ext>
            </a:extLst>
          </p:cNvPr>
          <p:cNvSpPr txBox="1">
            <a:spLocks noChangeArrowheads="1"/>
          </p:cNvSpPr>
          <p:nvPr/>
        </p:nvSpPr>
        <p:spPr bwMode="auto">
          <a:xfrm>
            <a:off x="2472887" y="4865158"/>
            <a:ext cx="9084564" cy="54905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Attacker does excessive or automated printing to waste system resources, disrupt operations, or execute a denial-of-service (DoS) attack on the printer.</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 Box 2">
            <a:extLst>
              <a:ext uri="{FF2B5EF4-FFF2-40B4-BE49-F238E27FC236}">
                <a16:creationId xmlns:a16="http://schemas.microsoft.com/office/drawing/2014/main" id="{5081819A-436A-72F8-431F-EB0C8C0E6153}"/>
              </a:ext>
            </a:extLst>
          </p:cNvPr>
          <p:cNvSpPr txBox="1">
            <a:spLocks noChangeArrowheads="1"/>
          </p:cNvSpPr>
          <p:nvPr/>
        </p:nvSpPr>
        <p:spPr bwMode="auto">
          <a:xfrm>
            <a:off x="2472887" y="5702090"/>
            <a:ext cx="9084564" cy="36703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A low-level user prints executive reports or payroll details they shouldn’t have access to.</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D5E005A9-A77B-DB8B-D9C7-B3C0B52EC51F}"/>
              </a:ext>
            </a:extLst>
          </p:cNvPr>
          <p:cNvCxnSpPr>
            <a:cxnSpLocks/>
          </p:cNvCxnSpPr>
          <p:nvPr/>
        </p:nvCxnSpPr>
        <p:spPr>
          <a:xfrm>
            <a:off x="1610422" y="2246912"/>
            <a:ext cx="0" cy="364018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A4C2C84A-03FE-12E2-EADB-B3519A762F4D}"/>
              </a:ext>
            </a:extLst>
          </p:cNvPr>
          <p:cNvCxnSpPr>
            <a:cxnSpLocks/>
          </p:cNvCxnSpPr>
          <p:nvPr/>
        </p:nvCxnSpPr>
        <p:spPr>
          <a:xfrm>
            <a:off x="1623122" y="3273611"/>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9D20667D-C5CE-7FE3-8604-B92A772208D0}"/>
              </a:ext>
            </a:extLst>
          </p:cNvPr>
          <p:cNvCxnSpPr>
            <a:cxnSpLocks/>
          </p:cNvCxnSpPr>
          <p:nvPr/>
        </p:nvCxnSpPr>
        <p:spPr>
          <a:xfrm>
            <a:off x="1610422" y="4206288"/>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51070C7E-A953-6CFC-A88B-7B9EB27F03F3}"/>
              </a:ext>
            </a:extLst>
          </p:cNvPr>
          <p:cNvCxnSpPr>
            <a:cxnSpLocks/>
          </p:cNvCxnSpPr>
          <p:nvPr/>
        </p:nvCxnSpPr>
        <p:spPr>
          <a:xfrm>
            <a:off x="1610422" y="5048672"/>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3541BE4-76E9-5C5A-6363-CB098B5DA070}"/>
              </a:ext>
            </a:extLst>
          </p:cNvPr>
          <p:cNvCxnSpPr>
            <a:cxnSpLocks/>
          </p:cNvCxnSpPr>
          <p:nvPr/>
        </p:nvCxnSpPr>
        <p:spPr>
          <a:xfrm>
            <a:off x="1623122" y="5843537"/>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53872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45435-67C2-346E-6C23-0DF5528BA2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E49C36-9038-D542-049E-7187DE5A5CAE}"/>
              </a:ext>
            </a:extLst>
          </p:cNvPr>
          <p:cNvSpPr>
            <a:spLocks noGrp="1"/>
          </p:cNvSpPr>
          <p:nvPr>
            <p:ph type="title"/>
          </p:nvPr>
        </p:nvSpPr>
        <p:spPr>
          <a:xfrm>
            <a:off x="2231136" y="309831"/>
            <a:ext cx="7729728" cy="1188720"/>
          </a:xfrm>
        </p:spPr>
        <p:txBody>
          <a:bodyPr/>
          <a:lstStyle/>
          <a:p>
            <a:r>
              <a:rPr lang="en-US" dirty="0"/>
              <a:t>Logout of application</a:t>
            </a:r>
          </a:p>
        </p:txBody>
      </p:sp>
      <p:pic>
        <p:nvPicPr>
          <p:cNvPr id="4" name="Graphic 1" descr="Man">
            <a:extLst>
              <a:ext uri="{FF2B5EF4-FFF2-40B4-BE49-F238E27FC236}">
                <a16:creationId xmlns:a16="http://schemas.microsoft.com/office/drawing/2014/main" id="{EE51F344-607F-4C50-A024-A3EF9F28B7AA}"/>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50" y="2530343"/>
            <a:ext cx="2011680" cy="2011680"/>
          </a:xfrm>
          <a:prstGeom prst="rect">
            <a:avLst/>
          </a:prstGeom>
        </p:spPr>
      </p:pic>
      <p:cxnSp>
        <p:nvCxnSpPr>
          <p:cNvPr id="5" name="Straight Arrow Connector 4">
            <a:extLst>
              <a:ext uri="{FF2B5EF4-FFF2-40B4-BE49-F238E27FC236}">
                <a16:creationId xmlns:a16="http://schemas.microsoft.com/office/drawing/2014/main" id="{9AEA20B9-B5D8-75A2-6CE2-4A24D553A314}"/>
              </a:ext>
            </a:extLst>
          </p:cNvPr>
          <p:cNvCxnSpPr>
            <a:cxnSpLocks/>
          </p:cNvCxnSpPr>
          <p:nvPr/>
        </p:nvCxnSpPr>
        <p:spPr>
          <a:xfrm>
            <a:off x="1623122" y="2802062"/>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 Box 2">
            <a:extLst>
              <a:ext uri="{FF2B5EF4-FFF2-40B4-BE49-F238E27FC236}">
                <a16:creationId xmlns:a16="http://schemas.microsoft.com/office/drawing/2014/main" id="{8414F254-ABA0-B106-77A7-3875E6A3A543}"/>
              </a:ext>
            </a:extLst>
          </p:cNvPr>
          <p:cNvSpPr txBox="1">
            <a:spLocks noChangeArrowheads="1"/>
          </p:cNvSpPr>
          <p:nvPr/>
        </p:nvSpPr>
        <p:spPr bwMode="auto">
          <a:xfrm>
            <a:off x="2406701" y="3663332"/>
            <a:ext cx="9083295" cy="65132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User could attempt to undo their logout attempt, leading to possible confusion within the system if there are multiple recorded logouts but only one login.</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8B2D444A-1E8F-1B6B-AA8D-A9C86625E586}"/>
              </a:ext>
            </a:extLst>
          </p:cNvPr>
          <p:cNvSpPr txBox="1">
            <a:spLocks noChangeArrowheads="1"/>
          </p:cNvSpPr>
          <p:nvPr/>
        </p:nvSpPr>
        <p:spPr bwMode="auto">
          <a:xfrm>
            <a:off x="2406701" y="2618548"/>
            <a:ext cx="9083286" cy="576113"/>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User could fail to logout properly or completely, possibly leading to a leak if another actor re-logs in with that person's credentials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2">
            <a:extLst>
              <a:ext uri="{FF2B5EF4-FFF2-40B4-BE49-F238E27FC236}">
                <a16:creationId xmlns:a16="http://schemas.microsoft.com/office/drawing/2014/main" id="{759AE97F-822E-209B-158B-B14B7C7909C4}"/>
              </a:ext>
            </a:extLst>
          </p:cNvPr>
          <p:cNvSpPr txBox="1">
            <a:spLocks noChangeArrowheads="1"/>
          </p:cNvSpPr>
          <p:nvPr/>
        </p:nvSpPr>
        <p:spPr bwMode="auto">
          <a:xfrm>
            <a:off x="2406701" y="4641940"/>
            <a:ext cx="9084564" cy="36702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Attacker steals session tokens before logout and reuses them to gain unauthorized access.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49DD28E8-BA74-F645-A464-B1E3D045176B}"/>
              </a:ext>
            </a:extLst>
          </p:cNvPr>
          <p:cNvCxnSpPr>
            <a:cxnSpLocks/>
          </p:cNvCxnSpPr>
          <p:nvPr/>
        </p:nvCxnSpPr>
        <p:spPr>
          <a:xfrm>
            <a:off x="1610422" y="2787987"/>
            <a:ext cx="12700" cy="2037466"/>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BDA5E1BD-F4FF-E8A3-F7C8-BCCC8A2993AE}"/>
              </a:ext>
            </a:extLst>
          </p:cNvPr>
          <p:cNvCxnSpPr>
            <a:cxnSpLocks/>
          </p:cNvCxnSpPr>
          <p:nvPr/>
        </p:nvCxnSpPr>
        <p:spPr>
          <a:xfrm>
            <a:off x="1623122" y="3847769"/>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F4F7F50-E6F1-6D01-C28E-840BBB87B0DB}"/>
              </a:ext>
            </a:extLst>
          </p:cNvPr>
          <p:cNvCxnSpPr>
            <a:cxnSpLocks/>
          </p:cNvCxnSpPr>
          <p:nvPr/>
        </p:nvCxnSpPr>
        <p:spPr>
          <a:xfrm>
            <a:off x="1610422" y="4825453"/>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17594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03565-5E45-25E2-EEF3-6ECF101AF1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ACC727-8D33-E888-4608-85B275BBBE04}"/>
              </a:ext>
            </a:extLst>
          </p:cNvPr>
          <p:cNvSpPr>
            <a:spLocks noGrp="1"/>
          </p:cNvSpPr>
          <p:nvPr>
            <p:ph type="title"/>
          </p:nvPr>
        </p:nvSpPr>
        <p:spPr>
          <a:xfrm>
            <a:off x="2231136" y="309831"/>
            <a:ext cx="7729728" cy="1188720"/>
          </a:xfrm>
        </p:spPr>
        <p:txBody>
          <a:bodyPr/>
          <a:lstStyle/>
          <a:p>
            <a:r>
              <a:rPr lang="en-US" dirty="0"/>
              <a:t>Logout of application cont.</a:t>
            </a:r>
          </a:p>
        </p:txBody>
      </p:sp>
      <p:pic>
        <p:nvPicPr>
          <p:cNvPr id="4" name="Graphic 1" descr="Man">
            <a:extLst>
              <a:ext uri="{FF2B5EF4-FFF2-40B4-BE49-F238E27FC236}">
                <a16:creationId xmlns:a16="http://schemas.microsoft.com/office/drawing/2014/main" id="{0B7850AE-CCB8-1BD1-628A-BBEA79485A99}"/>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50" y="2530343"/>
            <a:ext cx="2011680" cy="2011680"/>
          </a:xfrm>
          <a:prstGeom prst="rect">
            <a:avLst/>
          </a:prstGeom>
        </p:spPr>
      </p:pic>
      <p:cxnSp>
        <p:nvCxnSpPr>
          <p:cNvPr id="5" name="Straight Arrow Connector 4">
            <a:extLst>
              <a:ext uri="{FF2B5EF4-FFF2-40B4-BE49-F238E27FC236}">
                <a16:creationId xmlns:a16="http://schemas.microsoft.com/office/drawing/2014/main" id="{0532FBE3-4323-D1A7-BCEF-90A86C8003CA}"/>
              </a:ext>
            </a:extLst>
          </p:cNvPr>
          <p:cNvCxnSpPr>
            <a:cxnSpLocks/>
          </p:cNvCxnSpPr>
          <p:nvPr/>
        </p:nvCxnSpPr>
        <p:spPr>
          <a:xfrm>
            <a:off x="1623122" y="2802062"/>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 Box 2">
            <a:extLst>
              <a:ext uri="{FF2B5EF4-FFF2-40B4-BE49-F238E27FC236}">
                <a16:creationId xmlns:a16="http://schemas.microsoft.com/office/drawing/2014/main" id="{04EA0B38-0CAA-DA2F-983F-B729B8B421D4}"/>
              </a:ext>
            </a:extLst>
          </p:cNvPr>
          <p:cNvSpPr txBox="1">
            <a:spLocks noChangeArrowheads="1"/>
          </p:cNvSpPr>
          <p:nvPr/>
        </p:nvSpPr>
        <p:spPr bwMode="auto">
          <a:xfrm>
            <a:off x="2406701" y="3663332"/>
            <a:ext cx="9083295" cy="36702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System fails to properly log users out, allowing an attacker to reuse an open session on a shared device.</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177C59BF-EB5E-E13F-AD43-64764B6DFBA7}"/>
              </a:ext>
            </a:extLst>
          </p:cNvPr>
          <p:cNvSpPr txBox="1">
            <a:spLocks noChangeArrowheads="1"/>
          </p:cNvSpPr>
          <p:nvPr/>
        </p:nvSpPr>
        <p:spPr bwMode="auto">
          <a:xfrm>
            <a:off x="2406701" y="2618549"/>
            <a:ext cx="9083286" cy="36702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Attacker triggers mass logouts, forcing legitimate users to re-authenticate frequently.</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2">
            <a:extLst>
              <a:ext uri="{FF2B5EF4-FFF2-40B4-BE49-F238E27FC236}">
                <a16:creationId xmlns:a16="http://schemas.microsoft.com/office/drawing/2014/main" id="{B43F296D-8AA8-CB02-741A-D9C9DF077302}"/>
              </a:ext>
            </a:extLst>
          </p:cNvPr>
          <p:cNvSpPr txBox="1">
            <a:spLocks noChangeArrowheads="1"/>
          </p:cNvSpPr>
          <p:nvPr/>
        </p:nvSpPr>
        <p:spPr bwMode="auto">
          <a:xfrm>
            <a:off x="2406701" y="4641940"/>
            <a:ext cx="9084564" cy="36702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Attacker forces auto-logouts during critical operations to disrupt workflow or cause errors in transactions.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67253911-3F34-019B-6E64-1EBE831B0BBA}"/>
              </a:ext>
            </a:extLst>
          </p:cNvPr>
          <p:cNvCxnSpPr>
            <a:cxnSpLocks/>
          </p:cNvCxnSpPr>
          <p:nvPr/>
        </p:nvCxnSpPr>
        <p:spPr>
          <a:xfrm>
            <a:off x="1610422" y="2787987"/>
            <a:ext cx="12700" cy="2037466"/>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A553EA0-CF58-EF1B-7FC2-A82AA017F6B4}"/>
              </a:ext>
            </a:extLst>
          </p:cNvPr>
          <p:cNvCxnSpPr>
            <a:cxnSpLocks/>
          </p:cNvCxnSpPr>
          <p:nvPr/>
        </p:nvCxnSpPr>
        <p:spPr>
          <a:xfrm>
            <a:off x="1623122" y="3847769"/>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97B5C5D8-9680-F30F-E1A2-AEEB57AE34B8}"/>
              </a:ext>
            </a:extLst>
          </p:cNvPr>
          <p:cNvCxnSpPr>
            <a:cxnSpLocks/>
          </p:cNvCxnSpPr>
          <p:nvPr/>
        </p:nvCxnSpPr>
        <p:spPr>
          <a:xfrm>
            <a:off x="1610422" y="4825453"/>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32008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D985B-BFC5-C6D3-8233-836E78594AB5}"/>
              </a:ext>
            </a:extLst>
          </p:cNvPr>
          <p:cNvSpPr>
            <a:spLocks noGrp="1"/>
          </p:cNvSpPr>
          <p:nvPr>
            <p:ph type="title"/>
          </p:nvPr>
        </p:nvSpPr>
        <p:spPr/>
        <p:txBody>
          <a:bodyPr/>
          <a:lstStyle/>
          <a:p>
            <a:r>
              <a:rPr lang="en-US" dirty="0"/>
              <a:t>Thanks for viewing!</a:t>
            </a:r>
          </a:p>
        </p:txBody>
      </p:sp>
    </p:spTree>
    <p:extLst>
      <p:ext uri="{BB962C8B-B14F-4D97-AF65-F5344CB8AC3E}">
        <p14:creationId xmlns:p14="http://schemas.microsoft.com/office/powerpoint/2010/main" val="384424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433C2-1B60-975D-830D-6BE55B2F5058}"/>
              </a:ext>
            </a:extLst>
          </p:cNvPr>
          <p:cNvSpPr>
            <a:spLocks noGrp="1"/>
          </p:cNvSpPr>
          <p:nvPr>
            <p:ph type="title"/>
          </p:nvPr>
        </p:nvSpPr>
        <p:spPr>
          <a:xfrm>
            <a:off x="2231136" y="399923"/>
            <a:ext cx="7729728" cy="1188720"/>
          </a:xfrm>
        </p:spPr>
        <p:txBody>
          <a:bodyPr/>
          <a:lstStyle/>
          <a:p>
            <a:r>
              <a:rPr lang="en-US" dirty="0"/>
              <a:t>Use case</a:t>
            </a:r>
          </a:p>
        </p:txBody>
      </p:sp>
      <p:sp>
        <p:nvSpPr>
          <p:cNvPr id="5" name="Flowchart: Magnetic Disk 2">
            <a:extLst>
              <a:ext uri="{FF2B5EF4-FFF2-40B4-BE49-F238E27FC236}">
                <a16:creationId xmlns:a16="http://schemas.microsoft.com/office/drawing/2014/main" id="{BBD3F5F1-1327-8054-5BD2-D4A25DBB5B9C}"/>
              </a:ext>
            </a:extLst>
          </p:cNvPr>
          <p:cNvSpPr>
            <a:spLocks noChangeArrowheads="1"/>
          </p:cNvSpPr>
          <p:nvPr/>
        </p:nvSpPr>
        <p:spPr bwMode="auto">
          <a:xfrm>
            <a:off x="8033183" y="2843039"/>
            <a:ext cx="1467776" cy="2059455"/>
          </a:xfrm>
          <a:prstGeom prst="flowChartMagneticDisk">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System Data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6" name="Straight Connector 5">
            <a:extLst>
              <a:ext uri="{FF2B5EF4-FFF2-40B4-BE49-F238E27FC236}">
                <a16:creationId xmlns:a16="http://schemas.microsoft.com/office/drawing/2014/main" id="{A10CA4DC-C781-9727-22AA-F137B2D857C0}"/>
              </a:ext>
            </a:extLst>
          </p:cNvPr>
          <p:cNvCxnSpPr>
            <a:cxnSpLocks/>
          </p:cNvCxnSpPr>
          <p:nvPr/>
        </p:nvCxnSpPr>
        <p:spPr>
          <a:xfrm flipH="1">
            <a:off x="4525855" y="2487036"/>
            <a:ext cx="28575" cy="2733675"/>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A5D0A085-143A-9B6C-0483-F37A09A1CAA2}"/>
              </a:ext>
            </a:extLst>
          </p:cNvPr>
          <p:cNvCxnSpPr>
            <a:cxnSpLocks/>
          </p:cNvCxnSpPr>
          <p:nvPr/>
        </p:nvCxnSpPr>
        <p:spPr>
          <a:xfrm>
            <a:off x="4235274" y="3805720"/>
            <a:ext cx="414406" cy="0"/>
          </a:xfrm>
          <a:prstGeom prst="line">
            <a:avLst/>
          </a:prstGeom>
        </p:spPr>
        <p:style>
          <a:lnRef idx="1">
            <a:schemeClr val="dk1"/>
          </a:lnRef>
          <a:fillRef idx="0">
            <a:schemeClr val="dk1"/>
          </a:fillRef>
          <a:effectRef idx="0">
            <a:schemeClr val="dk1"/>
          </a:effectRef>
          <a:fontRef idx="minor">
            <a:schemeClr val="tx1"/>
          </a:fontRef>
        </p:style>
      </p:cxnSp>
      <p:sp>
        <p:nvSpPr>
          <p:cNvPr id="8" name="Text Box 2">
            <a:extLst>
              <a:ext uri="{FF2B5EF4-FFF2-40B4-BE49-F238E27FC236}">
                <a16:creationId xmlns:a16="http://schemas.microsoft.com/office/drawing/2014/main" id="{6DD87E60-210D-1C6E-8279-8C355619C1E4}"/>
              </a:ext>
            </a:extLst>
          </p:cNvPr>
          <p:cNvSpPr txBox="1">
            <a:spLocks noChangeArrowheads="1"/>
          </p:cNvSpPr>
          <p:nvPr/>
        </p:nvSpPr>
        <p:spPr bwMode="auto">
          <a:xfrm>
            <a:off x="5142651" y="2369607"/>
            <a:ext cx="1669352" cy="26614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Login to application</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Text Box 18">
            <a:extLst>
              <a:ext uri="{FF2B5EF4-FFF2-40B4-BE49-F238E27FC236}">
                <a16:creationId xmlns:a16="http://schemas.microsoft.com/office/drawing/2014/main" id="{58BF7D91-A1F0-5244-2B11-56748499D2A8}"/>
              </a:ext>
            </a:extLst>
          </p:cNvPr>
          <p:cNvSpPr txBox="1">
            <a:spLocks noChangeArrowheads="1"/>
          </p:cNvSpPr>
          <p:nvPr/>
        </p:nvSpPr>
        <p:spPr bwMode="auto">
          <a:xfrm>
            <a:off x="5142651" y="2981292"/>
            <a:ext cx="1609768" cy="28393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Create records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0" name="Text Box 17">
            <a:extLst>
              <a:ext uri="{FF2B5EF4-FFF2-40B4-BE49-F238E27FC236}">
                <a16:creationId xmlns:a16="http://schemas.microsoft.com/office/drawing/2014/main" id="{21385B2A-7B65-C7FF-A505-22781BB01F7D}"/>
              </a:ext>
            </a:extLst>
          </p:cNvPr>
          <p:cNvSpPr txBox="1">
            <a:spLocks noChangeArrowheads="1"/>
          </p:cNvSpPr>
          <p:nvPr/>
        </p:nvSpPr>
        <p:spPr bwMode="auto">
          <a:xfrm>
            <a:off x="5142651" y="3644201"/>
            <a:ext cx="1343025" cy="2667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Update records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1" name="Text Box 3">
            <a:extLst>
              <a:ext uri="{FF2B5EF4-FFF2-40B4-BE49-F238E27FC236}">
                <a16:creationId xmlns:a16="http://schemas.microsoft.com/office/drawing/2014/main" id="{9F3C593C-015F-CBB9-6F78-D40F6F2CC4DB}"/>
              </a:ext>
            </a:extLst>
          </p:cNvPr>
          <p:cNvSpPr txBox="1">
            <a:spLocks noChangeArrowheads="1"/>
          </p:cNvSpPr>
          <p:nvPr/>
        </p:nvSpPr>
        <p:spPr bwMode="auto">
          <a:xfrm>
            <a:off x="5142651" y="4089478"/>
            <a:ext cx="1343025" cy="2667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Delete records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2" name="Text Box 4">
            <a:extLst>
              <a:ext uri="{FF2B5EF4-FFF2-40B4-BE49-F238E27FC236}">
                <a16:creationId xmlns:a16="http://schemas.microsoft.com/office/drawing/2014/main" id="{C90A311D-1B58-45C6-DCE2-14CE7DDB2799}"/>
              </a:ext>
            </a:extLst>
          </p:cNvPr>
          <p:cNvSpPr txBox="1">
            <a:spLocks noChangeArrowheads="1"/>
          </p:cNvSpPr>
          <p:nvPr/>
        </p:nvSpPr>
        <p:spPr bwMode="auto">
          <a:xfrm>
            <a:off x="5137005" y="4544501"/>
            <a:ext cx="1343025" cy="2667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Print records</a:t>
            </a:r>
            <a:endParaRPr kumimoji="0" lang="en-US" altLang="en-US" sz="1400" b="0" i="0" u="none" strike="noStrike" cap="none" normalizeH="0" baseline="0">
              <a:ln>
                <a:noFill/>
              </a:ln>
              <a:solidFill>
                <a:schemeClr val="tx1"/>
              </a:solidFill>
              <a:effectLst/>
              <a:latin typeface="Arial" panose="020B0604020202020204" pitchFamily="34" charset="0"/>
            </a:endParaRPr>
          </a:p>
        </p:txBody>
      </p:sp>
      <p:sp>
        <p:nvSpPr>
          <p:cNvPr id="13" name="Text Box 5">
            <a:extLst>
              <a:ext uri="{FF2B5EF4-FFF2-40B4-BE49-F238E27FC236}">
                <a16:creationId xmlns:a16="http://schemas.microsoft.com/office/drawing/2014/main" id="{5EF75F73-B622-4726-E5ED-CB0705107B39}"/>
              </a:ext>
            </a:extLst>
          </p:cNvPr>
          <p:cNvSpPr txBox="1">
            <a:spLocks noChangeArrowheads="1"/>
          </p:cNvSpPr>
          <p:nvPr/>
        </p:nvSpPr>
        <p:spPr bwMode="auto">
          <a:xfrm>
            <a:off x="5137005" y="5036722"/>
            <a:ext cx="1783047" cy="34248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Logout of application</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cxnSp>
        <p:nvCxnSpPr>
          <p:cNvPr id="14" name="Straight Arrow Connector 13">
            <a:extLst>
              <a:ext uri="{FF2B5EF4-FFF2-40B4-BE49-F238E27FC236}">
                <a16:creationId xmlns:a16="http://schemas.microsoft.com/office/drawing/2014/main" id="{9E50B5BE-131F-BD69-47EC-465A90D62990}"/>
              </a:ext>
            </a:extLst>
          </p:cNvPr>
          <p:cNvCxnSpPr>
            <a:cxnSpLocks/>
          </p:cNvCxnSpPr>
          <p:nvPr/>
        </p:nvCxnSpPr>
        <p:spPr>
          <a:xfrm>
            <a:off x="4540142" y="4681977"/>
            <a:ext cx="542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43D97FAE-26E1-DCF3-38BE-2A75BEF72223}"/>
              </a:ext>
            </a:extLst>
          </p:cNvPr>
          <p:cNvCxnSpPr>
            <a:cxnSpLocks/>
          </p:cNvCxnSpPr>
          <p:nvPr/>
        </p:nvCxnSpPr>
        <p:spPr>
          <a:xfrm>
            <a:off x="4554430" y="5220711"/>
            <a:ext cx="542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ED74197D-2571-05A1-2063-D317E0F2ED6B}"/>
              </a:ext>
            </a:extLst>
          </p:cNvPr>
          <p:cNvCxnSpPr>
            <a:cxnSpLocks/>
          </p:cNvCxnSpPr>
          <p:nvPr/>
        </p:nvCxnSpPr>
        <p:spPr>
          <a:xfrm>
            <a:off x="4554430" y="2502781"/>
            <a:ext cx="542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0C607C19-94B6-34A4-EB00-4A142D1CE968}"/>
              </a:ext>
            </a:extLst>
          </p:cNvPr>
          <p:cNvCxnSpPr>
            <a:cxnSpLocks/>
          </p:cNvCxnSpPr>
          <p:nvPr/>
        </p:nvCxnSpPr>
        <p:spPr>
          <a:xfrm>
            <a:off x="4540142" y="3114365"/>
            <a:ext cx="542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6F763F3-3BA5-AA92-9121-9665BA575CF4}"/>
              </a:ext>
            </a:extLst>
          </p:cNvPr>
          <p:cNvCxnSpPr>
            <a:cxnSpLocks/>
          </p:cNvCxnSpPr>
          <p:nvPr/>
        </p:nvCxnSpPr>
        <p:spPr>
          <a:xfrm>
            <a:off x="4554430" y="3805720"/>
            <a:ext cx="542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D7DAB59-B3DE-3DEF-F6B6-87D26ED20B3D}"/>
              </a:ext>
            </a:extLst>
          </p:cNvPr>
          <p:cNvCxnSpPr>
            <a:cxnSpLocks/>
          </p:cNvCxnSpPr>
          <p:nvPr/>
        </p:nvCxnSpPr>
        <p:spPr>
          <a:xfrm>
            <a:off x="4554430" y="4232353"/>
            <a:ext cx="542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or: Elbow 17">
            <a:extLst>
              <a:ext uri="{FF2B5EF4-FFF2-40B4-BE49-F238E27FC236}">
                <a16:creationId xmlns:a16="http://schemas.microsoft.com/office/drawing/2014/main" id="{F4B656B0-827D-46DC-E8DC-62EB70BF0E00}"/>
              </a:ext>
            </a:extLst>
          </p:cNvPr>
          <p:cNvCxnSpPr>
            <a:cxnSpLocks/>
          </p:cNvCxnSpPr>
          <p:nvPr/>
        </p:nvCxnSpPr>
        <p:spPr>
          <a:xfrm>
            <a:off x="6812003" y="2355772"/>
            <a:ext cx="1185688" cy="8306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18">
            <a:extLst>
              <a:ext uri="{FF2B5EF4-FFF2-40B4-BE49-F238E27FC236}">
                <a16:creationId xmlns:a16="http://schemas.microsoft.com/office/drawing/2014/main" id="{CC21FAC5-D0E2-B01F-49E7-8503E5847CB5}"/>
              </a:ext>
            </a:extLst>
          </p:cNvPr>
          <p:cNvCxnSpPr>
            <a:cxnSpLocks/>
          </p:cNvCxnSpPr>
          <p:nvPr/>
        </p:nvCxnSpPr>
        <p:spPr>
          <a:xfrm>
            <a:off x="6776511" y="3046490"/>
            <a:ext cx="1161422" cy="337497"/>
          </a:xfrm>
          <a:prstGeom prst="bentConnector3">
            <a:avLst>
              <a:gd name="adj1" fmla="val 385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0">
            <a:extLst>
              <a:ext uri="{FF2B5EF4-FFF2-40B4-BE49-F238E27FC236}">
                <a16:creationId xmlns:a16="http://schemas.microsoft.com/office/drawing/2014/main" id="{3F1EA7CE-432C-9A61-0FD6-2F1B4D172DF3}"/>
              </a:ext>
            </a:extLst>
          </p:cNvPr>
          <p:cNvCxnSpPr>
            <a:cxnSpLocks/>
          </p:cNvCxnSpPr>
          <p:nvPr/>
        </p:nvCxnSpPr>
        <p:spPr>
          <a:xfrm flipV="1">
            <a:off x="6495424" y="3934678"/>
            <a:ext cx="1442509" cy="3540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1">
            <a:extLst>
              <a:ext uri="{FF2B5EF4-FFF2-40B4-BE49-F238E27FC236}">
                <a16:creationId xmlns:a16="http://schemas.microsoft.com/office/drawing/2014/main" id="{0A1BBA80-B8A5-2702-3A28-B43BC39E6938}"/>
              </a:ext>
            </a:extLst>
          </p:cNvPr>
          <p:cNvCxnSpPr>
            <a:cxnSpLocks/>
            <a:stCxn id="12" idx="3"/>
          </p:cNvCxnSpPr>
          <p:nvPr/>
        </p:nvCxnSpPr>
        <p:spPr>
          <a:xfrm flipV="1">
            <a:off x="6480030" y="4134474"/>
            <a:ext cx="1517661" cy="543377"/>
          </a:xfrm>
          <a:prstGeom prst="bentConnector3">
            <a:avLst>
              <a:gd name="adj1" fmla="val 5376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2">
            <a:extLst>
              <a:ext uri="{FF2B5EF4-FFF2-40B4-BE49-F238E27FC236}">
                <a16:creationId xmlns:a16="http://schemas.microsoft.com/office/drawing/2014/main" id="{75827111-8065-1C1C-07B1-6E27E0DACB0A}"/>
              </a:ext>
            </a:extLst>
          </p:cNvPr>
          <p:cNvCxnSpPr>
            <a:cxnSpLocks/>
            <a:stCxn id="13" idx="3"/>
          </p:cNvCxnSpPr>
          <p:nvPr/>
        </p:nvCxnSpPr>
        <p:spPr>
          <a:xfrm flipV="1">
            <a:off x="6920052" y="4509739"/>
            <a:ext cx="1017881" cy="698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405AE1C-BC5C-35F0-4EED-0A7C5E03032C}"/>
              </a:ext>
            </a:extLst>
          </p:cNvPr>
          <p:cNvCxnSpPr>
            <a:cxnSpLocks/>
          </p:cNvCxnSpPr>
          <p:nvPr/>
        </p:nvCxnSpPr>
        <p:spPr>
          <a:xfrm>
            <a:off x="6521168" y="3754982"/>
            <a:ext cx="1457548" cy="5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Graphic 1" descr="Man">
            <a:extLst>
              <a:ext uri="{FF2B5EF4-FFF2-40B4-BE49-F238E27FC236}">
                <a16:creationId xmlns:a16="http://schemas.microsoft.com/office/drawing/2014/main" id="{AA087804-0EB8-00BE-88D4-41EF355E5AA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38000" y="2799880"/>
            <a:ext cx="2011680" cy="2011680"/>
          </a:xfrm>
          <a:prstGeom prst="rect">
            <a:avLst/>
          </a:prstGeom>
        </p:spPr>
      </p:pic>
    </p:spTree>
    <p:extLst>
      <p:ext uri="{BB962C8B-B14F-4D97-AF65-F5344CB8AC3E}">
        <p14:creationId xmlns:p14="http://schemas.microsoft.com/office/powerpoint/2010/main" val="2573423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7FC09-B9CC-D72A-02F1-0E239F40F0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716096-C3E8-526E-D311-5C2E8B160E95}"/>
              </a:ext>
            </a:extLst>
          </p:cNvPr>
          <p:cNvSpPr>
            <a:spLocks noGrp="1"/>
          </p:cNvSpPr>
          <p:nvPr>
            <p:ph type="title"/>
          </p:nvPr>
        </p:nvSpPr>
        <p:spPr>
          <a:xfrm>
            <a:off x="2132674" y="288496"/>
            <a:ext cx="7729728" cy="1188720"/>
          </a:xfrm>
        </p:spPr>
        <p:txBody>
          <a:bodyPr>
            <a:normAutofit/>
          </a:bodyPr>
          <a:lstStyle/>
          <a:p>
            <a:r>
              <a:rPr lang="en-US" dirty="0">
                <a:latin typeface="Gill Sans MT" panose="020B0502020104020203" pitchFamily="34" charset="77"/>
                <a:cs typeface="Calibri" panose="020F0502020204030204" pitchFamily="34" charset="0"/>
              </a:rPr>
              <a:t>Use case – </a:t>
            </a:r>
            <a:r>
              <a:rPr lang="en-US" kern="0" dirty="0">
                <a:effectLst/>
                <a:ea typeface="Calibri" panose="020F0502020204030204" pitchFamily="34" charset="0"/>
                <a:cs typeface="Calibri" panose="020F0502020204030204" pitchFamily="34" charset="0"/>
              </a:rPr>
              <a:t>Legitimate</a:t>
            </a:r>
            <a:r>
              <a:rPr lang="en-US" kern="0" dirty="0">
                <a:effectLst/>
                <a:latin typeface="Gill Sans MT" panose="020B0502020104020203" pitchFamily="34" charset="77"/>
                <a:ea typeface="Calibri" panose="020F0502020204030204" pitchFamily="34" charset="0"/>
                <a:cs typeface="Calibri" panose="020F0502020204030204" pitchFamily="34" charset="0"/>
              </a:rPr>
              <a:t> Activity</a:t>
            </a:r>
            <a:r>
              <a:rPr lang="en-US" dirty="0">
                <a:effectLst/>
                <a:latin typeface="Gill Sans MT" panose="020B0502020104020203" pitchFamily="34" charset="77"/>
                <a:cs typeface="Calibri" panose="020F0502020204030204" pitchFamily="34" charset="0"/>
              </a:rPr>
              <a:t> </a:t>
            </a:r>
            <a:endParaRPr lang="en-US" dirty="0">
              <a:latin typeface="Gill Sans MT" panose="020B0502020104020203" pitchFamily="34" charset="77"/>
              <a:cs typeface="Calibri" panose="020F0502020204030204" pitchFamily="34" charset="0"/>
            </a:endParaRPr>
          </a:p>
        </p:txBody>
      </p:sp>
      <p:sp>
        <p:nvSpPr>
          <p:cNvPr id="5" name="Flowchart: Magnetic Disk 2">
            <a:extLst>
              <a:ext uri="{FF2B5EF4-FFF2-40B4-BE49-F238E27FC236}">
                <a16:creationId xmlns:a16="http://schemas.microsoft.com/office/drawing/2014/main" id="{795BDA8B-25CC-94BB-0702-F2A1C706ACB8}"/>
              </a:ext>
            </a:extLst>
          </p:cNvPr>
          <p:cNvSpPr>
            <a:spLocks noChangeArrowheads="1"/>
          </p:cNvSpPr>
          <p:nvPr/>
        </p:nvSpPr>
        <p:spPr bwMode="auto">
          <a:xfrm>
            <a:off x="9756103" y="2619229"/>
            <a:ext cx="1713976" cy="3034035"/>
          </a:xfrm>
          <a:prstGeom prst="flowChartMagneticDisk">
            <a:avLst/>
          </a:prstGeom>
          <a:solidFill>
            <a:srgbClr val="4472C4"/>
          </a:solidFill>
          <a:ln w="12700">
            <a:solidFill>
              <a:srgbClr val="1F3763"/>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System Data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6" name="Straight Connector 5">
            <a:extLst>
              <a:ext uri="{FF2B5EF4-FFF2-40B4-BE49-F238E27FC236}">
                <a16:creationId xmlns:a16="http://schemas.microsoft.com/office/drawing/2014/main" id="{024E3389-7654-A4FD-20FF-220131B47840}"/>
              </a:ext>
            </a:extLst>
          </p:cNvPr>
          <p:cNvCxnSpPr>
            <a:cxnSpLocks/>
          </p:cNvCxnSpPr>
          <p:nvPr/>
        </p:nvCxnSpPr>
        <p:spPr>
          <a:xfrm>
            <a:off x="1555483" y="2484757"/>
            <a:ext cx="4148" cy="3472157"/>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A1BF900B-8B48-D912-9281-C817C62ACD32}"/>
              </a:ext>
            </a:extLst>
          </p:cNvPr>
          <p:cNvCxnSpPr>
            <a:cxnSpLocks/>
          </p:cNvCxnSpPr>
          <p:nvPr/>
        </p:nvCxnSpPr>
        <p:spPr>
          <a:xfrm>
            <a:off x="1175343" y="3826740"/>
            <a:ext cx="414406" cy="0"/>
          </a:xfrm>
          <a:prstGeom prst="line">
            <a:avLst/>
          </a:prstGeom>
        </p:spPr>
        <p:style>
          <a:lnRef idx="1">
            <a:schemeClr val="dk1"/>
          </a:lnRef>
          <a:fillRef idx="0">
            <a:schemeClr val="dk1"/>
          </a:fillRef>
          <a:effectRef idx="0">
            <a:schemeClr val="dk1"/>
          </a:effectRef>
          <a:fontRef idx="minor">
            <a:schemeClr val="tx1"/>
          </a:fontRef>
        </p:style>
      </p:cxnSp>
      <p:sp>
        <p:nvSpPr>
          <p:cNvPr id="8" name="Text Box 2">
            <a:extLst>
              <a:ext uri="{FF2B5EF4-FFF2-40B4-BE49-F238E27FC236}">
                <a16:creationId xmlns:a16="http://schemas.microsoft.com/office/drawing/2014/main" id="{E67A88C1-B856-304B-61B6-D19CE2BC4015}"/>
              </a:ext>
            </a:extLst>
          </p:cNvPr>
          <p:cNvSpPr txBox="1">
            <a:spLocks noChangeArrowheads="1"/>
          </p:cNvSpPr>
          <p:nvPr/>
        </p:nvSpPr>
        <p:spPr bwMode="auto">
          <a:xfrm>
            <a:off x="2143704" y="2341716"/>
            <a:ext cx="1669352" cy="26614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Login to application</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9" name="Text Box 18">
            <a:extLst>
              <a:ext uri="{FF2B5EF4-FFF2-40B4-BE49-F238E27FC236}">
                <a16:creationId xmlns:a16="http://schemas.microsoft.com/office/drawing/2014/main" id="{6831183C-75DF-1B91-E1B3-D83BE1ED182E}"/>
              </a:ext>
            </a:extLst>
          </p:cNvPr>
          <p:cNvSpPr txBox="1">
            <a:spLocks noChangeArrowheads="1"/>
          </p:cNvSpPr>
          <p:nvPr/>
        </p:nvSpPr>
        <p:spPr bwMode="auto">
          <a:xfrm>
            <a:off x="2143704" y="2979013"/>
            <a:ext cx="1609768" cy="28393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Create records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0" name="Text Box 17">
            <a:extLst>
              <a:ext uri="{FF2B5EF4-FFF2-40B4-BE49-F238E27FC236}">
                <a16:creationId xmlns:a16="http://schemas.microsoft.com/office/drawing/2014/main" id="{325A7433-2C4E-CA6C-463F-C0985FA48BBD}"/>
              </a:ext>
            </a:extLst>
          </p:cNvPr>
          <p:cNvSpPr txBox="1">
            <a:spLocks noChangeArrowheads="1"/>
          </p:cNvSpPr>
          <p:nvPr/>
        </p:nvSpPr>
        <p:spPr bwMode="auto">
          <a:xfrm>
            <a:off x="2165160" y="3737563"/>
            <a:ext cx="1343025" cy="2667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Update records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1" name="Text Box 3">
            <a:extLst>
              <a:ext uri="{FF2B5EF4-FFF2-40B4-BE49-F238E27FC236}">
                <a16:creationId xmlns:a16="http://schemas.microsoft.com/office/drawing/2014/main" id="{8FF44455-C43E-FD41-3C8B-27D18CF11461}"/>
              </a:ext>
            </a:extLst>
          </p:cNvPr>
          <p:cNvSpPr txBox="1">
            <a:spLocks noChangeArrowheads="1"/>
          </p:cNvSpPr>
          <p:nvPr/>
        </p:nvSpPr>
        <p:spPr bwMode="auto">
          <a:xfrm>
            <a:off x="2150876" y="4510524"/>
            <a:ext cx="1343025" cy="2667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Delete records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2" name="Text Box 4">
            <a:extLst>
              <a:ext uri="{FF2B5EF4-FFF2-40B4-BE49-F238E27FC236}">
                <a16:creationId xmlns:a16="http://schemas.microsoft.com/office/drawing/2014/main" id="{7B072AD1-3358-4050-3F94-3B8E4BA5B1C1}"/>
              </a:ext>
            </a:extLst>
          </p:cNvPr>
          <p:cNvSpPr txBox="1">
            <a:spLocks noChangeArrowheads="1"/>
          </p:cNvSpPr>
          <p:nvPr/>
        </p:nvSpPr>
        <p:spPr bwMode="auto">
          <a:xfrm>
            <a:off x="2143704" y="5239210"/>
            <a:ext cx="1343025" cy="266700"/>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Print records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3" name="Text Box 5">
            <a:extLst>
              <a:ext uri="{FF2B5EF4-FFF2-40B4-BE49-F238E27FC236}">
                <a16:creationId xmlns:a16="http://schemas.microsoft.com/office/drawing/2014/main" id="{E94CCB97-21B1-6121-9784-7316666D4A7B}"/>
              </a:ext>
            </a:extLst>
          </p:cNvPr>
          <p:cNvSpPr txBox="1">
            <a:spLocks noChangeArrowheads="1"/>
          </p:cNvSpPr>
          <p:nvPr/>
        </p:nvSpPr>
        <p:spPr bwMode="auto">
          <a:xfrm>
            <a:off x="2176662" y="5785672"/>
            <a:ext cx="1783047" cy="34248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Logout of application</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cxnSp>
        <p:nvCxnSpPr>
          <p:cNvPr id="14" name="Straight Arrow Connector 13">
            <a:extLst>
              <a:ext uri="{FF2B5EF4-FFF2-40B4-BE49-F238E27FC236}">
                <a16:creationId xmlns:a16="http://schemas.microsoft.com/office/drawing/2014/main" id="{5969498D-F571-6E65-E689-D54B6D0D9DD0}"/>
              </a:ext>
            </a:extLst>
          </p:cNvPr>
          <p:cNvCxnSpPr>
            <a:cxnSpLocks/>
          </p:cNvCxnSpPr>
          <p:nvPr/>
        </p:nvCxnSpPr>
        <p:spPr>
          <a:xfrm>
            <a:off x="1573284" y="5347376"/>
            <a:ext cx="542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B697D6BB-EBD4-06BA-7C93-3EA4359D33A0}"/>
              </a:ext>
            </a:extLst>
          </p:cNvPr>
          <p:cNvCxnSpPr>
            <a:cxnSpLocks/>
          </p:cNvCxnSpPr>
          <p:nvPr/>
        </p:nvCxnSpPr>
        <p:spPr>
          <a:xfrm>
            <a:off x="1589749" y="5956914"/>
            <a:ext cx="542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4E62A06-5057-E858-A5AF-F4555489A32D}"/>
              </a:ext>
            </a:extLst>
          </p:cNvPr>
          <p:cNvCxnSpPr>
            <a:cxnSpLocks/>
          </p:cNvCxnSpPr>
          <p:nvPr/>
        </p:nvCxnSpPr>
        <p:spPr>
          <a:xfrm>
            <a:off x="1555483" y="2500502"/>
            <a:ext cx="542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E432ED8-6857-628A-6218-791FC0C25EB3}"/>
              </a:ext>
            </a:extLst>
          </p:cNvPr>
          <p:cNvCxnSpPr>
            <a:cxnSpLocks/>
          </p:cNvCxnSpPr>
          <p:nvPr/>
        </p:nvCxnSpPr>
        <p:spPr>
          <a:xfrm>
            <a:off x="1541195" y="3112086"/>
            <a:ext cx="542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A7C8F8D-CF33-BF59-2041-BB95D67B4A5E}"/>
              </a:ext>
            </a:extLst>
          </p:cNvPr>
          <p:cNvCxnSpPr>
            <a:cxnSpLocks/>
          </p:cNvCxnSpPr>
          <p:nvPr/>
        </p:nvCxnSpPr>
        <p:spPr>
          <a:xfrm>
            <a:off x="1555483" y="3825278"/>
            <a:ext cx="542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663FEAB-5B9A-3F1B-099B-B6DDEDE50642}"/>
              </a:ext>
            </a:extLst>
          </p:cNvPr>
          <p:cNvCxnSpPr>
            <a:cxnSpLocks/>
          </p:cNvCxnSpPr>
          <p:nvPr/>
        </p:nvCxnSpPr>
        <p:spPr>
          <a:xfrm>
            <a:off x="1555483" y="4649855"/>
            <a:ext cx="54292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or: Elbow 17">
            <a:extLst>
              <a:ext uri="{FF2B5EF4-FFF2-40B4-BE49-F238E27FC236}">
                <a16:creationId xmlns:a16="http://schemas.microsoft.com/office/drawing/2014/main" id="{6AF2DEDF-A576-1EBC-F801-8F1F13666B42}"/>
              </a:ext>
            </a:extLst>
          </p:cNvPr>
          <p:cNvCxnSpPr>
            <a:cxnSpLocks/>
          </p:cNvCxnSpPr>
          <p:nvPr/>
        </p:nvCxnSpPr>
        <p:spPr>
          <a:xfrm>
            <a:off x="8483909" y="2366871"/>
            <a:ext cx="1185688" cy="8306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18">
            <a:extLst>
              <a:ext uri="{FF2B5EF4-FFF2-40B4-BE49-F238E27FC236}">
                <a16:creationId xmlns:a16="http://schemas.microsoft.com/office/drawing/2014/main" id="{A167F678-6365-6DDD-D156-DF8AF8D14CDF}"/>
              </a:ext>
            </a:extLst>
          </p:cNvPr>
          <p:cNvCxnSpPr>
            <a:cxnSpLocks/>
          </p:cNvCxnSpPr>
          <p:nvPr/>
        </p:nvCxnSpPr>
        <p:spPr>
          <a:xfrm>
            <a:off x="8498642" y="3164123"/>
            <a:ext cx="1161422" cy="337497"/>
          </a:xfrm>
          <a:prstGeom prst="bentConnector3">
            <a:avLst>
              <a:gd name="adj1" fmla="val 385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0">
            <a:extLst>
              <a:ext uri="{FF2B5EF4-FFF2-40B4-BE49-F238E27FC236}">
                <a16:creationId xmlns:a16="http://schemas.microsoft.com/office/drawing/2014/main" id="{85555875-9CF5-3459-4C40-EA5F1117F1AB}"/>
              </a:ext>
            </a:extLst>
          </p:cNvPr>
          <p:cNvCxnSpPr>
            <a:cxnSpLocks/>
          </p:cNvCxnSpPr>
          <p:nvPr/>
        </p:nvCxnSpPr>
        <p:spPr>
          <a:xfrm flipV="1">
            <a:off x="8639112" y="4272192"/>
            <a:ext cx="1068971" cy="35099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1">
            <a:extLst>
              <a:ext uri="{FF2B5EF4-FFF2-40B4-BE49-F238E27FC236}">
                <a16:creationId xmlns:a16="http://schemas.microsoft.com/office/drawing/2014/main" id="{FF24059C-CF1F-F245-1460-2691ADD5C969}"/>
              </a:ext>
            </a:extLst>
          </p:cNvPr>
          <p:cNvCxnSpPr>
            <a:cxnSpLocks/>
          </p:cNvCxnSpPr>
          <p:nvPr/>
        </p:nvCxnSpPr>
        <p:spPr>
          <a:xfrm flipV="1">
            <a:off x="8128043" y="4829183"/>
            <a:ext cx="1517661" cy="543377"/>
          </a:xfrm>
          <a:prstGeom prst="bentConnector3">
            <a:avLst>
              <a:gd name="adj1" fmla="val 64864"/>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2">
            <a:extLst>
              <a:ext uri="{FF2B5EF4-FFF2-40B4-BE49-F238E27FC236}">
                <a16:creationId xmlns:a16="http://schemas.microsoft.com/office/drawing/2014/main" id="{5209CA46-6C28-C057-A47B-D47FE31394E6}"/>
              </a:ext>
            </a:extLst>
          </p:cNvPr>
          <p:cNvCxnSpPr>
            <a:cxnSpLocks/>
          </p:cNvCxnSpPr>
          <p:nvPr/>
        </p:nvCxnSpPr>
        <p:spPr>
          <a:xfrm flipV="1">
            <a:off x="8627823" y="5223540"/>
            <a:ext cx="1017881" cy="698225"/>
          </a:xfrm>
          <a:prstGeom prst="bentConnector3">
            <a:avLst>
              <a:gd name="adj1" fmla="val 7127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34FA827-7BD8-61F2-890B-F8960AECDE08}"/>
              </a:ext>
            </a:extLst>
          </p:cNvPr>
          <p:cNvCxnSpPr>
            <a:cxnSpLocks/>
          </p:cNvCxnSpPr>
          <p:nvPr/>
        </p:nvCxnSpPr>
        <p:spPr>
          <a:xfrm>
            <a:off x="8203905" y="3861108"/>
            <a:ext cx="1552198" cy="19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Graphic 1" descr="Man">
            <a:extLst>
              <a:ext uri="{FF2B5EF4-FFF2-40B4-BE49-F238E27FC236}">
                <a16:creationId xmlns:a16="http://schemas.microsoft.com/office/drawing/2014/main" id="{A9598948-CA6B-345A-633B-85D8797164B7}"/>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9052" y="2495780"/>
            <a:ext cx="2011680" cy="2011680"/>
          </a:xfrm>
          <a:prstGeom prst="rect">
            <a:avLst/>
          </a:prstGeom>
        </p:spPr>
      </p:pic>
      <p:sp>
        <p:nvSpPr>
          <p:cNvPr id="42" name="Text Box 2">
            <a:extLst>
              <a:ext uri="{FF2B5EF4-FFF2-40B4-BE49-F238E27FC236}">
                <a16:creationId xmlns:a16="http://schemas.microsoft.com/office/drawing/2014/main" id="{07EF4E1B-2AA5-6ECB-89BC-6B2BD9E072F7}"/>
              </a:ext>
            </a:extLst>
          </p:cNvPr>
          <p:cNvSpPr txBox="1">
            <a:spLocks noChangeArrowheads="1"/>
          </p:cNvSpPr>
          <p:nvPr/>
        </p:nvSpPr>
        <p:spPr bwMode="auto">
          <a:xfrm>
            <a:off x="4401276" y="2052681"/>
            <a:ext cx="4182559" cy="53897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400" kern="0" dirty="0">
                <a:effectLst/>
                <a:latin typeface="Calibri" panose="020F0502020204030204" pitchFamily="34" charset="0"/>
                <a:ea typeface="Calibri" panose="020F0502020204030204" pitchFamily="34" charset="0"/>
                <a:cs typeface="Calibri" panose="020F0502020204030204" pitchFamily="34" charset="0"/>
              </a:rPr>
              <a:t>A user enters their credentials such as username and password to authenticate and gain access.</a:t>
            </a:r>
            <a:r>
              <a:rPr lang="en-US" sz="1400" dirty="0">
                <a:effectLst/>
                <a:latin typeface="Calibri" panose="020F0502020204030204" pitchFamily="34" charset="0"/>
                <a:cs typeface="Calibri" panose="020F0502020204030204" pitchFamily="34" charset="0"/>
              </a:rPr>
              <a:t> </a:t>
            </a:r>
            <a:endPar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44" name="Text Box 2">
            <a:extLst>
              <a:ext uri="{FF2B5EF4-FFF2-40B4-BE49-F238E27FC236}">
                <a16:creationId xmlns:a16="http://schemas.microsoft.com/office/drawing/2014/main" id="{0A4979F0-C320-EA9A-4EF4-7A9C223216EC}"/>
              </a:ext>
            </a:extLst>
          </p:cNvPr>
          <p:cNvSpPr txBox="1">
            <a:spLocks noChangeArrowheads="1"/>
          </p:cNvSpPr>
          <p:nvPr/>
        </p:nvSpPr>
        <p:spPr bwMode="auto">
          <a:xfrm>
            <a:off x="4380674" y="2690179"/>
            <a:ext cx="4182559" cy="70310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400" kern="0" dirty="0">
                <a:effectLst/>
                <a:latin typeface="Calibri" panose="020F0502020204030204" pitchFamily="34" charset="0"/>
                <a:ea typeface="Calibri" panose="020F0502020204030204" pitchFamily="34" charset="0"/>
                <a:cs typeface="Calibri" panose="020F0502020204030204" pitchFamily="34" charset="0"/>
              </a:rPr>
              <a:t>A user adds new records into the system, such as customer details, product information, or financial transactions.</a:t>
            </a:r>
            <a:r>
              <a:rPr lang="en-US" sz="1400" dirty="0">
                <a:effectLst/>
                <a:latin typeface="Calibri" panose="020F0502020204030204" pitchFamily="34" charset="0"/>
                <a:cs typeface="Calibri" panose="020F0502020204030204" pitchFamily="34" charset="0"/>
              </a:rPr>
              <a:t> </a:t>
            </a:r>
            <a:endPar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45" name="Text Box 2">
            <a:extLst>
              <a:ext uri="{FF2B5EF4-FFF2-40B4-BE49-F238E27FC236}">
                <a16:creationId xmlns:a16="http://schemas.microsoft.com/office/drawing/2014/main" id="{F80199EC-48D3-E7C3-4956-4D002B1D9381}"/>
              </a:ext>
            </a:extLst>
          </p:cNvPr>
          <p:cNvSpPr txBox="1">
            <a:spLocks noChangeArrowheads="1"/>
          </p:cNvSpPr>
          <p:nvPr/>
        </p:nvSpPr>
        <p:spPr bwMode="auto">
          <a:xfrm>
            <a:off x="4445264" y="3491805"/>
            <a:ext cx="4078835" cy="703102"/>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400" kern="0" dirty="0">
                <a:effectLst/>
                <a:latin typeface="Calibri" panose="020F0502020204030204" pitchFamily="34" charset="0"/>
                <a:ea typeface="Calibri" panose="020F0502020204030204" pitchFamily="34" charset="0"/>
                <a:cs typeface="Calibri" panose="020F0502020204030204" pitchFamily="34" charset="0"/>
              </a:rPr>
              <a:t>A user modifies existing records, such as updating an address, changing a product price, or adjusting an order.</a:t>
            </a:r>
            <a:r>
              <a:rPr lang="en-US" sz="1400" dirty="0">
                <a:effectLst/>
                <a:latin typeface="Calibri" panose="020F0502020204030204" pitchFamily="34" charset="0"/>
                <a:cs typeface="Calibri" panose="020F0502020204030204" pitchFamily="34" charset="0"/>
              </a:rPr>
              <a:t> </a:t>
            </a:r>
            <a:endPar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46" name="Text Box 2">
            <a:extLst>
              <a:ext uri="{FF2B5EF4-FFF2-40B4-BE49-F238E27FC236}">
                <a16:creationId xmlns:a16="http://schemas.microsoft.com/office/drawing/2014/main" id="{376A3346-8AB1-B720-8EE9-5F00C3E4F538}"/>
              </a:ext>
            </a:extLst>
          </p:cNvPr>
          <p:cNvSpPr txBox="1">
            <a:spLocks noChangeArrowheads="1"/>
          </p:cNvSpPr>
          <p:nvPr/>
        </p:nvSpPr>
        <p:spPr bwMode="auto">
          <a:xfrm>
            <a:off x="4445264" y="4421214"/>
            <a:ext cx="4138571" cy="46424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400" kern="0" dirty="0">
                <a:effectLst/>
                <a:latin typeface="Calibri" panose="020F0502020204030204" pitchFamily="34" charset="0"/>
                <a:ea typeface="Calibri" panose="020F0502020204030204" pitchFamily="34" charset="0"/>
                <a:cs typeface="Calibri" panose="020F0502020204030204" pitchFamily="34" charset="0"/>
              </a:rPr>
              <a:t>A user removes a record from the system, such as deleting an obsolete user profile or an old transaction.</a:t>
            </a:r>
            <a:r>
              <a:rPr lang="en-US" sz="1400" dirty="0">
                <a:effectLst/>
                <a:latin typeface="Calibri" panose="020F0502020204030204" pitchFamily="34" charset="0"/>
                <a:cs typeface="Calibri" panose="020F0502020204030204" pitchFamily="34" charset="0"/>
              </a:rPr>
              <a:t> </a:t>
            </a:r>
            <a:endPar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47" name="Text Box 2">
            <a:extLst>
              <a:ext uri="{FF2B5EF4-FFF2-40B4-BE49-F238E27FC236}">
                <a16:creationId xmlns:a16="http://schemas.microsoft.com/office/drawing/2014/main" id="{1A897350-0248-474B-8A6F-EC1435C446AA}"/>
              </a:ext>
            </a:extLst>
          </p:cNvPr>
          <p:cNvSpPr txBox="1">
            <a:spLocks noChangeArrowheads="1"/>
          </p:cNvSpPr>
          <p:nvPr/>
        </p:nvSpPr>
        <p:spPr bwMode="auto">
          <a:xfrm>
            <a:off x="4401276" y="5042316"/>
            <a:ext cx="4182559" cy="5051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400" kern="0" dirty="0">
                <a:effectLst/>
                <a:latin typeface="Calibri" panose="020F0502020204030204" pitchFamily="34" charset="0"/>
                <a:ea typeface="Calibri" panose="020F0502020204030204" pitchFamily="34" charset="0"/>
                <a:cs typeface="Calibri" panose="020F0502020204030204" pitchFamily="34" charset="0"/>
              </a:rPr>
              <a:t>A user prints important records, such as invoices, customer details, or financial reports.</a:t>
            </a:r>
            <a:r>
              <a:rPr lang="en-US" sz="1400" dirty="0">
                <a:effectLst/>
                <a:latin typeface="Calibri" panose="020F0502020204030204" pitchFamily="34" charset="0"/>
                <a:cs typeface="Calibri" panose="020F0502020204030204" pitchFamily="34" charset="0"/>
              </a:rPr>
              <a:t> </a:t>
            </a:r>
            <a:endPar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48" name="Text Box 2">
            <a:extLst>
              <a:ext uri="{FF2B5EF4-FFF2-40B4-BE49-F238E27FC236}">
                <a16:creationId xmlns:a16="http://schemas.microsoft.com/office/drawing/2014/main" id="{A2296442-7C49-6F94-EF12-470C88A4FBF6}"/>
              </a:ext>
            </a:extLst>
          </p:cNvPr>
          <p:cNvSpPr txBox="1">
            <a:spLocks noChangeArrowheads="1"/>
          </p:cNvSpPr>
          <p:nvPr/>
        </p:nvSpPr>
        <p:spPr bwMode="auto">
          <a:xfrm>
            <a:off x="4445264" y="5704333"/>
            <a:ext cx="4182559" cy="50516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400" kern="0" dirty="0">
                <a:effectLst/>
                <a:latin typeface="Calibri" panose="020F0502020204030204" pitchFamily="34" charset="0"/>
                <a:ea typeface="Calibri" panose="020F0502020204030204" pitchFamily="34" charset="0"/>
                <a:cs typeface="Calibri" panose="020F0502020204030204" pitchFamily="34" charset="0"/>
              </a:rPr>
              <a:t>A user logs out of their account, terminating their session to prevent unauthorized access.</a:t>
            </a:r>
            <a:r>
              <a:rPr lang="en-US" sz="1400" dirty="0">
                <a:effectLst/>
                <a:latin typeface="Calibri" panose="020F0502020204030204" pitchFamily="34" charset="0"/>
                <a:cs typeface="Calibri" panose="020F0502020204030204" pitchFamily="34" charset="0"/>
              </a:rPr>
              <a:t> </a:t>
            </a:r>
            <a:endParaRPr kumimoji="0" lang="en-US" altLang="en-US" sz="14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cxnSp>
        <p:nvCxnSpPr>
          <p:cNvPr id="49" name="Straight Arrow Connector 48">
            <a:extLst>
              <a:ext uri="{FF2B5EF4-FFF2-40B4-BE49-F238E27FC236}">
                <a16:creationId xmlns:a16="http://schemas.microsoft.com/office/drawing/2014/main" id="{1093134B-ABB1-D2C6-AD09-E80DCC332299}"/>
              </a:ext>
            </a:extLst>
          </p:cNvPr>
          <p:cNvCxnSpPr>
            <a:cxnSpLocks/>
            <a:stCxn id="13" idx="3"/>
          </p:cNvCxnSpPr>
          <p:nvPr/>
        </p:nvCxnSpPr>
        <p:spPr>
          <a:xfrm>
            <a:off x="3959709" y="5956914"/>
            <a:ext cx="4855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9DA183F2-D45F-CB45-016B-1E39A85A38BC}"/>
              </a:ext>
            </a:extLst>
          </p:cNvPr>
          <p:cNvCxnSpPr>
            <a:cxnSpLocks/>
          </p:cNvCxnSpPr>
          <p:nvPr/>
        </p:nvCxnSpPr>
        <p:spPr>
          <a:xfrm>
            <a:off x="3486729" y="5362587"/>
            <a:ext cx="8548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41C7BBAC-2315-106B-91ED-03774658516A}"/>
              </a:ext>
            </a:extLst>
          </p:cNvPr>
          <p:cNvCxnSpPr>
            <a:cxnSpLocks/>
          </p:cNvCxnSpPr>
          <p:nvPr/>
        </p:nvCxnSpPr>
        <p:spPr>
          <a:xfrm>
            <a:off x="3532303" y="4653338"/>
            <a:ext cx="8548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79C6B3F6-5487-5AE3-E9DA-BA3530F40D83}"/>
              </a:ext>
            </a:extLst>
          </p:cNvPr>
          <p:cNvCxnSpPr>
            <a:cxnSpLocks/>
          </p:cNvCxnSpPr>
          <p:nvPr/>
        </p:nvCxnSpPr>
        <p:spPr>
          <a:xfrm>
            <a:off x="3532302" y="3870913"/>
            <a:ext cx="8548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99111675-56FC-07D9-663D-C9C36E7D2CBA}"/>
              </a:ext>
            </a:extLst>
          </p:cNvPr>
          <p:cNvCxnSpPr>
            <a:cxnSpLocks/>
          </p:cNvCxnSpPr>
          <p:nvPr/>
        </p:nvCxnSpPr>
        <p:spPr>
          <a:xfrm>
            <a:off x="3855122" y="2460395"/>
            <a:ext cx="4855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EB9267C5-30C4-F276-7432-38E7358760BC}"/>
              </a:ext>
            </a:extLst>
          </p:cNvPr>
          <p:cNvCxnSpPr>
            <a:cxnSpLocks/>
          </p:cNvCxnSpPr>
          <p:nvPr/>
        </p:nvCxnSpPr>
        <p:spPr>
          <a:xfrm>
            <a:off x="3778278" y="3158277"/>
            <a:ext cx="4855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6805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14290-34E0-6E18-028F-A024F06E18B2}"/>
              </a:ext>
            </a:extLst>
          </p:cNvPr>
          <p:cNvSpPr>
            <a:spLocks noGrp="1"/>
          </p:cNvSpPr>
          <p:nvPr>
            <p:ph type="title"/>
          </p:nvPr>
        </p:nvSpPr>
        <p:spPr>
          <a:xfrm>
            <a:off x="2231136" y="239014"/>
            <a:ext cx="7729728" cy="1188720"/>
          </a:xfrm>
        </p:spPr>
        <p:txBody>
          <a:bodyPr/>
          <a:lstStyle/>
          <a:p>
            <a:r>
              <a:rPr lang="en-US" dirty="0"/>
              <a:t>Login to application</a:t>
            </a:r>
          </a:p>
        </p:txBody>
      </p:sp>
      <p:pic>
        <p:nvPicPr>
          <p:cNvPr id="4" name="Graphic 1" descr="Man">
            <a:extLst>
              <a:ext uri="{FF2B5EF4-FFF2-40B4-BE49-F238E27FC236}">
                <a16:creationId xmlns:a16="http://schemas.microsoft.com/office/drawing/2014/main" id="{CF7F4A7E-1126-3D74-4750-41BC6EA58B99}"/>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50" y="2530343"/>
            <a:ext cx="2011680" cy="2011680"/>
          </a:xfrm>
          <a:prstGeom prst="rect">
            <a:avLst/>
          </a:prstGeom>
        </p:spPr>
      </p:pic>
      <p:cxnSp>
        <p:nvCxnSpPr>
          <p:cNvPr id="5" name="Straight Arrow Connector 4">
            <a:extLst>
              <a:ext uri="{FF2B5EF4-FFF2-40B4-BE49-F238E27FC236}">
                <a16:creationId xmlns:a16="http://schemas.microsoft.com/office/drawing/2014/main" id="{3B2252C5-221D-5C51-7872-4E92F58B9458}"/>
              </a:ext>
            </a:extLst>
          </p:cNvPr>
          <p:cNvCxnSpPr>
            <a:cxnSpLocks/>
          </p:cNvCxnSpPr>
          <p:nvPr/>
        </p:nvCxnSpPr>
        <p:spPr>
          <a:xfrm>
            <a:off x="1623122" y="2084302"/>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 Box 2">
            <a:extLst>
              <a:ext uri="{FF2B5EF4-FFF2-40B4-BE49-F238E27FC236}">
                <a16:creationId xmlns:a16="http://schemas.microsoft.com/office/drawing/2014/main" id="{262BFE86-382B-24DB-28B3-BFCA7F20C511}"/>
              </a:ext>
            </a:extLst>
          </p:cNvPr>
          <p:cNvSpPr txBox="1">
            <a:spLocks noChangeArrowheads="1"/>
          </p:cNvSpPr>
          <p:nvPr/>
        </p:nvSpPr>
        <p:spPr bwMode="auto">
          <a:xfrm>
            <a:off x="2450759" y="1855423"/>
            <a:ext cx="3203622" cy="87355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Aft>
                <a:spcPts val="80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If an actor knows part of a user's credentials (</a:t>
            </a:r>
            <a:r>
              <a:rPr lang="en-US" sz="1400" dirty="0" err="1">
                <a:effectLst/>
                <a:latin typeface="Calibri" panose="020F0502020204030204" pitchFamily="34" charset="0"/>
                <a:ea typeface="Calibri" panose="020F0502020204030204" pitchFamily="34" charset="0"/>
                <a:cs typeface="Calibri" panose="020F0502020204030204" pitchFamily="34" charset="0"/>
              </a:rPr>
              <a:t>ie</a:t>
            </a:r>
            <a:r>
              <a:rPr lang="en-US" sz="1400" dirty="0">
                <a:effectLst/>
                <a:latin typeface="Calibri" panose="020F0502020204030204" pitchFamily="34" charset="0"/>
                <a:ea typeface="Calibri" panose="020F0502020204030204" pitchFamily="34" charset="0"/>
                <a:cs typeface="Calibri" panose="020F0502020204030204" pitchFamily="34" charset="0"/>
              </a:rPr>
              <a:t>, username/email but not password):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8" name="Text Box 2">
            <a:extLst>
              <a:ext uri="{FF2B5EF4-FFF2-40B4-BE49-F238E27FC236}">
                <a16:creationId xmlns:a16="http://schemas.microsoft.com/office/drawing/2014/main" id="{8DF638FC-00F0-DFD7-0EAE-AA1740120DB3}"/>
              </a:ext>
            </a:extLst>
          </p:cNvPr>
          <p:cNvSpPr txBox="1">
            <a:spLocks noChangeArrowheads="1"/>
          </p:cNvSpPr>
          <p:nvPr/>
        </p:nvSpPr>
        <p:spPr bwMode="auto">
          <a:xfrm>
            <a:off x="2474165" y="3273611"/>
            <a:ext cx="9083295" cy="52514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Aft>
                <a:spcPts val="80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User could log in on multiple platforms (phone, desktop, etc.) and cause errors by causing conflicting requests to come in from multiple sources.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9" name="Text Box 2">
            <a:extLst>
              <a:ext uri="{FF2B5EF4-FFF2-40B4-BE49-F238E27FC236}">
                <a16:creationId xmlns:a16="http://schemas.microsoft.com/office/drawing/2014/main" id="{130B367A-3825-5F34-2D88-DB2E4DB79D43}"/>
              </a:ext>
            </a:extLst>
          </p:cNvPr>
          <p:cNvSpPr txBox="1">
            <a:spLocks noChangeArrowheads="1"/>
          </p:cNvSpPr>
          <p:nvPr/>
        </p:nvSpPr>
        <p:spPr bwMode="auto">
          <a:xfrm>
            <a:off x="6093461" y="1676298"/>
            <a:ext cx="5463999" cy="56686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Aft>
                <a:spcPts val="80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User could request a password reset to  annoy/confuse/distress legitimate user(s)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Aft>
                <a:spcPts val="800"/>
              </a:spcAft>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0" name="Text Box 2">
            <a:extLst>
              <a:ext uri="{FF2B5EF4-FFF2-40B4-BE49-F238E27FC236}">
                <a16:creationId xmlns:a16="http://schemas.microsoft.com/office/drawing/2014/main" id="{7DCAEEC4-1FEC-6849-90EF-5C17D37AE751}"/>
              </a:ext>
            </a:extLst>
          </p:cNvPr>
          <p:cNvSpPr txBox="1">
            <a:spLocks noChangeArrowheads="1"/>
          </p:cNvSpPr>
          <p:nvPr/>
        </p:nvSpPr>
        <p:spPr bwMode="auto">
          <a:xfrm>
            <a:off x="6093461" y="2439491"/>
            <a:ext cx="5463999" cy="52514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nSpc>
                <a:spcPct val="107000"/>
              </a:lnSpc>
              <a:spcAft>
                <a:spcPts val="800"/>
              </a:spcAft>
              <a:buNone/>
            </a:pPr>
            <a:r>
              <a:rPr lang="en-US" sz="1400" dirty="0">
                <a:effectLst/>
                <a:latin typeface="Calibri" panose="020F0502020204030204" pitchFamily="34" charset="0"/>
                <a:ea typeface="Calibri" panose="020F0502020204030204" pitchFamily="34" charset="0"/>
                <a:cs typeface="Calibri" panose="020F0502020204030204" pitchFamily="34" charset="0"/>
              </a:rPr>
              <a:t>User could trigger an account lockout by repeatedly failing to login with incomplete authentication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2" name="Text Box 2">
            <a:extLst>
              <a:ext uri="{FF2B5EF4-FFF2-40B4-BE49-F238E27FC236}">
                <a16:creationId xmlns:a16="http://schemas.microsoft.com/office/drawing/2014/main" id="{8A12A054-0CB8-97D8-CD49-65AA707C4FF1}"/>
              </a:ext>
            </a:extLst>
          </p:cNvPr>
          <p:cNvSpPr txBox="1">
            <a:spLocks noChangeArrowheads="1"/>
          </p:cNvSpPr>
          <p:nvPr/>
        </p:nvSpPr>
        <p:spPr bwMode="auto">
          <a:xfrm>
            <a:off x="2474165" y="4118201"/>
            <a:ext cx="9084564" cy="56299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User could attempt to undo their login attempt, leading to possible confusion within the system if there are multiple recorded logins but only one logout.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3" name="Text Box 2">
            <a:extLst>
              <a:ext uri="{FF2B5EF4-FFF2-40B4-BE49-F238E27FC236}">
                <a16:creationId xmlns:a16="http://schemas.microsoft.com/office/drawing/2014/main" id="{9D1B8182-B4F4-D2BA-FEA0-5C2594056DD5}"/>
              </a:ext>
            </a:extLst>
          </p:cNvPr>
          <p:cNvSpPr txBox="1">
            <a:spLocks noChangeArrowheads="1"/>
          </p:cNvSpPr>
          <p:nvPr/>
        </p:nvSpPr>
        <p:spPr bwMode="auto">
          <a:xfrm>
            <a:off x="2475434" y="5025539"/>
            <a:ext cx="9084564" cy="58521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Attacker repeatedly attempts different username and password combinations to guess the correct credentials and gain unauthorized access.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4" name="Text Box 2">
            <a:extLst>
              <a:ext uri="{FF2B5EF4-FFF2-40B4-BE49-F238E27FC236}">
                <a16:creationId xmlns:a16="http://schemas.microsoft.com/office/drawing/2014/main" id="{79B77E74-CD55-1AF7-DC57-A4C78A652FBD}"/>
              </a:ext>
            </a:extLst>
          </p:cNvPr>
          <p:cNvSpPr txBox="1">
            <a:spLocks noChangeArrowheads="1"/>
          </p:cNvSpPr>
          <p:nvPr/>
        </p:nvSpPr>
        <p:spPr bwMode="auto">
          <a:xfrm>
            <a:off x="2475434" y="5933159"/>
            <a:ext cx="9084564" cy="36703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Attacker uses stolen credentials from other breaches to try and access accounts.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cxnSp>
        <p:nvCxnSpPr>
          <p:cNvPr id="16" name="Straight Connector 15">
            <a:extLst>
              <a:ext uri="{FF2B5EF4-FFF2-40B4-BE49-F238E27FC236}">
                <a16:creationId xmlns:a16="http://schemas.microsoft.com/office/drawing/2014/main" id="{4F1DE50A-3949-91DB-939A-F4CC82B498E6}"/>
              </a:ext>
            </a:extLst>
          </p:cNvPr>
          <p:cNvCxnSpPr>
            <a:cxnSpLocks/>
          </p:cNvCxnSpPr>
          <p:nvPr/>
        </p:nvCxnSpPr>
        <p:spPr>
          <a:xfrm>
            <a:off x="1610422" y="2070738"/>
            <a:ext cx="12700" cy="4094926"/>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4F187AC8-7744-35B4-3EFC-E3F3622B3F45}"/>
              </a:ext>
            </a:extLst>
          </p:cNvPr>
          <p:cNvCxnSpPr>
            <a:cxnSpLocks/>
          </p:cNvCxnSpPr>
          <p:nvPr/>
        </p:nvCxnSpPr>
        <p:spPr>
          <a:xfrm>
            <a:off x="1623122" y="3536183"/>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B2BD6E3E-0855-4B29-C6CF-8C1FC9A7BA42}"/>
              </a:ext>
            </a:extLst>
          </p:cNvPr>
          <p:cNvCxnSpPr>
            <a:cxnSpLocks/>
          </p:cNvCxnSpPr>
          <p:nvPr/>
        </p:nvCxnSpPr>
        <p:spPr>
          <a:xfrm>
            <a:off x="1610422" y="4399696"/>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6987016E-A7F6-9D85-2540-6897F6D76C35}"/>
              </a:ext>
            </a:extLst>
          </p:cNvPr>
          <p:cNvCxnSpPr>
            <a:cxnSpLocks/>
          </p:cNvCxnSpPr>
          <p:nvPr/>
        </p:nvCxnSpPr>
        <p:spPr>
          <a:xfrm>
            <a:off x="1639425" y="5318147"/>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9A37DF54-9922-6375-0BC9-91EEFC02951A}"/>
              </a:ext>
            </a:extLst>
          </p:cNvPr>
          <p:cNvCxnSpPr>
            <a:cxnSpLocks/>
          </p:cNvCxnSpPr>
          <p:nvPr/>
        </p:nvCxnSpPr>
        <p:spPr>
          <a:xfrm>
            <a:off x="1623122" y="6165664"/>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A9D246C1-CBF5-503A-DACA-38044C8D2550}"/>
              </a:ext>
            </a:extLst>
          </p:cNvPr>
          <p:cNvCxnSpPr>
            <a:cxnSpLocks/>
            <a:endCxn id="9" idx="1"/>
          </p:cNvCxnSpPr>
          <p:nvPr/>
        </p:nvCxnSpPr>
        <p:spPr>
          <a:xfrm>
            <a:off x="5677787" y="1959728"/>
            <a:ext cx="41567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BDF6B1AB-AD7A-08F5-64D3-6E1D534FF07F}"/>
              </a:ext>
            </a:extLst>
          </p:cNvPr>
          <p:cNvCxnSpPr>
            <a:cxnSpLocks/>
          </p:cNvCxnSpPr>
          <p:nvPr/>
        </p:nvCxnSpPr>
        <p:spPr>
          <a:xfrm>
            <a:off x="5677787" y="2654517"/>
            <a:ext cx="41567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400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DC2B3-EF80-B2B8-59F3-8A1898695F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39675F-181B-4BE5-8FCB-7CEEFE7DA301}"/>
              </a:ext>
            </a:extLst>
          </p:cNvPr>
          <p:cNvSpPr>
            <a:spLocks noGrp="1"/>
          </p:cNvSpPr>
          <p:nvPr>
            <p:ph type="title"/>
          </p:nvPr>
        </p:nvSpPr>
        <p:spPr>
          <a:xfrm>
            <a:off x="2231136" y="309831"/>
            <a:ext cx="7729728" cy="1188720"/>
          </a:xfrm>
        </p:spPr>
        <p:txBody>
          <a:bodyPr/>
          <a:lstStyle/>
          <a:p>
            <a:r>
              <a:rPr lang="en-US" dirty="0"/>
              <a:t>Login to application continued</a:t>
            </a:r>
          </a:p>
        </p:txBody>
      </p:sp>
      <p:pic>
        <p:nvPicPr>
          <p:cNvPr id="4" name="Graphic 1" descr="Man">
            <a:extLst>
              <a:ext uri="{FF2B5EF4-FFF2-40B4-BE49-F238E27FC236}">
                <a16:creationId xmlns:a16="http://schemas.microsoft.com/office/drawing/2014/main" id="{78AAC144-7AC9-4354-3A1F-7BB26E6AFB67}"/>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50" y="2530343"/>
            <a:ext cx="2011680" cy="2011680"/>
          </a:xfrm>
          <a:prstGeom prst="rect">
            <a:avLst/>
          </a:prstGeom>
        </p:spPr>
      </p:pic>
      <p:cxnSp>
        <p:nvCxnSpPr>
          <p:cNvPr id="5" name="Straight Arrow Connector 4">
            <a:extLst>
              <a:ext uri="{FF2B5EF4-FFF2-40B4-BE49-F238E27FC236}">
                <a16:creationId xmlns:a16="http://schemas.microsoft.com/office/drawing/2014/main" id="{DAE16F5E-9B9E-2C3F-D5B2-A3B89B386008}"/>
              </a:ext>
            </a:extLst>
          </p:cNvPr>
          <p:cNvCxnSpPr>
            <a:cxnSpLocks/>
          </p:cNvCxnSpPr>
          <p:nvPr/>
        </p:nvCxnSpPr>
        <p:spPr>
          <a:xfrm>
            <a:off x="1610422" y="2246912"/>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 Box 2">
            <a:extLst>
              <a:ext uri="{FF2B5EF4-FFF2-40B4-BE49-F238E27FC236}">
                <a16:creationId xmlns:a16="http://schemas.microsoft.com/office/drawing/2014/main" id="{17D379E8-F3D1-B39E-D03B-AA48C05746F9}"/>
              </a:ext>
            </a:extLst>
          </p:cNvPr>
          <p:cNvSpPr txBox="1">
            <a:spLocks noChangeArrowheads="1"/>
          </p:cNvSpPr>
          <p:nvPr/>
        </p:nvSpPr>
        <p:spPr bwMode="auto">
          <a:xfrm>
            <a:off x="2472887" y="3061974"/>
            <a:ext cx="9083295" cy="36702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Attacker intercepts a valid user session by stealing session cookies to gain unauthorized access.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9" name="Text Box 2">
            <a:extLst>
              <a:ext uri="{FF2B5EF4-FFF2-40B4-BE49-F238E27FC236}">
                <a16:creationId xmlns:a16="http://schemas.microsoft.com/office/drawing/2014/main" id="{ECDD864D-3436-603C-028F-EFCB90FC4606}"/>
              </a:ext>
            </a:extLst>
          </p:cNvPr>
          <p:cNvSpPr txBox="1">
            <a:spLocks noChangeArrowheads="1"/>
          </p:cNvSpPr>
          <p:nvPr/>
        </p:nvSpPr>
        <p:spPr bwMode="auto">
          <a:xfrm>
            <a:off x="2472887" y="2063399"/>
            <a:ext cx="9083286" cy="36702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Attacker tricks a user into providing their login credentials via fake emails or fake login pages.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Aft>
                <a:spcPts val="800"/>
              </a:spcAft>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2" name="Text Box 2">
            <a:extLst>
              <a:ext uri="{FF2B5EF4-FFF2-40B4-BE49-F238E27FC236}">
                <a16:creationId xmlns:a16="http://schemas.microsoft.com/office/drawing/2014/main" id="{4EDAFBBE-9117-5AED-348E-CE48E00D996C}"/>
              </a:ext>
            </a:extLst>
          </p:cNvPr>
          <p:cNvSpPr txBox="1">
            <a:spLocks noChangeArrowheads="1"/>
          </p:cNvSpPr>
          <p:nvPr/>
        </p:nvSpPr>
        <p:spPr bwMode="auto">
          <a:xfrm>
            <a:off x="2472887" y="4026736"/>
            <a:ext cx="9084564" cy="36702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Users may use weak passwords such as "password123", etc. making it easier for attackers to gain access.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3" name="Text Box 2">
            <a:extLst>
              <a:ext uri="{FF2B5EF4-FFF2-40B4-BE49-F238E27FC236}">
                <a16:creationId xmlns:a16="http://schemas.microsoft.com/office/drawing/2014/main" id="{DE46F0B4-7AFC-43AF-CD1C-B32CA329B79F}"/>
              </a:ext>
            </a:extLst>
          </p:cNvPr>
          <p:cNvSpPr txBox="1">
            <a:spLocks noChangeArrowheads="1"/>
          </p:cNvSpPr>
          <p:nvPr/>
        </p:nvSpPr>
        <p:spPr bwMode="auto">
          <a:xfrm>
            <a:off x="2472887" y="4865158"/>
            <a:ext cx="9084564" cy="36702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Users may place login credentials in an easy-to-access location that lets malicious actors steal their credentials.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 Box 2">
            <a:extLst>
              <a:ext uri="{FF2B5EF4-FFF2-40B4-BE49-F238E27FC236}">
                <a16:creationId xmlns:a16="http://schemas.microsoft.com/office/drawing/2014/main" id="{D2EB5C23-2591-E388-8537-C6DEF7DE1B94}"/>
              </a:ext>
            </a:extLst>
          </p:cNvPr>
          <p:cNvSpPr txBox="1">
            <a:spLocks noChangeArrowheads="1"/>
          </p:cNvSpPr>
          <p:nvPr/>
        </p:nvSpPr>
        <p:spPr bwMode="auto">
          <a:xfrm>
            <a:off x="2472896" y="5703580"/>
            <a:ext cx="9084564" cy="36703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latin typeface="Calibri" panose="020F0502020204030204" pitchFamily="34" charset="0"/>
                <a:ea typeface="Calibri" panose="020F0502020204030204" pitchFamily="34" charset="0"/>
                <a:cs typeface="Calibri" panose="020F0502020204030204" pitchFamily="34" charset="0"/>
              </a:rPr>
              <a:t>A</a:t>
            </a:r>
            <a:r>
              <a:rPr lang="en-US" sz="1400" kern="0" dirty="0">
                <a:effectLst/>
                <a:latin typeface="Calibri" panose="020F0502020204030204" pitchFamily="34" charset="0"/>
                <a:ea typeface="Calibri" panose="020F0502020204030204" pitchFamily="34" charset="0"/>
                <a:cs typeface="Calibri" panose="020F0502020204030204" pitchFamily="34" charset="0"/>
              </a:rPr>
              <a:t>ttacker can hack into a system in a variety of ways to retrieve login credentials.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D42B6295-1EA5-F20C-A84D-6FE693733C7D}"/>
              </a:ext>
            </a:extLst>
          </p:cNvPr>
          <p:cNvCxnSpPr>
            <a:cxnSpLocks/>
          </p:cNvCxnSpPr>
          <p:nvPr/>
        </p:nvCxnSpPr>
        <p:spPr>
          <a:xfrm>
            <a:off x="1610422" y="2246912"/>
            <a:ext cx="0" cy="364018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708F3668-F370-A748-8291-7516C2B27B6C}"/>
              </a:ext>
            </a:extLst>
          </p:cNvPr>
          <p:cNvCxnSpPr>
            <a:cxnSpLocks/>
          </p:cNvCxnSpPr>
          <p:nvPr/>
        </p:nvCxnSpPr>
        <p:spPr>
          <a:xfrm>
            <a:off x="1623122" y="3273611"/>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33A08122-B647-9529-1B79-4372C6E82B72}"/>
              </a:ext>
            </a:extLst>
          </p:cNvPr>
          <p:cNvCxnSpPr>
            <a:cxnSpLocks/>
          </p:cNvCxnSpPr>
          <p:nvPr/>
        </p:nvCxnSpPr>
        <p:spPr>
          <a:xfrm>
            <a:off x="1610422" y="4206288"/>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6C43489B-315A-734F-9BCC-A0C5ECB831F5}"/>
              </a:ext>
            </a:extLst>
          </p:cNvPr>
          <p:cNvCxnSpPr>
            <a:cxnSpLocks/>
          </p:cNvCxnSpPr>
          <p:nvPr/>
        </p:nvCxnSpPr>
        <p:spPr>
          <a:xfrm>
            <a:off x="1610422" y="5048672"/>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E0712DB0-6D65-E244-5262-4B713AB6D1B3}"/>
              </a:ext>
            </a:extLst>
          </p:cNvPr>
          <p:cNvCxnSpPr>
            <a:cxnSpLocks/>
          </p:cNvCxnSpPr>
          <p:nvPr/>
        </p:nvCxnSpPr>
        <p:spPr>
          <a:xfrm>
            <a:off x="1623122" y="5843537"/>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8565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4EF9E-5953-602F-4A91-B1034E3E33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0952D2-E753-D1A1-FD38-C822B02B0067}"/>
              </a:ext>
            </a:extLst>
          </p:cNvPr>
          <p:cNvSpPr>
            <a:spLocks noGrp="1"/>
          </p:cNvSpPr>
          <p:nvPr>
            <p:ph type="title"/>
          </p:nvPr>
        </p:nvSpPr>
        <p:spPr>
          <a:xfrm>
            <a:off x="2231136" y="309831"/>
            <a:ext cx="7729728" cy="1188720"/>
          </a:xfrm>
        </p:spPr>
        <p:txBody>
          <a:bodyPr/>
          <a:lstStyle/>
          <a:p>
            <a:r>
              <a:rPr lang="en-US" dirty="0"/>
              <a:t>Create records</a:t>
            </a:r>
          </a:p>
        </p:txBody>
      </p:sp>
      <p:pic>
        <p:nvPicPr>
          <p:cNvPr id="4" name="Graphic 1" descr="Man">
            <a:extLst>
              <a:ext uri="{FF2B5EF4-FFF2-40B4-BE49-F238E27FC236}">
                <a16:creationId xmlns:a16="http://schemas.microsoft.com/office/drawing/2014/main" id="{9B340977-7B12-0068-6B65-F83A7DE38C94}"/>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50" y="2530343"/>
            <a:ext cx="2011680" cy="2011680"/>
          </a:xfrm>
          <a:prstGeom prst="rect">
            <a:avLst/>
          </a:prstGeom>
        </p:spPr>
      </p:pic>
      <p:cxnSp>
        <p:nvCxnSpPr>
          <p:cNvPr id="5" name="Straight Arrow Connector 4">
            <a:extLst>
              <a:ext uri="{FF2B5EF4-FFF2-40B4-BE49-F238E27FC236}">
                <a16:creationId xmlns:a16="http://schemas.microsoft.com/office/drawing/2014/main" id="{0CE4B3CC-271E-BE69-3B93-30DC0232A94D}"/>
              </a:ext>
            </a:extLst>
          </p:cNvPr>
          <p:cNvCxnSpPr>
            <a:cxnSpLocks/>
          </p:cNvCxnSpPr>
          <p:nvPr/>
        </p:nvCxnSpPr>
        <p:spPr>
          <a:xfrm>
            <a:off x="1610422" y="2246912"/>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 Box 2">
            <a:extLst>
              <a:ext uri="{FF2B5EF4-FFF2-40B4-BE49-F238E27FC236}">
                <a16:creationId xmlns:a16="http://schemas.microsoft.com/office/drawing/2014/main" id="{F6E1E8B1-534A-AC49-F74D-9FA7902E431D}"/>
              </a:ext>
            </a:extLst>
          </p:cNvPr>
          <p:cNvSpPr txBox="1">
            <a:spLocks noChangeArrowheads="1"/>
          </p:cNvSpPr>
          <p:nvPr/>
        </p:nvSpPr>
        <p:spPr bwMode="auto">
          <a:xfrm>
            <a:off x="2472887" y="3061974"/>
            <a:ext cx="9083295" cy="36702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User could create an excessive amount of records that the system isn't equipped to manage.</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9" name="Text Box 2">
            <a:extLst>
              <a:ext uri="{FF2B5EF4-FFF2-40B4-BE49-F238E27FC236}">
                <a16:creationId xmlns:a16="http://schemas.microsoft.com/office/drawing/2014/main" id="{21F19530-6ED5-F9BD-4341-5EB00761CE0B}"/>
              </a:ext>
            </a:extLst>
          </p:cNvPr>
          <p:cNvSpPr txBox="1">
            <a:spLocks noChangeArrowheads="1"/>
          </p:cNvSpPr>
          <p:nvPr/>
        </p:nvSpPr>
        <p:spPr bwMode="auto">
          <a:xfrm>
            <a:off x="2472887" y="2063399"/>
            <a:ext cx="9083286" cy="36702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User could create records filled with bogus information that is misleading, dangerous, or otherwise false.</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Aft>
                <a:spcPts val="800"/>
              </a:spcAft>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2" name="Text Box 2">
            <a:extLst>
              <a:ext uri="{FF2B5EF4-FFF2-40B4-BE49-F238E27FC236}">
                <a16:creationId xmlns:a16="http://schemas.microsoft.com/office/drawing/2014/main" id="{DE54FBE0-E18D-484D-F6F4-0C6A3C551CB0}"/>
              </a:ext>
            </a:extLst>
          </p:cNvPr>
          <p:cNvSpPr txBox="1">
            <a:spLocks noChangeArrowheads="1"/>
          </p:cNvSpPr>
          <p:nvPr/>
        </p:nvSpPr>
        <p:spPr bwMode="auto">
          <a:xfrm>
            <a:off x="2472887" y="4026736"/>
            <a:ext cx="9084564" cy="36702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User could create records of excessive data size that the system isn't equipped to manage.</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3" name="Text Box 2">
            <a:extLst>
              <a:ext uri="{FF2B5EF4-FFF2-40B4-BE49-F238E27FC236}">
                <a16:creationId xmlns:a16="http://schemas.microsoft.com/office/drawing/2014/main" id="{8546DEB6-A10A-987B-C3BD-867C0AA7C247}"/>
              </a:ext>
            </a:extLst>
          </p:cNvPr>
          <p:cNvSpPr txBox="1">
            <a:spLocks noChangeArrowheads="1"/>
          </p:cNvSpPr>
          <p:nvPr/>
        </p:nvSpPr>
        <p:spPr bwMode="auto">
          <a:xfrm>
            <a:off x="2472887" y="4865158"/>
            <a:ext cx="9084564" cy="36702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Attacker creates fake accounts, transactions, or entries to manipulate reports or commit fraud.</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 Box 2">
            <a:extLst>
              <a:ext uri="{FF2B5EF4-FFF2-40B4-BE49-F238E27FC236}">
                <a16:creationId xmlns:a16="http://schemas.microsoft.com/office/drawing/2014/main" id="{CCB4B657-366F-EF21-729E-3E8C5B036FF2}"/>
              </a:ext>
            </a:extLst>
          </p:cNvPr>
          <p:cNvSpPr txBox="1">
            <a:spLocks noChangeArrowheads="1"/>
          </p:cNvSpPr>
          <p:nvPr/>
        </p:nvSpPr>
        <p:spPr bwMode="auto">
          <a:xfrm>
            <a:off x="2472896" y="5703580"/>
            <a:ext cx="9084564" cy="36703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Attacker floods the system with excessive new records to degrade performance and disrupt operations.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6A9DC9C2-AE2A-C613-C3DC-AE566142974E}"/>
              </a:ext>
            </a:extLst>
          </p:cNvPr>
          <p:cNvCxnSpPr>
            <a:cxnSpLocks/>
          </p:cNvCxnSpPr>
          <p:nvPr/>
        </p:nvCxnSpPr>
        <p:spPr>
          <a:xfrm>
            <a:off x="1610422" y="2246912"/>
            <a:ext cx="0" cy="364018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7AEE4DD9-81DF-5EA1-2BAE-6CE4C3628072}"/>
              </a:ext>
            </a:extLst>
          </p:cNvPr>
          <p:cNvCxnSpPr>
            <a:cxnSpLocks/>
          </p:cNvCxnSpPr>
          <p:nvPr/>
        </p:nvCxnSpPr>
        <p:spPr>
          <a:xfrm>
            <a:off x="1623122" y="3273611"/>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DBDE805-431B-BB24-6764-9856AA361C05}"/>
              </a:ext>
            </a:extLst>
          </p:cNvPr>
          <p:cNvCxnSpPr>
            <a:cxnSpLocks/>
          </p:cNvCxnSpPr>
          <p:nvPr/>
        </p:nvCxnSpPr>
        <p:spPr>
          <a:xfrm>
            <a:off x="1610422" y="4206288"/>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44F9A10F-D928-5895-B681-4166EED407CE}"/>
              </a:ext>
            </a:extLst>
          </p:cNvPr>
          <p:cNvCxnSpPr>
            <a:cxnSpLocks/>
          </p:cNvCxnSpPr>
          <p:nvPr/>
        </p:nvCxnSpPr>
        <p:spPr>
          <a:xfrm>
            <a:off x="1610422" y="5048672"/>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8F6F269A-D726-42BF-C835-71F93B9F8BAD}"/>
              </a:ext>
            </a:extLst>
          </p:cNvPr>
          <p:cNvCxnSpPr>
            <a:cxnSpLocks/>
          </p:cNvCxnSpPr>
          <p:nvPr/>
        </p:nvCxnSpPr>
        <p:spPr>
          <a:xfrm>
            <a:off x="1623122" y="5843537"/>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4729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707FA-5F57-B801-33E2-3C3445D131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56D2B5-44A3-DF6E-CA3A-5EFD00F4F420}"/>
              </a:ext>
            </a:extLst>
          </p:cNvPr>
          <p:cNvSpPr>
            <a:spLocks noGrp="1"/>
          </p:cNvSpPr>
          <p:nvPr>
            <p:ph type="title"/>
          </p:nvPr>
        </p:nvSpPr>
        <p:spPr>
          <a:xfrm>
            <a:off x="2231136" y="309831"/>
            <a:ext cx="7729728" cy="1188720"/>
          </a:xfrm>
        </p:spPr>
        <p:txBody>
          <a:bodyPr/>
          <a:lstStyle/>
          <a:p>
            <a:r>
              <a:rPr lang="en-US" dirty="0"/>
              <a:t>Create records continued</a:t>
            </a:r>
          </a:p>
        </p:txBody>
      </p:sp>
      <p:pic>
        <p:nvPicPr>
          <p:cNvPr id="4" name="Graphic 1" descr="Man">
            <a:extLst>
              <a:ext uri="{FF2B5EF4-FFF2-40B4-BE49-F238E27FC236}">
                <a16:creationId xmlns:a16="http://schemas.microsoft.com/office/drawing/2014/main" id="{4A1D5A7E-2AC1-5303-07C2-0B694F0A9E05}"/>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50" y="2530343"/>
            <a:ext cx="2011680" cy="2011680"/>
          </a:xfrm>
          <a:prstGeom prst="rect">
            <a:avLst/>
          </a:prstGeom>
        </p:spPr>
      </p:pic>
      <p:cxnSp>
        <p:nvCxnSpPr>
          <p:cNvPr id="5" name="Straight Arrow Connector 4">
            <a:extLst>
              <a:ext uri="{FF2B5EF4-FFF2-40B4-BE49-F238E27FC236}">
                <a16:creationId xmlns:a16="http://schemas.microsoft.com/office/drawing/2014/main" id="{999C8CAD-0B3E-80CE-0562-8A82C5392309}"/>
              </a:ext>
            </a:extLst>
          </p:cNvPr>
          <p:cNvCxnSpPr>
            <a:cxnSpLocks/>
          </p:cNvCxnSpPr>
          <p:nvPr/>
        </p:nvCxnSpPr>
        <p:spPr>
          <a:xfrm>
            <a:off x="1610422" y="2246912"/>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 Box 2">
            <a:extLst>
              <a:ext uri="{FF2B5EF4-FFF2-40B4-BE49-F238E27FC236}">
                <a16:creationId xmlns:a16="http://schemas.microsoft.com/office/drawing/2014/main" id="{E9D0E022-2CFD-7CCF-6BC6-F1F0C572ECA0}"/>
              </a:ext>
            </a:extLst>
          </p:cNvPr>
          <p:cNvSpPr txBox="1">
            <a:spLocks noChangeArrowheads="1"/>
          </p:cNvSpPr>
          <p:nvPr/>
        </p:nvSpPr>
        <p:spPr bwMode="auto">
          <a:xfrm>
            <a:off x="2472887" y="3061974"/>
            <a:ext cx="9083295" cy="36702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Attacker creates misleading or corrupted records to disrupt analytics, AI models, or reporting accuracy.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9" name="Text Box 2">
            <a:extLst>
              <a:ext uri="{FF2B5EF4-FFF2-40B4-BE49-F238E27FC236}">
                <a16:creationId xmlns:a16="http://schemas.microsoft.com/office/drawing/2014/main" id="{BC493065-CEBD-088E-44C0-F2A1276B967B}"/>
              </a:ext>
            </a:extLst>
          </p:cNvPr>
          <p:cNvSpPr txBox="1">
            <a:spLocks noChangeArrowheads="1"/>
          </p:cNvSpPr>
          <p:nvPr/>
        </p:nvSpPr>
        <p:spPr bwMode="auto">
          <a:xfrm>
            <a:off x="2472887" y="2063399"/>
            <a:ext cx="9083286" cy="36702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Attacker inserts malicious SQL commands into input fields to manipulate or extract database records.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2" name="Text Box 2">
            <a:extLst>
              <a:ext uri="{FF2B5EF4-FFF2-40B4-BE49-F238E27FC236}">
                <a16:creationId xmlns:a16="http://schemas.microsoft.com/office/drawing/2014/main" id="{D1EDEA6D-4FE9-F2CE-F561-A3BAB1A8F309}"/>
              </a:ext>
            </a:extLst>
          </p:cNvPr>
          <p:cNvSpPr txBox="1">
            <a:spLocks noChangeArrowheads="1"/>
          </p:cNvSpPr>
          <p:nvPr/>
        </p:nvSpPr>
        <p:spPr bwMode="auto">
          <a:xfrm>
            <a:off x="2472887" y="4026736"/>
            <a:ext cx="9084564" cy="36702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Attacker creates a new user that looks legitimate to the system.</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3" name="Text Box 2">
            <a:extLst>
              <a:ext uri="{FF2B5EF4-FFF2-40B4-BE49-F238E27FC236}">
                <a16:creationId xmlns:a16="http://schemas.microsoft.com/office/drawing/2014/main" id="{C3D74216-B670-E6FA-20CD-DE8B909DD650}"/>
              </a:ext>
            </a:extLst>
          </p:cNvPr>
          <p:cNvSpPr txBox="1">
            <a:spLocks noChangeArrowheads="1"/>
          </p:cNvSpPr>
          <p:nvPr/>
        </p:nvSpPr>
        <p:spPr bwMode="auto">
          <a:xfrm>
            <a:off x="2472887" y="4865158"/>
            <a:ext cx="9084564" cy="36702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User innocently creates records that contain errors that nonetheless cause problems within the system.</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 Box 2">
            <a:extLst>
              <a:ext uri="{FF2B5EF4-FFF2-40B4-BE49-F238E27FC236}">
                <a16:creationId xmlns:a16="http://schemas.microsoft.com/office/drawing/2014/main" id="{BE95316A-3E01-055F-B7EA-9F509215273C}"/>
              </a:ext>
            </a:extLst>
          </p:cNvPr>
          <p:cNvSpPr txBox="1">
            <a:spLocks noChangeArrowheads="1"/>
          </p:cNvSpPr>
          <p:nvPr/>
        </p:nvSpPr>
        <p:spPr bwMode="auto">
          <a:xfrm>
            <a:off x="2472896" y="5703580"/>
            <a:ext cx="9084564" cy="36703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User accidentally duplicates records.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C80FF3D7-3555-2D14-5CDB-4B96EFDCA075}"/>
              </a:ext>
            </a:extLst>
          </p:cNvPr>
          <p:cNvCxnSpPr>
            <a:cxnSpLocks/>
          </p:cNvCxnSpPr>
          <p:nvPr/>
        </p:nvCxnSpPr>
        <p:spPr>
          <a:xfrm>
            <a:off x="1610422" y="2246912"/>
            <a:ext cx="0" cy="364018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ECB3F9E3-18BB-A2CC-9508-E8B450C81464}"/>
              </a:ext>
            </a:extLst>
          </p:cNvPr>
          <p:cNvCxnSpPr>
            <a:cxnSpLocks/>
          </p:cNvCxnSpPr>
          <p:nvPr/>
        </p:nvCxnSpPr>
        <p:spPr>
          <a:xfrm>
            <a:off x="1623122" y="3273611"/>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61283178-31EF-294B-FE5D-9C152CF495CC}"/>
              </a:ext>
            </a:extLst>
          </p:cNvPr>
          <p:cNvCxnSpPr>
            <a:cxnSpLocks/>
          </p:cNvCxnSpPr>
          <p:nvPr/>
        </p:nvCxnSpPr>
        <p:spPr>
          <a:xfrm>
            <a:off x="1610422" y="4206288"/>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3AF4BD96-D4C5-E605-9B09-FD84570E874C}"/>
              </a:ext>
            </a:extLst>
          </p:cNvPr>
          <p:cNvCxnSpPr>
            <a:cxnSpLocks/>
          </p:cNvCxnSpPr>
          <p:nvPr/>
        </p:nvCxnSpPr>
        <p:spPr>
          <a:xfrm>
            <a:off x="1610422" y="5048672"/>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54106A0E-721B-F4FD-88E0-2A55F0E3A5E4}"/>
              </a:ext>
            </a:extLst>
          </p:cNvPr>
          <p:cNvCxnSpPr>
            <a:cxnSpLocks/>
          </p:cNvCxnSpPr>
          <p:nvPr/>
        </p:nvCxnSpPr>
        <p:spPr>
          <a:xfrm>
            <a:off x="1623122" y="5843537"/>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3450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E3C9D-C38E-ECD6-D1FB-76FCA8C4FD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2D0AB9-000C-442F-C16B-23D62CCF6CCC}"/>
              </a:ext>
            </a:extLst>
          </p:cNvPr>
          <p:cNvSpPr>
            <a:spLocks noGrp="1"/>
          </p:cNvSpPr>
          <p:nvPr>
            <p:ph type="title"/>
          </p:nvPr>
        </p:nvSpPr>
        <p:spPr>
          <a:xfrm>
            <a:off x="2231136" y="309831"/>
            <a:ext cx="7729728" cy="1188720"/>
          </a:xfrm>
        </p:spPr>
        <p:txBody>
          <a:bodyPr/>
          <a:lstStyle/>
          <a:p>
            <a:r>
              <a:rPr lang="en-US" dirty="0"/>
              <a:t>update records</a:t>
            </a:r>
          </a:p>
        </p:txBody>
      </p:sp>
      <p:pic>
        <p:nvPicPr>
          <p:cNvPr id="4" name="Graphic 1" descr="Man">
            <a:extLst>
              <a:ext uri="{FF2B5EF4-FFF2-40B4-BE49-F238E27FC236}">
                <a16:creationId xmlns:a16="http://schemas.microsoft.com/office/drawing/2014/main" id="{69D318E8-B697-95A4-FEA1-0B4081AE1F47}"/>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50" y="2530343"/>
            <a:ext cx="2011680" cy="2011680"/>
          </a:xfrm>
          <a:prstGeom prst="rect">
            <a:avLst/>
          </a:prstGeom>
        </p:spPr>
      </p:pic>
      <p:cxnSp>
        <p:nvCxnSpPr>
          <p:cNvPr id="5" name="Straight Arrow Connector 4">
            <a:extLst>
              <a:ext uri="{FF2B5EF4-FFF2-40B4-BE49-F238E27FC236}">
                <a16:creationId xmlns:a16="http://schemas.microsoft.com/office/drawing/2014/main" id="{A9891181-01CB-7538-1BC7-2395BE9BEF69}"/>
              </a:ext>
            </a:extLst>
          </p:cNvPr>
          <p:cNvCxnSpPr>
            <a:cxnSpLocks/>
          </p:cNvCxnSpPr>
          <p:nvPr/>
        </p:nvCxnSpPr>
        <p:spPr>
          <a:xfrm>
            <a:off x="1610422" y="2246912"/>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 Box 2">
            <a:extLst>
              <a:ext uri="{FF2B5EF4-FFF2-40B4-BE49-F238E27FC236}">
                <a16:creationId xmlns:a16="http://schemas.microsoft.com/office/drawing/2014/main" id="{0B8ED14D-8C9B-4574-CEA9-4F4EAF1D7856}"/>
              </a:ext>
            </a:extLst>
          </p:cNvPr>
          <p:cNvSpPr txBox="1">
            <a:spLocks noChangeArrowheads="1"/>
          </p:cNvSpPr>
          <p:nvPr/>
        </p:nvSpPr>
        <p:spPr bwMode="auto">
          <a:xfrm>
            <a:off x="2472887" y="3061974"/>
            <a:ext cx="9083295" cy="36702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User could rapidly change records to overwhelm the system with repeated requests.</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9" name="Text Box 2">
            <a:extLst>
              <a:ext uri="{FF2B5EF4-FFF2-40B4-BE49-F238E27FC236}">
                <a16:creationId xmlns:a16="http://schemas.microsoft.com/office/drawing/2014/main" id="{53826E13-5E81-AF0E-4C60-A9E8C534DA00}"/>
              </a:ext>
            </a:extLst>
          </p:cNvPr>
          <p:cNvSpPr txBox="1">
            <a:spLocks noChangeArrowheads="1"/>
          </p:cNvSpPr>
          <p:nvPr/>
        </p:nvSpPr>
        <p:spPr bwMode="auto">
          <a:xfrm>
            <a:off x="2472887" y="2063399"/>
            <a:ext cx="9083286" cy="36702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User could rewrite records to fool automated systems into doing actions it shouldn't.</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Aft>
                <a:spcPts val="80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2" name="Text Box 2">
            <a:extLst>
              <a:ext uri="{FF2B5EF4-FFF2-40B4-BE49-F238E27FC236}">
                <a16:creationId xmlns:a16="http://schemas.microsoft.com/office/drawing/2014/main" id="{1B691BAB-2ED8-3AD9-A2CA-B6E0C90C7E9C}"/>
              </a:ext>
            </a:extLst>
          </p:cNvPr>
          <p:cNvSpPr txBox="1">
            <a:spLocks noChangeArrowheads="1"/>
          </p:cNvSpPr>
          <p:nvPr/>
        </p:nvSpPr>
        <p:spPr bwMode="auto">
          <a:xfrm>
            <a:off x="2472887" y="4026736"/>
            <a:ext cx="9084564" cy="36702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User with insufficient privileges modifies critical information.</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 Box 2">
            <a:extLst>
              <a:ext uri="{FF2B5EF4-FFF2-40B4-BE49-F238E27FC236}">
                <a16:creationId xmlns:a16="http://schemas.microsoft.com/office/drawing/2014/main" id="{84FE212C-6385-DBBC-E84F-16B564B1A787}"/>
              </a:ext>
            </a:extLst>
          </p:cNvPr>
          <p:cNvSpPr txBox="1">
            <a:spLocks noChangeArrowheads="1"/>
          </p:cNvSpPr>
          <p:nvPr/>
        </p:nvSpPr>
        <p:spPr bwMode="auto">
          <a:xfrm>
            <a:off x="2472887" y="4865158"/>
            <a:ext cx="9084564" cy="36702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User updates their own or another user's permissions to gain administrative control.</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 Box 2">
            <a:extLst>
              <a:ext uri="{FF2B5EF4-FFF2-40B4-BE49-F238E27FC236}">
                <a16:creationId xmlns:a16="http://schemas.microsoft.com/office/drawing/2014/main" id="{00B65E02-10DB-6F2B-3E4B-1F41721CD359}"/>
              </a:ext>
            </a:extLst>
          </p:cNvPr>
          <p:cNvSpPr txBox="1">
            <a:spLocks noChangeArrowheads="1"/>
          </p:cNvSpPr>
          <p:nvPr/>
        </p:nvSpPr>
        <p:spPr bwMode="auto">
          <a:xfrm>
            <a:off x="2472896" y="5703580"/>
            <a:ext cx="9084564" cy="36703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Attacker modifies timestamps or logs to hide malicious activity.</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50C62DCA-92C5-DF1F-E323-1767E7D2245E}"/>
              </a:ext>
            </a:extLst>
          </p:cNvPr>
          <p:cNvCxnSpPr>
            <a:cxnSpLocks/>
          </p:cNvCxnSpPr>
          <p:nvPr/>
        </p:nvCxnSpPr>
        <p:spPr>
          <a:xfrm>
            <a:off x="1610422" y="2246912"/>
            <a:ext cx="0" cy="364018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1E047F70-D051-0B75-C73E-40DDF59210F9}"/>
              </a:ext>
            </a:extLst>
          </p:cNvPr>
          <p:cNvCxnSpPr>
            <a:cxnSpLocks/>
          </p:cNvCxnSpPr>
          <p:nvPr/>
        </p:nvCxnSpPr>
        <p:spPr>
          <a:xfrm>
            <a:off x="1623122" y="3273611"/>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F8880264-3959-A496-1968-0FA0879893DB}"/>
              </a:ext>
            </a:extLst>
          </p:cNvPr>
          <p:cNvCxnSpPr>
            <a:cxnSpLocks/>
          </p:cNvCxnSpPr>
          <p:nvPr/>
        </p:nvCxnSpPr>
        <p:spPr>
          <a:xfrm>
            <a:off x="1610422" y="4206288"/>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DE979FD-307A-CCD1-7E9C-C2EF0A86FFF6}"/>
              </a:ext>
            </a:extLst>
          </p:cNvPr>
          <p:cNvCxnSpPr>
            <a:cxnSpLocks/>
          </p:cNvCxnSpPr>
          <p:nvPr/>
        </p:nvCxnSpPr>
        <p:spPr>
          <a:xfrm>
            <a:off x="1610422" y="5048672"/>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52004C92-2C7C-EF41-093F-A99858050EF5}"/>
              </a:ext>
            </a:extLst>
          </p:cNvPr>
          <p:cNvCxnSpPr>
            <a:cxnSpLocks/>
          </p:cNvCxnSpPr>
          <p:nvPr/>
        </p:nvCxnSpPr>
        <p:spPr>
          <a:xfrm>
            <a:off x="1623122" y="5843537"/>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1290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4332A-F5C5-E60F-88EE-58375F8594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0FA953-7C2D-6D1F-DB52-D2FAC2BD20EE}"/>
              </a:ext>
            </a:extLst>
          </p:cNvPr>
          <p:cNvSpPr>
            <a:spLocks noGrp="1"/>
          </p:cNvSpPr>
          <p:nvPr>
            <p:ph type="title"/>
          </p:nvPr>
        </p:nvSpPr>
        <p:spPr>
          <a:xfrm>
            <a:off x="2231136" y="309831"/>
            <a:ext cx="7729728" cy="1188720"/>
          </a:xfrm>
        </p:spPr>
        <p:txBody>
          <a:bodyPr/>
          <a:lstStyle/>
          <a:p>
            <a:r>
              <a:rPr lang="en-US" dirty="0"/>
              <a:t>update records continued</a:t>
            </a:r>
          </a:p>
        </p:txBody>
      </p:sp>
      <p:pic>
        <p:nvPicPr>
          <p:cNvPr id="4" name="Graphic 1" descr="Man">
            <a:extLst>
              <a:ext uri="{FF2B5EF4-FFF2-40B4-BE49-F238E27FC236}">
                <a16:creationId xmlns:a16="http://schemas.microsoft.com/office/drawing/2014/main" id="{366910A5-09C1-C1E6-47E5-B94669961B57}"/>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550" y="2530343"/>
            <a:ext cx="2011680" cy="2011680"/>
          </a:xfrm>
          <a:prstGeom prst="rect">
            <a:avLst/>
          </a:prstGeom>
        </p:spPr>
      </p:pic>
      <p:cxnSp>
        <p:nvCxnSpPr>
          <p:cNvPr id="5" name="Straight Arrow Connector 4">
            <a:extLst>
              <a:ext uri="{FF2B5EF4-FFF2-40B4-BE49-F238E27FC236}">
                <a16:creationId xmlns:a16="http://schemas.microsoft.com/office/drawing/2014/main" id="{57F15769-C95D-DE08-AAA6-B8CA72E947F4}"/>
              </a:ext>
            </a:extLst>
          </p:cNvPr>
          <p:cNvCxnSpPr>
            <a:cxnSpLocks/>
          </p:cNvCxnSpPr>
          <p:nvPr/>
        </p:nvCxnSpPr>
        <p:spPr>
          <a:xfrm>
            <a:off x="1610422" y="2246912"/>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 Box 2">
            <a:extLst>
              <a:ext uri="{FF2B5EF4-FFF2-40B4-BE49-F238E27FC236}">
                <a16:creationId xmlns:a16="http://schemas.microsoft.com/office/drawing/2014/main" id="{34A26F74-E09E-10B1-EDE0-1AA01EB5627E}"/>
              </a:ext>
            </a:extLst>
          </p:cNvPr>
          <p:cNvSpPr txBox="1">
            <a:spLocks noChangeArrowheads="1"/>
          </p:cNvSpPr>
          <p:nvPr/>
        </p:nvSpPr>
        <p:spPr bwMode="auto">
          <a:xfrm>
            <a:off x="2472887" y="3061974"/>
            <a:ext cx="9083295" cy="36702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User creates hard-to-detect errors in the system by slightly adjusting record information.</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 Box 2">
            <a:extLst>
              <a:ext uri="{FF2B5EF4-FFF2-40B4-BE49-F238E27FC236}">
                <a16:creationId xmlns:a16="http://schemas.microsoft.com/office/drawing/2014/main" id="{0E5FEE27-D06D-ED02-4A50-9469F236FE8C}"/>
              </a:ext>
            </a:extLst>
          </p:cNvPr>
          <p:cNvSpPr txBox="1">
            <a:spLocks noChangeArrowheads="1"/>
          </p:cNvSpPr>
          <p:nvPr/>
        </p:nvSpPr>
        <p:spPr bwMode="auto">
          <a:xfrm>
            <a:off x="2472887" y="2063399"/>
            <a:ext cx="9083286" cy="367026"/>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User alters records to lower prices, issue unauthorized discounts, or change financial transactions.</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2" name="Text Box 2">
            <a:extLst>
              <a:ext uri="{FF2B5EF4-FFF2-40B4-BE49-F238E27FC236}">
                <a16:creationId xmlns:a16="http://schemas.microsoft.com/office/drawing/2014/main" id="{08FC9736-A2B2-C5A9-386B-4CEDDA7EA966}"/>
              </a:ext>
            </a:extLst>
          </p:cNvPr>
          <p:cNvSpPr txBox="1">
            <a:spLocks noChangeArrowheads="1"/>
          </p:cNvSpPr>
          <p:nvPr/>
        </p:nvSpPr>
        <p:spPr bwMode="auto">
          <a:xfrm>
            <a:off x="2472887" y="4026736"/>
            <a:ext cx="9084564" cy="36702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User applies a correct update to the incorrect record.</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 Box 2">
            <a:extLst>
              <a:ext uri="{FF2B5EF4-FFF2-40B4-BE49-F238E27FC236}">
                <a16:creationId xmlns:a16="http://schemas.microsoft.com/office/drawing/2014/main" id="{476596A2-2FE3-E67F-A5C6-0944E285B01D}"/>
              </a:ext>
            </a:extLst>
          </p:cNvPr>
          <p:cNvSpPr txBox="1">
            <a:spLocks noChangeArrowheads="1"/>
          </p:cNvSpPr>
          <p:nvPr/>
        </p:nvSpPr>
        <p:spPr bwMode="auto">
          <a:xfrm>
            <a:off x="2472887" y="4865158"/>
            <a:ext cx="9084564" cy="367027"/>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R="0" lvl="0">
              <a:lnSpc>
                <a:spcPct val="115000"/>
              </a:lnSpc>
              <a:spcAft>
                <a:spcPts val="800"/>
              </a:spcAft>
            </a:pPr>
            <a:r>
              <a:rPr lang="en-US" sz="1400" kern="0" dirty="0">
                <a:effectLst/>
                <a:latin typeface="Calibri" panose="020F0502020204030204" pitchFamily="34" charset="0"/>
                <a:ea typeface="Calibri" panose="020F0502020204030204" pitchFamily="34" charset="0"/>
                <a:cs typeface="Calibri" panose="020F0502020204030204" pitchFamily="34" charset="0"/>
              </a:rPr>
              <a:t>User fails to save correctly-modified records, meaning the system continues to operate with incorrect information. </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C341025C-0867-B445-3CF9-53F8A12643C3}"/>
              </a:ext>
            </a:extLst>
          </p:cNvPr>
          <p:cNvCxnSpPr>
            <a:cxnSpLocks/>
          </p:cNvCxnSpPr>
          <p:nvPr/>
        </p:nvCxnSpPr>
        <p:spPr>
          <a:xfrm>
            <a:off x="1610422" y="2246912"/>
            <a:ext cx="0" cy="280176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F22002AD-743F-341C-988C-BAEF6473BD90}"/>
              </a:ext>
            </a:extLst>
          </p:cNvPr>
          <p:cNvCxnSpPr>
            <a:cxnSpLocks/>
          </p:cNvCxnSpPr>
          <p:nvPr/>
        </p:nvCxnSpPr>
        <p:spPr>
          <a:xfrm>
            <a:off x="1623122" y="3273611"/>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470EC5F0-9A23-C67E-9784-CC5BB1B66768}"/>
              </a:ext>
            </a:extLst>
          </p:cNvPr>
          <p:cNvCxnSpPr>
            <a:cxnSpLocks/>
          </p:cNvCxnSpPr>
          <p:nvPr/>
        </p:nvCxnSpPr>
        <p:spPr>
          <a:xfrm>
            <a:off x="1610422" y="4206288"/>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DF29C7F2-97D5-5D6E-29CB-1AC45EC02282}"/>
              </a:ext>
            </a:extLst>
          </p:cNvPr>
          <p:cNvCxnSpPr>
            <a:cxnSpLocks/>
          </p:cNvCxnSpPr>
          <p:nvPr/>
        </p:nvCxnSpPr>
        <p:spPr>
          <a:xfrm>
            <a:off x="1610422" y="5048672"/>
            <a:ext cx="6080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4565312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71</TotalTime>
  <Words>1081</Words>
  <Application>Microsoft Macintosh PowerPoint</Application>
  <PresentationFormat>Widescreen</PresentationFormat>
  <Paragraphs>130</Paragraphs>
  <Slides>15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vt:lpstr>
      <vt:lpstr>Calibri</vt:lpstr>
      <vt:lpstr>Gill Sans MT</vt:lpstr>
      <vt:lpstr>Parcel</vt:lpstr>
      <vt:lpstr>Abuse cases</vt:lpstr>
      <vt:lpstr>Use case</vt:lpstr>
      <vt:lpstr>Use case – Legitimate Activity </vt:lpstr>
      <vt:lpstr>Login to application</vt:lpstr>
      <vt:lpstr>Login to application continued</vt:lpstr>
      <vt:lpstr>Create records</vt:lpstr>
      <vt:lpstr>Create records continued</vt:lpstr>
      <vt:lpstr>update records</vt:lpstr>
      <vt:lpstr>update records continued</vt:lpstr>
      <vt:lpstr>delete records</vt:lpstr>
      <vt:lpstr>delete records continued</vt:lpstr>
      <vt:lpstr>print records</vt:lpstr>
      <vt:lpstr>Logout of application</vt:lpstr>
      <vt:lpstr>Logout of application cont.</vt:lpstr>
      <vt:lpstr>Thanks for viewing!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Elizabeth Hinz</dc:creator>
  <cp:lastModifiedBy>Elizabeth Hinz</cp:lastModifiedBy>
  <cp:revision>7</cp:revision>
  <dcterms:created xsi:type="dcterms:W3CDTF">2025-03-26T22:49:55Z</dcterms:created>
  <dcterms:modified xsi:type="dcterms:W3CDTF">2025-03-27T00:03:50Z</dcterms:modified>
</cp:coreProperties>
</file>