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0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15"/>
    <p:restoredTop sz="91429"/>
  </p:normalViewPr>
  <p:slideViewPr>
    <p:cSldViewPr snapToGrid="0">
      <p:cViewPr>
        <p:scale>
          <a:sx n="60" d="100"/>
          <a:sy n="60" d="100"/>
        </p:scale>
        <p:origin x="360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95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75474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6187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5/7/25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61764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5/7/25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7573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5/7/25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19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5/7/25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906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05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5/7/25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79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5/7/25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93655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5/7/25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08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5/7/25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434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5/7/25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517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160EA64-D806-43AC-9DF2-F8C432F32B4C}" type="datetimeFigureOut">
              <a:rPr lang="en-US" smtClean="0"/>
              <a:t>5/7/25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36978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5/7/25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6689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4BD7D-1B89-3CE6-50C5-9546DEE787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Security Education Training &amp; Awareness (SETA) Program for </a:t>
            </a:r>
            <a:r>
              <a:rPr lang="en-US" dirty="0" err="1"/>
              <a:t>MeCo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D25013-BBEB-04F1-0428-4965BC9E1D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Created by Liz Hinz for CSD370-A339</a:t>
            </a:r>
          </a:p>
        </p:txBody>
      </p:sp>
    </p:spTree>
    <p:extLst>
      <p:ext uri="{BB962C8B-B14F-4D97-AF65-F5344CB8AC3E}">
        <p14:creationId xmlns:p14="http://schemas.microsoft.com/office/powerpoint/2010/main" val="2139504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85896-1F1E-961B-F91F-CC98DF115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for Setting up a SETA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AF64A-642C-4E7F-1178-102724B9C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Article by Eric Dosal on </a:t>
            </a:r>
            <a:r>
              <a:rPr lang="en-US" sz="2400" dirty="0" err="1"/>
              <a:t>Compuquip</a:t>
            </a:r>
            <a:endParaRPr lang="en-US" sz="2400" dirty="0"/>
          </a:p>
          <a:p>
            <a:r>
              <a:rPr lang="en-US" sz="2400" dirty="0"/>
              <a:t>Article by Sarah </a:t>
            </a:r>
            <a:r>
              <a:rPr lang="en-US" sz="2400" dirty="0" err="1"/>
              <a:t>Sletzinger</a:t>
            </a:r>
            <a:r>
              <a:rPr lang="en-US" sz="2400" dirty="0"/>
              <a:t> on Educause </a:t>
            </a:r>
          </a:p>
        </p:txBody>
      </p:sp>
    </p:spTree>
    <p:extLst>
      <p:ext uri="{BB962C8B-B14F-4D97-AF65-F5344CB8AC3E}">
        <p14:creationId xmlns:p14="http://schemas.microsoft.com/office/powerpoint/2010/main" val="1240947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DCC7C-4BD4-28AE-B4E2-9BD0F541C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Compuquip</a:t>
            </a:r>
            <a:r>
              <a:rPr lang="en-US" dirty="0"/>
              <a:t> Article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9B593-7CE7-1F3A-3A2F-254D49466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Almost half of breaches caused by human error</a:t>
            </a:r>
          </a:p>
          <a:p>
            <a:r>
              <a:rPr lang="en-US" sz="2400" dirty="0"/>
              <a:t>Training employees through SETA program can help </a:t>
            </a:r>
          </a:p>
          <a:p>
            <a:r>
              <a:rPr lang="en-US" sz="2400" dirty="0"/>
              <a:t>Defined goals help track progress</a:t>
            </a:r>
          </a:p>
          <a:p>
            <a:r>
              <a:rPr lang="en-US" sz="2400" dirty="0"/>
              <a:t>Tailor the program to employees </a:t>
            </a:r>
          </a:p>
        </p:txBody>
      </p:sp>
    </p:spTree>
    <p:extLst>
      <p:ext uri="{BB962C8B-B14F-4D97-AF65-F5344CB8AC3E}">
        <p14:creationId xmlns:p14="http://schemas.microsoft.com/office/powerpoint/2010/main" val="3131835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67A464-DB7E-C9C1-C35C-926C03032C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FC1F7-E4B7-0429-3189-897D0C9AC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Steps on </a:t>
            </a:r>
            <a:r>
              <a:rPr lang="en-US" dirty="0" err="1"/>
              <a:t>Compuquip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8FEAA-EE40-AEE6-9EB7-771CD9282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400" dirty="0"/>
              <a:t>Define your Network Security Education Goals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Assess your Audience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Develop SETA Program Topics Based on Critical Issues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Consider How You’ll Distribute Security Education to Current &amp; Future Employees</a:t>
            </a:r>
          </a:p>
        </p:txBody>
      </p:sp>
    </p:spTree>
    <p:extLst>
      <p:ext uri="{BB962C8B-B14F-4D97-AF65-F5344CB8AC3E}">
        <p14:creationId xmlns:p14="http://schemas.microsoft.com/office/powerpoint/2010/main" val="1252478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71EAD-1C8F-9042-CAAA-6D0BD5DC98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049D2-A2D3-8910-9C15-16A8584DF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Educause Article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809AC-3B92-2502-4C71-41F293F09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Choose a topic &amp; audience for the program </a:t>
            </a:r>
          </a:p>
          <a:p>
            <a:r>
              <a:rPr lang="en-US" sz="2400" dirty="0"/>
              <a:t>Evaluate employee's current knowledge </a:t>
            </a:r>
          </a:p>
          <a:p>
            <a:r>
              <a:rPr lang="en-US" sz="2400" dirty="0"/>
              <a:t>Organize workshops for the topic &amp; set goals</a:t>
            </a:r>
          </a:p>
          <a:p>
            <a:r>
              <a:rPr lang="en-US" sz="2400" dirty="0"/>
              <a:t>Create an education program based on workshops</a:t>
            </a:r>
          </a:p>
          <a:p>
            <a:r>
              <a:rPr lang="en-US" sz="2400" dirty="0"/>
              <a:t>Coordinate with departments &amp; be flexible </a:t>
            </a:r>
          </a:p>
        </p:txBody>
      </p:sp>
    </p:spTree>
    <p:extLst>
      <p:ext uri="{BB962C8B-B14F-4D97-AF65-F5344CB8AC3E}">
        <p14:creationId xmlns:p14="http://schemas.microsoft.com/office/powerpoint/2010/main" val="3205849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E008E8-3CF4-F3E9-1C20-5491CC7A9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9C020-15FF-A7AE-0DC1-0CA937EFE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Steps on Educause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C4A51-698E-0849-3BA7-ED131759C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2400" dirty="0"/>
              <a:t>Determine a Topic &amp; Audience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Determine a Baseline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Hold Education Planning Workshops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Develop the Education Program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Implement the Education Program</a:t>
            </a:r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463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0F928E-E5FB-25D0-2335-282A89661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3229B-A941-9793-B858-1DD7EA9C2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is the Recommended Source?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567FB-EEBC-8C24-2DC5-811EA35C6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Both sources provide helpful information</a:t>
            </a:r>
          </a:p>
          <a:p>
            <a:r>
              <a:rPr lang="en-US" sz="2400" dirty="0" err="1"/>
              <a:t>Compuquip</a:t>
            </a:r>
            <a:r>
              <a:rPr lang="en-US" sz="2400" dirty="0"/>
              <a:t> is preferred </a:t>
            </a:r>
          </a:p>
          <a:p>
            <a:pPr lvl="1"/>
            <a:r>
              <a:rPr lang="en-US" sz="2400" dirty="0"/>
              <a:t> Easier to implement</a:t>
            </a:r>
          </a:p>
          <a:p>
            <a:pPr lvl="1"/>
            <a:r>
              <a:rPr lang="en-US" sz="2400" dirty="0"/>
              <a:t> Still covers the requirements of a SETA program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2969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DA2C78-C49B-9D28-85C0-4CEF6D3C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for viewing! </a:t>
            </a:r>
          </a:p>
        </p:txBody>
      </p:sp>
    </p:spTree>
    <p:extLst>
      <p:ext uri="{BB962C8B-B14F-4D97-AF65-F5344CB8AC3E}">
        <p14:creationId xmlns:p14="http://schemas.microsoft.com/office/powerpoint/2010/main" val="3809515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96823-1DF7-2131-9E1D-3E4D92FCB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D8127-E9D2-152A-E3E5-B0FA90E29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effectLst/>
                <a:latin typeface="Times New Roman" panose="02020603050405020304" pitchFamily="18" charset="0"/>
              </a:rPr>
              <a:t>Dosal, E. (2019, January 22). </a:t>
            </a:r>
            <a:r>
              <a:rPr lang="en-US" sz="2000" i="1" dirty="0">
                <a:effectLst/>
                <a:latin typeface="Times New Roman" panose="02020603050405020304" pitchFamily="18" charset="0"/>
              </a:rPr>
              <a:t>Building a Security Education, Training, &amp; Awareness Program</a:t>
            </a:r>
            <a:r>
              <a:rPr lang="en-US" sz="2000" dirty="0">
                <a:effectLst/>
                <a:latin typeface="Times New Roman" panose="02020603050405020304" pitchFamily="18" charset="0"/>
              </a:rPr>
              <a:t>. </a:t>
            </a:r>
            <a:r>
              <a:rPr lang="en-US" sz="2000" dirty="0" err="1">
                <a:effectLst/>
                <a:latin typeface="Times New Roman" panose="02020603050405020304" pitchFamily="18" charset="0"/>
              </a:rPr>
              <a:t>Www.compuquip.com</a:t>
            </a:r>
            <a:r>
              <a:rPr lang="en-US" sz="2000" dirty="0">
                <a:effectLst/>
                <a:latin typeface="Times New Roman" panose="02020603050405020304" pitchFamily="18" charset="0"/>
              </a:rPr>
              <a:t>. https://</a:t>
            </a:r>
            <a:r>
              <a:rPr lang="en-US" sz="2000" dirty="0" err="1">
                <a:effectLst/>
                <a:latin typeface="Times New Roman" panose="02020603050405020304" pitchFamily="18" charset="0"/>
              </a:rPr>
              <a:t>www.compuquip.com</a:t>
            </a:r>
            <a:r>
              <a:rPr lang="en-US" sz="2000" dirty="0">
                <a:effectLst/>
                <a:latin typeface="Times New Roman" panose="02020603050405020304" pitchFamily="18" charset="0"/>
              </a:rPr>
              <a:t>/blog/security-education-training-awareness</a:t>
            </a:r>
          </a:p>
          <a:p>
            <a:r>
              <a:rPr lang="en-US" sz="2000" dirty="0" err="1">
                <a:effectLst/>
                <a:latin typeface="Times New Roman" panose="02020603050405020304" pitchFamily="18" charset="0"/>
              </a:rPr>
              <a:t>Sletzinger</a:t>
            </a:r>
            <a:r>
              <a:rPr lang="en-US" sz="2000" dirty="0">
                <a:effectLst/>
                <a:latin typeface="Times New Roman" panose="02020603050405020304" pitchFamily="18" charset="0"/>
              </a:rPr>
              <a:t>, S. (2018, July 23). </a:t>
            </a:r>
            <a:r>
              <a:rPr lang="en-US" sz="2000" i="1" dirty="0">
                <a:effectLst/>
                <a:latin typeface="Times New Roman" panose="02020603050405020304" pitchFamily="18" charset="0"/>
              </a:rPr>
              <a:t>A Step-by-Step Approach to Creating a Security Education, Training, and Awareness Program</a:t>
            </a:r>
            <a:r>
              <a:rPr lang="en-US" sz="2000" dirty="0">
                <a:effectLst/>
                <a:latin typeface="Times New Roman" panose="02020603050405020304" pitchFamily="18" charset="0"/>
              </a:rPr>
              <a:t>. Educause. https://</a:t>
            </a:r>
            <a:r>
              <a:rPr lang="en-US" sz="2000" dirty="0" err="1">
                <a:effectLst/>
                <a:latin typeface="Times New Roman" panose="02020603050405020304" pitchFamily="18" charset="0"/>
              </a:rPr>
              <a:t>er.educause.edu</a:t>
            </a:r>
            <a:r>
              <a:rPr lang="en-US" sz="2000" dirty="0">
                <a:effectLst/>
                <a:latin typeface="Times New Roman" panose="02020603050405020304" pitchFamily="18" charset="0"/>
              </a:rPr>
              <a:t>/blogs/2018/7/a-step-by-step-approach-to-creating-a-security-education-training-and-awareness-program</a:t>
            </a:r>
          </a:p>
        </p:txBody>
      </p:sp>
    </p:spTree>
    <p:extLst>
      <p:ext uri="{BB962C8B-B14F-4D97-AF65-F5344CB8AC3E}">
        <p14:creationId xmlns:p14="http://schemas.microsoft.com/office/powerpoint/2010/main" val="42114796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1371</TotalTime>
  <Words>267</Words>
  <Application>Microsoft Macintosh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Century Gothic</vt:lpstr>
      <vt:lpstr>Times New Roman</vt:lpstr>
      <vt:lpstr>Wingdings 2</vt:lpstr>
      <vt:lpstr>Quotable</vt:lpstr>
      <vt:lpstr>Security Education Training &amp; Awareness (SETA) Program for MeCo</vt:lpstr>
      <vt:lpstr>Sources for Setting up a SETA</vt:lpstr>
      <vt:lpstr>Compuquip Article Description</vt:lpstr>
      <vt:lpstr>Summary of Steps on Compuquip</vt:lpstr>
      <vt:lpstr>Educause Article Description</vt:lpstr>
      <vt:lpstr>Summary of Steps on Educause</vt:lpstr>
      <vt:lpstr>Which is the Recommended Source? </vt:lpstr>
      <vt:lpstr>Thanks for viewing!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Elizabeth Hinz</dc:creator>
  <cp:lastModifiedBy>Elizabeth Hinz</cp:lastModifiedBy>
  <cp:revision>15</cp:revision>
  <dcterms:created xsi:type="dcterms:W3CDTF">2025-05-08T01:23:08Z</dcterms:created>
  <dcterms:modified xsi:type="dcterms:W3CDTF">2025-05-09T00:14:54Z</dcterms:modified>
</cp:coreProperties>
</file>