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1" r:id="rId4"/>
    <p:sldId id="257" r:id="rId5"/>
    <p:sldId id="258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57"/>
    <p:restoredTop sz="94655"/>
  </p:normalViewPr>
  <p:slideViewPr>
    <p:cSldViewPr snapToGrid="0">
      <p:cViewPr>
        <p:scale>
          <a:sx n="70" d="100"/>
          <a:sy n="70" d="100"/>
        </p:scale>
        <p:origin x="1904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7EDD-B2AE-87B1-1C09-1E6FF1094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Technology Value Stream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943483-F279-BF01-8426-F2AC902B00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Liz Hinz for CSD380-A339: DevOps </a:t>
            </a:r>
          </a:p>
        </p:txBody>
      </p:sp>
    </p:spTree>
    <p:extLst>
      <p:ext uri="{BB962C8B-B14F-4D97-AF65-F5344CB8AC3E}">
        <p14:creationId xmlns:p14="http://schemas.microsoft.com/office/powerpoint/2010/main" val="16299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248CC-ADD5-E28B-B1F6-E285BA1BE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Stream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46E6-09A8-E6C9-56CA-9694A11F1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improve customer-requested enhancements </a:t>
            </a:r>
          </a:p>
          <a:p>
            <a:r>
              <a:rPr lang="en-US" dirty="0"/>
              <a:t>Tracks customer satisfaction with changes </a:t>
            </a:r>
          </a:p>
          <a:p>
            <a:r>
              <a:rPr lang="en-US" dirty="0"/>
              <a:t>Determines the value of implemented changes/updates</a:t>
            </a:r>
          </a:p>
          <a:p>
            <a:r>
              <a:rPr lang="en-US" dirty="0"/>
              <a:t>Customer-focused products increase competitiveness </a:t>
            </a:r>
          </a:p>
        </p:txBody>
      </p:sp>
    </p:spTree>
    <p:extLst>
      <p:ext uri="{BB962C8B-B14F-4D97-AF65-F5344CB8AC3E}">
        <p14:creationId xmlns:p14="http://schemas.microsoft.com/office/powerpoint/2010/main" val="3845877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F083-188E-AB0B-0456-2B9CE24B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85F57-EE5D-28EC-D187-23B56379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Begins once a request is made</a:t>
            </a:r>
          </a:p>
          <a:p>
            <a:r>
              <a:rPr lang="en-US" dirty="0"/>
              <a:t>Concludes once a request is complete</a:t>
            </a:r>
          </a:p>
          <a:p>
            <a:r>
              <a:rPr lang="en-US" dirty="0"/>
              <a:t>Time between requested code updates &amp; when in deployable state</a:t>
            </a:r>
          </a:p>
        </p:txBody>
      </p:sp>
    </p:spTree>
    <p:extLst>
      <p:ext uri="{BB962C8B-B14F-4D97-AF65-F5344CB8AC3E}">
        <p14:creationId xmlns:p14="http://schemas.microsoft.com/office/powerpoint/2010/main" val="4277982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1723-F863-BB6D-C4C3-935EAC517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8557C-7BCA-6197-40CC-A46D6A1F3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touch or task time</a:t>
            </a:r>
          </a:p>
          <a:p>
            <a:r>
              <a:rPr lang="en-US" dirty="0"/>
              <a:t>Starts when the request is started</a:t>
            </a:r>
          </a:p>
          <a:p>
            <a:r>
              <a:rPr lang="en-US" dirty="0"/>
              <a:t>Ends once the work is finished </a:t>
            </a:r>
          </a:p>
          <a:p>
            <a:r>
              <a:rPr lang="en-US" dirty="0"/>
              <a:t>Helps measure efficiency when compared to lead time</a:t>
            </a:r>
          </a:p>
        </p:txBody>
      </p:sp>
    </p:spTree>
    <p:extLst>
      <p:ext uri="{BB962C8B-B14F-4D97-AF65-F5344CB8AC3E}">
        <p14:creationId xmlns:p14="http://schemas.microsoft.com/office/powerpoint/2010/main" val="3161029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96608-556E-C766-B245-44025DAC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 Time Vs. Process Time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Lead Time - Kaufman Global | The time from job schedule to job complete">
            <a:extLst>
              <a:ext uri="{FF2B5EF4-FFF2-40B4-BE49-F238E27FC236}">
                <a16:creationId xmlns:a16="http://schemas.microsoft.com/office/drawing/2014/main" id="{95EA92CB-BDBC-A459-374A-8EC940C9BB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30" y="2014448"/>
            <a:ext cx="10833939" cy="2829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2F-1DAB-716E-9538-97E96A250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Common Scenario: Deployment Lead Times Requiring Months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3B5A9-E217-ED7F-D331-A343DB54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Leads may take months</a:t>
            </a:r>
          </a:p>
          <a:p>
            <a:r>
              <a:rPr lang="en-US" dirty="0"/>
              <a:t>Require heroics during most stages of the value stream</a:t>
            </a:r>
          </a:p>
          <a:p>
            <a:r>
              <a:rPr lang="en-US" dirty="0"/>
              <a:t>Builds may not pass tests or function properly</a:t>
            </a:r>
          </a:p>
          <a:p>
            <a:r>
              <a:rPr lang="en-US" dirty="0"/>
              <a:t>Problems may take time to resolve</a:t>
            </a:r>
          </a:p>
        </p:txBody>
      </p:sp>
    </p:spTree>
    <p:extLst>
      <p:ext uri="{BB962C8B-B14F-4D97-AF65-F5344CB8AC3E}">
        <p14:creationId xmlns:p14="http://schemas.microsoft.com/office/powerpoint/2010/main" val="7714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00E2-612B-DB4D-B9A8-4F6F5146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DevOps Ideal: Deployment Lead Times of minutes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162A3-BDAA-FD68-1D1A-9D1FEA633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 feedback allows developers to develop code faster</a:t>
            </a:r>
          </a:p>
          <a:p>
            <a:r>
              <a:rPr lang="en-US" dirty="0"/>
              <a:t>Continuously checking minor changes in code</a:t>
            </a:r>
          </a:p>
          <a:p>
            <a:r>
              <a:rPr lang="en-US" dirty="0"/>
              <a:t>Deployment lead time measured in minutes</a:t>
            </a:r>
          </a:p>
          <a:p>
            <a:r>
              <a:rPr lang="en-US" dirty="0"/>
              <a:t>Achieved through modular, encapsulated architecture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980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70B5-6036-BC1E-4553-A7C21B93D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0FB71-8087-4526-0D14-97FBECF2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Kaufman Global. (2017, October). </a:t>
            </a:r>
            <a:r>
              <a:rPr lang="en-US" i="1" dirty="0"/>
              <a:t>Lead Time - Kaufman Global | The time from job schedule to job complete</a:t>
            </a:r>
            <a:r>
              <a:rPr lang="en-US" dirty="0"/>
              <a:t>. Kaufman Global. https://</a:t>
            </a:r>
            <a:r>
              <a:rPr lang="en-US" dirty="0" err="1"/>
              <a:t>www.kaufmanglobal.com</a:t>
            </a:r>
            <a:r>
              <a:rPr lang="en-US" dirty="0"/>
              <a:t>/glossary/lead-time/</a:t>
            </a:r>
          </a:p>
          <a:p>
            <a:r>
              <a:rPr lang="en-US" dirty="0"/>
              <a:t>Kim, G., Humble, J., Debois, P., Willis, J., &amp; Forsgren, N. (2021). </a:t>
            </a:r>
            <a:r>
              <a:rPr lang="en-US" i="1" dirty="0"/>
              <a:t>The DevOps Handbook, Second Edition</a:t>
            </a:r>
            <a:r>
              <a:rPr lang="en-US" dirty="0"/>
              <a:t>. IT Revolution. (Original work published 2025)</a:t>
            </a:r>
          </a:p>
          <a:p>
            <a:r>
              <a:rPr lang="en-US" dirty="0"/>
              <a:t>Takakura, T. (n.d.). </a:t>
            </a:r>
            <a:r>
              <a:rPr lang="en-US" i="1" dirty="0"/>
              <a:t>What is Value Stream Management?</a:t>
            </a:r>
            <a:r>
              <a:rPr lang="en-US" dirty="0"/>
              <a:t> Atlassian. Retrieved May 28, 2025, from https://</a:t>
            </a:r>
            <a:r>
              <a:rPr lang="en-US" dirty="0" err="1"/>
              <a:t>www.atlassian.com</a:t>
            </a:r>
            <a:r>
              <a:rPr lang="en-US" dirty="0"/>
              <a:t>/agile/value-stream-management</a:t>
            </a:r>
          </a:p>
        </p:txBody>
      </p:sp>
    </p:spTree>
    <p:extLst>
      <p:ext uri="{BB962C8B-B14F-4D97-AF65-F5344CB8AC3E}">
        <p14:creationId xmlns:p14="http://schemas.microsoft.com/office/powerpoint/2010/main" val="3181285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420E-6418-090E-FEF9-95F9AA4E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53466"/>
            <a:ext cx="9906000" cy="2852737"/>
          </a:xfrm>
        </p:spPr>
        <p:txBody>
          <a:bodyPr>
            <a:normAutofit/>
          </a:bodyPr>
          <a:lstStyle/>
          <a:p>
            <a:pPr algn="ctr"/>
            <a:r>
              <a:rPr lang="en-US" sz="7200" dirty="0"/>
              <a:t>Thanks for watching! </a:t>
            </a:r>
          </a:p>
        </p:txBody>
      </p:sp>
    </p:spTree>
    <p:extLst>
      <p:ext uri="{BB962C8B-B14F-4D97-AF65-F5344CB8AC3E}">
        <p14:creationId xmlns:p14="http://schemas.microsoft.com/office/powerpoint/2010/main" val="29393048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60</TotalTime>
  <Words>284</Words>
  <Application>Microsoft Macintosh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Tw Cen MT</vt:lpstr>
      <vt:lpstr>Circuit</vt:lpstr>
      <vt:lpstr>The Technology Value Stream</vt:lpstr>
      <vt:lpstr>Value Stream Management</vt:lpstr>
      <vt:lpstr>Lead Time</vt:lpstr>
      <vt:lpstr>Processing Time</vt:lpstr>
      <vt:lpstr>Lead Time Vs. Process Time </vt:lpstr>
      <vt:lpstr>The Common Scenario: Deployment Lead Times Requiring Months</vt:lpstr>
      <vt:lpstr>Our DevOps Ideal: Deployment Lead Times of minutes </vt:lpstr>
      <vt:lpstr>References</vt:lpstr>
      <vt:lpstr>Thanks for watching!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Elizabeth Hinz</dc:creator>
  <cp:lastModifiedBy>Elizabeth Hinz</cp:lastModifiedBy>
  <cp:revision>14</cp:revision>
  <dcterms:created xsi:type="dcterms:W3CDTF">2025-06-01T17:07:44Z</dcterms:created>
  <dcterms:modified xsi:type="dcterms:W3CDTF">2025-06-01T18:08:39Z</dcterms:modified>
</cp:coreProperties>
</file>