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aleway" pitchFamily="2" charset="77"/>
      <p:regular r:id="rId26"/>
      <p:bold r:id="rId27"/>
      <p:italic r:id="rId28"/>
      <p:boldItalic r:id="rId29"/>
    </p:embeddedFont>
    <p:embeddedFont>
      <p:font typeface="Source Sans Pro" panose="020B0503030403020204" pitchFamily="34"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2"/>
  </p:normalViewPr>
  <p:slideViewPr>
    <p:cSldViewPr snapToGrid="0">
      <p:cViewPr varScale="1">
        <p:scale>
          <a:sx n="178" d="100"/>
          <a:sy n="178" d="100"/>
        </p:scale>
        <p:origin x="26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ceanservice.noaa.gov/facts/ninonina.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a:solidFill>
                <a:srgbClr val="7F7F7F"/>
              </a:solidFill>
              <a:latin typeface="Source Sans Pro"/>
              <a:ea typeface="Source Sans Pro"/>
              <a:cs typeface="Source Sans Pro"/>
              <a:sym typeface="Source Sans Pro"/>
            </a:endParaRPr>
          </a:p>
          <a:p>
            <a:pPr marL="0" lvl="0" indent="0" algn="l" rtl="0">
              <a:spcBef>
                <a:spcPts val="120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b08f8a50a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b08f8a50a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b08f8a50a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b08f8a50a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b051e7a20b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b051e7a20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Mandy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b056f65d96_9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b056f65d96_9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b05cec7e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b05cec7e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ff619feac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ff619feac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Elizabeth</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ff619feac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ff619feac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Elizabeth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b056f65d96_8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b056f65d96_8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Elizabeth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ff619feac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ff619feac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source: </a:t>
            </a:r>
            <a:r>
              <a:rPr lang="en" u="sng">
                <a:solidFill>
                  <a:schemeClr val="hlink"/>
                </a:solidFill>
                <a:hlinkClick r:id="rId3"/>
              </a:rPr>
              <a:t>https://oceanservice.noaa.gov/facts/ninonina.html</a:t>
            </a:r>
            <a:endParaRPr/>
          </a:p>
          <a:p>
            <a:pPr marL="0" lvl="0" indent="0" algn="l" rtl="0">
              <a:spcBef>
                <a:spcPts val="0"/>
              </a:spcBef>
              <a:spcAft>
                <a:spcPts val="0"/>
              </a:spcAft>
              <a:buNone/>
            </a:pPr>
            <a:r>
              <a:rPr lang="en"/>
              <a:t>Kerim</a:t>
            </a:r>
            <a:endParaRPr/>
          </a:p>
          <a:p>
            <a:pPr marL="0" lvl="0" indent="0" algn="l" rtl="0">
              <a:spcBef>
                <a:spcPts val="0"/>
              </a:spcBef>
              <a:spcAft>
                <a:spcPts val="0"/>
              </a:spcAft>
              <a:buNone/>
            </a:pPr>
            <a:r>
              <a:rPr lang="en"/>
              <a:t>Trying to get meaningful results using statistical analysis on related phenomena not directly contained in the dataset</a:t>
            </a:r>
            <a:endParaRPr/>
          </a:p>
          <a:p>
            <a:pPr marL="0" lvl="0" indent="0" algn="l" rtl="0">
              <a:spcBef>
                <a:spcPts val="0"/>
              </a:spcBef>
              <a:spcAft>
                <a:spcPts val="0"/>
              </a:spcAft>
              <a:buNone/>
            </a:pPr>
            <a:r>
              <a:rPr lang="en"/>
              <a:t>El Nino / La Nina, which have effects on climate throughout the US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aff619feac_0_4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aff619feac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Kerim</a:t>
            </a:r>
            <a:endParaRPr/>
          </a:p>
          <a:p>
            <a:pPr marL="0" lvl="0" indent="0" algn="l" rtl="0">
              <a:spcBef>
                <a:spcPts val="0"/>
              </a:spcBef>
              <a:spcAft>
                <a:spcPts val="0"/>
              </a:spcAft>
              <a:buNone/>
            </a:pPr>
            <a:r>
              <a:rPr lang="en"/>
              <a:t>Initial investigation</a:t>
            </a:r>
            <a:endParaRPr/>
          </a:p>
          <a:p>
            <a:pPr marL="0" lvl="0" indent="0" algn="l" rtl="0">
              <a:spcBef>
                <a:spcPts val="0"/>
              </a:spcBef>
              <a:spcAft>
                <a:spcPts val="0"/>
              </a:spcAft>
              <a:buNone/>
            </a:pPr>
            <a:r>
              <a:rPr lang="en"/>
              <a:t>Count storm events in different regions</a:t>
            </a:r>
            <a:endParaRPr/>
          </a:p>
          <a:p>
            <a:pPr marL="0" lvl="0" indent="0" algn="l" rtl="0">
              <a:spcBef>
                <a:spcPts val="0"/>
              </a:spcBef>
              <a:spcAft>
                <a:spcPts val="0"/>
              </a:spcAft>
              <a:buNone/>
            </a:pPr>
            <a:r>
              <a:rPr lang="en"/>
              <a:t>Look at strong years in the record</a:t>
            </a:r>
            <a:endParaRPr/>
          </a:p>
          <a:p>
            <a:pPr marL="0" lvl="0" indent="0" algn="l" rtl="0">
              <a:spcBef>
                <a:spcPts val="0"/>
              </a:spcBef>
              <a:spcAft>
                <a:spcPts val="0"/>
              </a:spcAft>
              <a:buNone/>
            </a:pPr>
            <a:r>
              <a:rPr lang="en"/>
              <a:t>Compare with current and previous decade means</a:t>
            </a:r>
            <a:endParaRPr/>
          </a:p>
          <a:p>
            <a:pPr marL="0" lvl="0" indent="0" algn="l" rtl="0">
              <a:spcBef>
                <a:spcPts val="0"/>
              </a:spcBef>
              <a:spcAft>
                <a:spcPts val="0"/>
              </a:spcAft>
              <a:buNone/>
            </a:pPr>
            <a:r>
              <a:rPr lang="en"/>
              <a:t>Interesting: current mean &gt; previous mean and La Nina has large effect on central US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ff619feac_0_4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ff619feac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b056f65d96_6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b056f65d96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Kerim</a:t>
            </a:r>
            <a:endParaRPr/>
          </a:p>
          <a:p>
            <a:pPr marL="0" lvl="0" indent="0" algn="l" rtl="0">
              <a:spcBef>
                <a:spcPts val="0"/>
              </a:spcBef>
              <a:spcAft>
                <a:spcPts val="0"/>
              </a:spcAft>
              <a:buNone/>
            </a:pPr>
            <a:r>
              <a:rPr lang="en"/>
              <a:t>Attempted to show strong years are distinct using chi-squared analysis</a:t>
            </a:r>
            <a:endParaRPr/>
          </a:p>
          <a:p>
            <a:pPr marL="0" lvl="0" indent="0" algn="l" rtl="0">
              <a:spcBef>
                <a:spcPts val="0"/>
              </a:spcBef>
              <a:spcAft>
                <a:spcPts val="0"/>
              </a:spcAft>
              <a:buNone/>
            </a:pPr>
            <a:r>
              <a:rPr lang="en"/>
              <a:t>Compare to previous decades mean as the “expected” distribution</a:t>
            </a:r>
            <a:endParaRPr/>
          </a:p>
          <a:p>
            <a:pPr marL="0" lvl="0" indent="0" algn="l" rtl="0">
              <a:spcBef>
                <a:spcPts val="0"/>
              </a:spcBef>
              <a:spcAft>
                <a:spcPts val="0"/>
              </a:spcAft>
              <a:buNone/>
            </a:pPr>
            <a:r>
              <a:rPr lang="en"/>
              <a:t>All results are distinct from chi-squared results, but very low p-values are fishy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b056f65d96_6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b056f65d96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Kerim</a:t>
            </a:r>
            <a:endParaRPr/>
          </a:p>
          <a:p>
            <a:pPr marL="0" lvl="0" indent="0" algn="l" rtl="0">
              <a:spcBef>
                <a:spcPts val="0"/>
              </a:spcBef>
              <a:spcAft>
                <a:spcPts val="0"/>
              </a:spcAft>
              <a:buNone/>
            </a:pPr>
            <a:r>
              <a:rPr lang="en"/>
              <a:t>Then tried to correlate strength of El Nino / La Nina to number of storm events in regions</a:t>
            </a:r>
            <a:endParaRPr/>
          </a:p>
          <a:p>
            <a:pPr marL="0" lvl="0" indent="0" algn="l" rtl="0">
              <a:spcBef>
                <a:spcPts val="0"/>
              </a:spcBef>
              <a:spcAft>
                <a:spcPts val="0"/>
              </a:spcAft>
              <a:buNone/>
            </a:pPr>
            <a:r>
              <a:rPr lang="en"/>
              <a:t>Generally poor results: best ones shown here, with greatest r-squared at 0.26</a:t>
            </a:r>
            <a:endParaRPr/>
          </a:p>
          <a:p>
            <a:pPr marL="0" lvl="0" indent="0" algn="l" rtl="0">
              <a:spcBef>
                <a:spcPts val="0"/>
              </a:spcBef>
              <a:spcAft>
                <a:spcPts val="0"/>
              </a:spcAft>
              <a:buNone/>
            </a:pPr>
            <a:r>
              <a:rPr lang="en"/>
              <a:t>Learning was that tying these larger, tangentially-related phenomena to our dataset using analysis is difficult</a:t>
            </a:r>
            <a:endParaRPr/>
          </a:p>
          <a:p>
            <a:pPr marL="0" lvl="0" indent="0" algn="l" rtl="0">
              <a:spcBef>
                <a:spcPts val="0"/>
              </a:spcBef>
              <a:spcAft>
                <a:spcPts val="0"/>
              </a:spcAft>
              <a:buNone/>
            </a:pPr>
            <a:r>
              <a:rPr lang="en"/>
              <a:t>Requires greater understanding of storms and El Nino / La Nina; </a:t>
            </a:r>
            <a:endParaRPr/>
          </a:p>
          <a:p>
            <a:pPr marL="0" lvl="0" indent="0" algn="l" rtl="0">
              <a:spcBef>
                <a:spcPts val="0"/>
              </a:spcBef>
              <a:spcAft>
                <a:spcPts val="0"/>
              </a:spcAft>
              <a:buNone/>
            </a:pPr>
            <a:r>
              <a:rPr lang="en"/>
              <a:t>Did not help that chosen statistical analyses all felt like stretches too</a:t>
            </a:r>
            <a:endParaRPr/>
          </a:p>
          <a:p>
            <a:pPr marL="0" lvl="0" indent="0" algn="l" rtl="0">
              <a:spcBef>
                <a:spcPts val="0"/>
              </a:spcBef>
              <a:spcAft>
                <a:spcPts val="0"/>
              </a:spcAft>
              <a:buNone/>
            </a:pPr>
            <a:r>
              <a:rPr lang="en"/>
              <a:t>If had a second chance, unfortunately think I’d start again from scratch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ff619feac_0_4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ff619feac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Mandy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b056f65d96_6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b056f65d96_6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056f65d96_8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056f65d96_8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056f65d96_8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056f65d96_8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ff619feac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ff619feac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7F7F7F"/>
              </a:solidFill>
              <a:latin typeface="Source Sans Pro"/>
              <a:ea typeface="Source Sans Pro"/>
              <a:cs typeface="Source Sans Pro"/>
              <a:sym typeface="Source Sans Pr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119eac8a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119eac8a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aff619feac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f619feac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aff619feac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aff619feac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b08f8a50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b08f8a50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ncdc.noaa.gov/stormevents/faq.jsp"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3" descr="Heat, Pollution, and Skyscrapers Make Cities Have More Thunderstorms | WIRED"/>
          <p:cNvPicPr preferRelativeResize="0"/>
          <p:nvPr/>
        </p:nvPicPr>
        <p:blipFill>
          <a:blip r:embed="rId3">
            <a:alphaModFix/>
          </a:blip>
          <a:stretch>
            <a:fillRect/>
          </a:stretch>
        </p:blipFill>
        <p:spPr>
          <a:xfrm>
            <a:off x="-166125" y="-573538"/>
            <a:ext cx="9310126" cy="6201738"/>
          </a:xfrm>
          <a:prstGeom prst="rect">
            <a:avLst/>
          </a:prstGeom>
          <a:noFill/>
          <a:ln>
            <a:noFill/>
          </a:ln>
        </p:spPr>
      </p:pic>
      <p:sp>
        <p:nvSpPr>
          <p:cNvPr id="59" name="Google Shape;59;p13"/>
          <p:cNvSpPr txBox="1">
            <a:spLocks noGrp="1"/>
          </p:cNvSpPr>
          <p:nvPr>
            <p:ph type="ctrTitle"/>
          </p:nvPr>
        </p:nvSpPr>
        <p:spPr>
          <a:xfrm>
            <a:off x="485875" y="264475"/>
            <a:ext cx="8183700" cy="931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chemeClr val="lt1"/>
                </a:solidFill>
              </a:rPr>
              <a:t>Storm Data Analysis </a:t>
            </a:r>
            <a:endParaRPr>
              <a:solidFill>
                <a:schemeClr val="lt1"/>
              </a:solidFill>
            </a:endParaRPr>
          </a:p>
        </p:txBody>
      </p:sp>
      <p:sp>
        <p:nvSpPr>
          <p:cNvPr id="60" name="Google Shape;60;p13"/>
          <p:cNvSpPr txBox="1">
            <a:spLocks noGrp="1"/>
          </p:cNvSpPr>
          <p:nvPr>
            <p:ph type="subTitle" idx="1"/>
          </p:nvPr>
        </p:nvSpPr>
        <p:spPr>
          <a:xfrm>
            <a:off x="3247750" y="3733625"/>
            <a:ext cx="5056200" cy="1174800"/>
          </a:xfrm>
          <a:prstGeom prst="rect">
            <a:avLst/>
          </a:prstGeom>
          <a:solidFill>
            <a:srgbClr val="5B0F00"/>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chemeClr val="lt1"/>
                </a:solidFill>
              </a:rPr>
              <a:t>Kerim Celik, Mandy Cisler,</a:t>
            </a:r>
            <a:endParaRPr>
              <a:solidFill>
                <a:schemeClr val="lt1"/>
              </a:solidFill>
            </a:endParaRPr>
          </a:p>
          <a:p>
            <a:pPr marL="0" lvl="0" indent="0" algn="l" rtl="0">
              <a:spcBef>
                <a:spcPts val="0"/>
              </a:spcBef>
              <a:spcAft>
                <a:spcPts val="0"/>
              </a:spcAft>
              <a:buNone/>
            </a:pPr>
            <a:r>
              <a:rPr lang="en">
                <a:solidFill>
                  <a:schemeClr val="lt1"/>
                </a:solidFill>
              </a:rPr>
              <a:t>Elizabeth Morgan, Kevin Nazario, </a:t>
            </a:r>
            <a:endParaRPr>
              <a:solidFill>
                <a:schemeClr val="lt1"/>
              </a:solidFill>
            </a:endParaRPr>
          </a:p>
          <a:p>
            <a:pPr marL="0" lvl="0" indent="0" algn="l" rtl="0">
              <a:spcBef>
                <a:spcPts val="0"/>
              </a:spcBef>
              <a:spcAft>
                <a:spcPts val="0"/>
              </a:spcAft>
              <a:buNone/>
            </a:pPr>
            <a:r>
              <a:rPr lang="en">
                <a:solidFill>
                  <a:schemeClr val="lt1"/>
                </a:solidFill>
              </a:rPr>
              <a:t>David Robles</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2436650" y="0"/>
            <a:ext cx="7143200" cy="5357400"/>
          </a:xfrm>
          <a:prstGeom prst="rect">
            <a:avLst/>
          </a:prstGeom>
          <a:noFill/>
          <a:ln>
            <a:noFill/>
          </a:ln>
        </p:spPr>
      </p:pic>
      <p:pic>
        <p:nvPicPr>
          <p:cNvPr id="118" name="Google Shape;118;p22"/>
          <p:cNvPicPr preferRelativeResize="0"/>
          <p:nvPr/>
        </p:nvPicPr>
        <p:blipFill>
          <a:blip r:embed="rId4">
            <a:alphaModFix/>
          </a:blip>
          <a:stretch>
            <a:fillRect/>
          </a:stretch>
        </p:blipFill>
        <p:spPr>
          <a:xfrm>
            <a:off x="0" y="1025229"/>
            <a:ext cx="3019739"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76200" y="1282400"/>
            <a:ext cx="9266649" cy="3861100"/>
          </a:xfrm>
          <a:prstGeom prst="rect">
            <a:avLst/>
          </a:prstGeom>
          <a:noFill/>
          <a:ln>
            <a:noFill/>
          </a:ln>
        </p:spPr>
      </p:pic>
      <p:sp>
        <p:nvSpPr>
          <p:cNvPr id="124" name="Google Shape;124;p23"/>
          <p:cNvSpPr txBox="1">
            <a:spLocks noGrp="1"/>
          </p:cNvSpPr>
          <p:nvPr>
            <p:ph type="title"/>
          </p:nvPr>
        </p:nvSpPr>
        <p:spPr>
          <a:xfrm>
            <a:off x="423025" y="407550"/>
            <a:ext cx="8097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Trends Over Time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27357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22"/>
              <a:t>Is there a correlation between storm fatalities and total damages?</a:t>
            </a:r>
            <a:r>
              <a:rPr lang="en"/>
              <a:t> </a:t>
            </a:r>
            <a:endParaRPr/>
          </a:p>
          <a:p>
            <a:pPr marL="0" lvl="0" indent="0" algn="l" rtl="0">
              <a:spcBef>
                <a:spcPts val="0"/>
              </a:spcBef>
              <a:spcAft>
                <a:spcPts val="0"/>
              </a:spcAft>
              <a:buNone/>
            </a:pPr>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0" algn="l" rtl="0">
              <a:spcBef>
                <a:spcPts val="1200"/>
              </a:spcBef>
              <a:spcAft>
                <a:spcPts val="1200"/>
              </a:spcAft>
              <a:buNone/>
            </a:pPr>
            <a:endParaRPr/>
          </a:p>
        </p:txBody>
      </p:sp>
      <p:pic>
        <p:nvPicPr>
          <p:cNvPr id="131" name="Google Shape;131;p24"/>
          <p:cNvPicPr preferRelativeResize="0"/>
          <p:nvPr/>
        </p:nvPicPr>
        <p:blipFill>
          <a:blip r:embed="rId3">
            <a:alphaModFix/>
          </a:blip>
          <a:stretch>
            <a:fillRect/>
          </a:stretch>
        </p:blipFill>
        <p:spPr>
          <a:xfrm>
            <a:off x="606725" y="896975"/>
            <a:ext cx="8065851" cy="4032926"/>
          </a:xfrm>
          <a:prstGeom prst="rect">
            <a:avLst/>
          </a:prstGeom>
          <a:noFill/>
          <a:ln>
            <a:noFill/>
          </a:ln>
        </p:spPr>
      </p:pic>
      <p:sp>
        <p:nvSpPr>
          <p:cNvPr id="132" name="Google Shape;132;p24"/>
          <p:cNvSpPr txBox="1"/>
          <p:nvPr/>
        </p:nvSpPr>
        <p:spPr>
          <a:xfrm>
            <a:off x="407450" y="829325"/>
            <a:ext cx="2268300" cy="21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latin typeface="Raleway"/>
                <a:ea typeface="Raleway"/>
                <a:cs typeface="Raleway"/>
                <a:sym typeface="Raleway"/>
              </a:rPr>
              <a:t>Pearson-R = .43</a:t>
            </a:r>
            <a:endParaRPr sz="1200">
              <a:solidFill>
                <a:schemeClr val="lt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a:t>Comparison of Total Deaths Between Earliest Data and Most Recent Data</a:t>
            </a:r>
            <a:endParaRPr sz="1700"/>
          </a:p>
        </p:txBody>
      </p:sp>
      <p:pic>
        <p:nvPicPr>
          <p:cNvPr id="138" name="Google Shape;138;p25"/>
          <p:cNvPicPr preferRelativeResize="0"/>
          <p:nvPr/>
        </p:nvPicPr>
        <p:blipFill>
          <a:blip r:embed="rId3">
            <a:alphaModFix/>
          </a:blip>
          <a:stretch>
            <a:fillRect/>
          </a:stretch>
        </p:blipFill>
        <p:spPr>
          <a:xfrm>
            <a:off x="1811550" y="859825"/>
            <a:ext cx="5911125" cy="4433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166200"/>
            <a:ext cx="8520600" cy="623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00"/>
              <a:t>Total Deaths per Year for Both Datasets </a:t>
            </a:r>
            <a:endParaRPr sz="2200"/>
          </a:p>
        </p:txBody>
      </p:sp>
      <p:pic>
        <p:nvPicPr>
          <p:cNvPr id="144" name="Google Shape;144;p26"/>
          <p:cNvPicPr preferRelativeResize="0"/>
          <p:nvPr/>
        </p:nvPicPr>
        <p:blipFill>
          <a:blip r:embed="rId3">
            <a:alphaModFix/>
          </a:blip>
          <a:stretch>
            <a:fillRect/>
          </a:stretch>
        </p:blipFill>
        <p:spPr>
          <a:xfrm>
            <a:off x="14575" y="687044"/>
            <a:ext cx="4663450" cy="3497581"/>
          </a:xfrm>
          <a:prstGeom prst="rect">
            <a:avLst/>
          </a:prstGeom>
          <a:noFill/>
          <a:ln>
            <a:noFill/>
          </a:ln>
        </p:spPr>
      </p:pic>
      <p:pic>
        <p:nvPicPr>
          <p:cNvPr id="145" name="Google Shape;145;p26"/>
          <p:cNvPicPr preferRelativeResize="0"/>
          <p:nvPr/>
        </p:nvPicPr>
        <p:blipFill>
          <a:blip r:embed="rId4">
            <a:alphaModFix/>
          </a:blip>
          <a:stretch>
            <a:fillRect/>
          </a:stretch>
        </p:blipFill>
        <p:spPr>
          <a:xfrm>
            <a:off x="4480550" y="687050"/>
            <a:ext cx="4663450" cy="3497574"/>
          </a:xfrm>
          <a:prstGeom prst="rect">
            <a:avLst/>
          </a:prstGeom>
          <a:noFill/>
          <a:ln>
            <a:noFill/>
          </a:ln>
        </p:spPr>
      </p:pic>
      <p:sp>
        <p:nvSpPr>
          <p:cNvPr id="146" name="Google Shape;146;p26"/>
          <p:cNvSpPr txBox="1"/>
          <p:nvPr/>
        </p:nvSpPr>
        <p:spPr>
          <a:xfrm>
            <a:off x="451625" y="4013575"/>
            <a:ext cx="4226400" cy="140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highlight>
                  <a:srgbClr val="FFFFFF"/>
                </a:highlight>
              </a:rPr>
              <a:t>The lower quartile of total deaths is: 38.0</a:t>
            </a:r>
            <a:endParaRPr sz="1000">
              <a:solidFill>
                <a:schemeClr val="dk2"/>
              </a:solidFill>
              <a:highlight>
                <a:srgbClr val="FFFFFF"/>
              </a:highlight>
            </a:endParaRPr>
          </a:p>
          <a:p>
            <a:pPr marL="0" lvl="0" indent="0" algn="l" rtl="0">
              <a:spcBef>
                <a:spcPts val="0"/>
              </a:spcBef>
              <a:spcAft>
                <a:spcPts val="0"/>
              </a:spcAft>
              <a:buNone/>
            </a:pPr>
            <a:r>
              <a:rPr lang="en" sz="1000">
                <a:solidFill>
                  <a:schemeClr val="dk2"/>
                </a:solidFill>
                <a:highlight>
                  <a:srgbClr val="FFFFFF"/>
                </a:highlight>
              </a:rPr>
              <a:t>The upper quartile of total deaths is: 103.0</a:t>
            </a:r>
            <a:endParaRPr sz="1000">
              <a:solidFill>
                <a:schemeClr val="dk2"/>
              </a:solidFill>
              <a:highlight>
                <a:srgbClr val="FFFFFF"/>
              </a:highlight>
            </a:endParaRPr>
          </a:p>
          <a:p>
            <a:pPr marL="0" lvl="0" indent="0" algn="l" rtl="0">
              <a:spcBef>
                <a:spcPts val="0"/>
              </a:spcBef>
              <a:spcAft>
                <a:spcPts val="0"/>
              </a:spcAft>
              <a:buNone/>
            </a:pPr>
            <a:r>
              <a:rPr lang="en" sz="1000">
                <a:solidFill>
                  <a:schemeClr val="dk2"/>
                </a:solidFill>
                <a:highlight>
                  <a:srgbClr val="FFFFFF"/>
                </a:highlight>
              </a:rPr>
              <a:t>The interquartile range of total deaths is: 65.0</a:t>
            </a:r>
            <a:endParaRPr sz="1000">
              <a:solidFill>
                <a:schemeClr val="dk2"/>
              </a:solidFill>
              <a:highlight>
                <a:srgbClr val="FFFFFF"/>
              </a:highlight>
            </a:endParaRPr>
          </a:p>
          <a:p>
            <a:pPr marL="0" lvl="0" indent="0" algn="l" rtl="0">
              <a:spcBef>
                <a:spcPts val="0"/>
              </a:spcBef>
              <a:spcAft>
                <a:spcPts val="0"/>
              </a:spcAft>
              <a:buNone/>
            </a:pPr>
            <a:r>
              <a:rPr lang="en" sz="1000">
                <a:solidFill>
                  <a:schemeClr val="dk2"/>
                </a:solidFill>
                <a:highlight>
                  <a:srgbClr val="FFFFFF"/>
                </a:highlight>
              </a:rPr>
              <a:t>The the median of total deaths is: 62.0 </a:t>
            </a:r>
            <a:endParaRPr sz="1000">
              <a:solidFill>
                <a:schemeClr val="dk2"/>
              </a:solidFill>
              <a:highlight>
                <a:srgbClr val="FFFFFF"/>
              </a:highlight>
            </a:endParaRPr>
          </a:p>
          <a:p>
            <a:pPr marL="0" lvl="0" indent="0" algn="l" rtl="0">
              <a:spcBef>
                <a:spcPts val="0"/>
              </a:spcBef>
              <a:spcAft>
                <a:spcPts val="0"/>
              </a:spcAft>
              <a:buNone/>
            </a:pPr>
            <a:r>
              <a:rPr lang="en" sz="1000">
                <a:solidFill>
                  <a:schemeClr val="dk2"/>
                </a:solidFill>
                <a:highlight>
                  <a:srgbClr val="FFFFFF"/>
                </a:highlight>
              </a:rPr>
              <a:t>The mean of total deaths is: 107.0</a:t>
            </a:r>
            <a:endParaRPr sz="1000">
              <a:solidFill>
                <a:schemeClr val="dk2"/>
              </a:solidFill>
              <a:highlight>
                <a:srgbClr val="FFFFFF"/>
              </a:highlight>
            </a:endParaRPr>
          </a:p>
          <a:p>
            <a:pPr marL="0" lvl="0" indent="0" algn="l" rtl="0">
              <a:lnSpc>
                <a:spcPct val="115000"/>
              </a:lnSpc>
              <a:spcBef>
                <a:spcPts val="0"/>
              </a:spcBef>
              <a:spcAft>
                <a:spcPts val="0"/>
              </a:spcAft>
              <a:buClr>
                <a:schemeClr val="dk2"/>
              </a:buClr>
              <a:buSzPts val="1100"/>
              <a:buFont typeface="Arial"/>
              <a:buNone/>
            </a:pPr>
            <a:r>
              <a:rPr lang="en" sz="1000">
                <a:solidFill>
                  <a:schemeClr val="dk2"/>
                </a:solidFill>
                <a:highlight>
                  <a:srgbClr val="FFFFFF"/>
                </a:highlight>
              </a:rPr>
              <a:t>Values above 200.5 could be outliers.</a:t>
            </a:r>
            <a:endParaRPr sz="1000">
              <a:solidFill>
                <a:schemeClr val="dk2"/>
              </a:solidFill>
              <a:highlight>
                <a:srgbClr val="FFFFFF"/>
              </a:highlight>
            </a:endParaRPr>
          </a:p>
          <a:p>
            <a:pPr marL="0" lvl="0" indent="0" algn="l" rtl="0">
              <a:spcBef>
                <a:spcPts val="0"/>
              </a:spcBef>
              <a:spcAft>
                <a:spcPts val="0"/>
              </a:spcAft>
              <a:buNone/>
            </a:pPr>
            <a:endParaRPr sz="1800">
              <a:solidFill>
                <a:schemeClr val="lt2"/>
              </a:solidFill>
              <a:latin typeface="Source Sans Pro"/>
              <a:ea typeface="Source Sans Pro"/>
              <a:cs typeface="Source Sans Pro"/>
              <a:sym typeface="Source Sans Pro"/>
            </a:endParaRPr>
          </a:p>
        </p:txBody>
      </p:sp>
      <p:sp>
        <p:nvSpPr>
          <p:cNvPr id="147" name="Google Shape;147;p26"/>
          <p:cNvSpPr txBox="1"/>
          <p:nvPr/>
        </p:nvSpPr>
        <p:spPr>
          <a:xfrm>
            <a:off x="5026125" y="4013575"/>
            <a:ext cx="3690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highlight>
                  <a:srgbClr val="FFFFFF"/>
                </a:highlight>
              </a:rPr>
              <a:t>The lower quartile of total deaths is: 327.5</a:t>
            </a:r>
            <a:endParaRPr sz="1000">
              <a:solidFill>
                <a:schemeClr val="dk2"/>
              </a:solidFill>
              <a:highlight>
                <a:srgbClr val="FFFFFF"/>
              </a:highlight>
            </a:endParaRPr>
          </a:p>
          <a:p>
            <a:pPr marL="0" lvl="0" indent="0" algn="l" rtl="0">
              <a:spcBef>
                <a:spcPts val="0"/>
              </a:spcBef>
              <a:spcAft>
                <a:spcPts val="0"/>
              </a:spcAft>
              <a:buNone/>
            </a:pPr>
            <a:r>
              <a:rPr lang="en" sz="1000">
                <a:solidFill>
                  <a:schemeClr val="dk2"/>
                </a:solidFill>
                <a:highlight>
                  <a:srgbClr val="FFFFFF"/>
                </a:highlight>
              </a:rPr>
              <a:t>The upper quartile of total deaths is: 589.5</a:t>
            </a:r>
            <a:endParaRPr sz="1000">
              <a:solidFill>
                <a:schemeClr val="dk2"/>
              </a:solidFill>
              <a:highlight>
                <a:srgbClr val="FFFFFF"/>
              </a:highlight>
            </a:endParaRPr>
          </a:p>
          <a:p>
            <a:pPr marL="0" lvl="0" indent="0" algn="l" rtl="0">
              <a:spcBef>
                <a:spcPts val="0"/>
              </a:spcBef>
              <a:spcAft>
                <a:spcPts val="0"/>
              </a:spcAft>
              <a:buNone/>
            </a:pPr>
            <a:r>
              <a:rPr lang="en" sz="1000">
                <a:solidFill>
                  <a:schemeClr val="dk2"/>
                </a:solidFill>
                <a:highlight>
                  <a:srgbClr val="FFFFFF"/>
                </a:highlight>
              </a:rPr>
              <a:t>The interquartile range of total deaths is: 262.0</a:t>
            </a:r>
            <a:endParaRPr sz="1000">
              <a:solidFill>
                <a:schemeClr val="dk2"/>
              </a:solidFill>
              <a:highlight>
                <a:srgbClr val="FFFFFF"/>
              </a:highlight>
            </a:endParaRPr>
          </a:p>
          <a:p>
            <a:pPr marL="0" lvl="0" indent="0" algn="l" rtl="0">
              <a:spcBef>
                <a:spcPts val="0"/>
              </a:spcBef>
              <a:spcAft>
                <a:spcPts val="0"/>
              </a:spcAft>
              <a:buNone/>
            </a:pPr>
            <a:r>
              <a:rPr lang="en" sz="1000">
                <a:solidFill>
                  <a:schemeClr val="dk2"/>
                </a:solidFill>
                <a:highlight>
                  <a:srgbClr val="FFFFFF"/>
                </a:highlight>
              </a:rPr>
              <a:t>The the median of total deaths is: 401.0 </a:t>
            </a:r>
            <a:endParaRPr sz="1000">
              <a:solidFill>
                <a:schemeClr val="dk2"/>
              </a:solidFill>
              <a:highlight>
                <a:srgbClr val="FFFFFF"/>
              </a:highlight>
            </a:endParaRPr>
          </a:p>
          <a:p>
            <a:pPr marL="0" lvl="0" indent="0" algn="l" rtl="0">
              <a:spcBef>
                <a:spcPts val="0"/>
              </a:spcBef>
              <a:spcAft>
                <a:spcPts val="0"/>
              </a:spcAft>
              <a:buNone/>
            </a:pPr>
            <a:r>
              <a:rPr lang="en" sz="1000">
                <a:solidFill>
                  <a:schemeClr val="dk2"/>
                </a:solidFill>
                <a:highlight>
                  <a:srgbClr val="FFFFFF"/>
                </a:highlight>
              </a:rPr>
              <a:t>The mean of total deaths is: 475.3</a:t>
            </a:r>
            <a:endParaRPr sz="1000">
              <a:solidFill>
                <a:schemeClr val="dk2"/>
              </a:solidFill>
              <a:highlight>
                <a:srgbClr val="FFFFFF"/>
              </a:highlight>
            </a:endParaRPr>
          </a:p>
          <a:p>
            <a:pPr marL="0" lvl="0" indent="0" algn="l" rtl="0">
              <a:lnSpc>
                <a:spcPct val="115000"/>
              </a:lnSpc>
              <a:spcBef>
                <a:spcPts val="0"/>
              </a:spcBef>
              <a:spcAft>
                <a:spcPts val="0"/>
              </a:spcAft>
              <a:buClr>
                <a:schemeClr val="dk2"/>
              </a:buClr>
              <a:buSzPts val="1100"/>
              <a:buFont typeface="Arial"/>
              <a:buNone/>
            </a:pPr>
            <a:r>
              <a:rPr lang="en" sz="1000">
                <a:solidFill>
                  <a:schemeClr val="dk2"/>
                </a:solidFill>
                <a:highlight>
                  <a:srgbClr val="FFFFFF"/>
                </a:highlight>
              </a:rPr>
              <a:t>Values above 982.5 could be outliers.</a:t>
            </a:r>
            <a:endParaRPr sz="1000">
              <a:solidFill>
                <a:schemeClr val="dk2"/>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Question 2</a:t>
            </a:r>
            <a:endParaRPr/>
          </a:p>
        </p:txBody>
      </p:sp>
      <p:sp>
        <p:nvSpPr>
          <p:cNvPr id="153" name="Google Shape;15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1600">
              <a:solidFill>
                <a:schemeClr val="dk2"/>
              </a:solidFill>
              <a:latin typeface="Raleway"/>
              <a:ea typeface="Raleway"/>
              <a:cs typeface="Raleway"/>
              <a:sym typeface="Raleway"/>
            </a:endParaRPr>
          </a:p>
          <a:p>
            <a:pPr marL="0" lvl="0" indent="0" algn="l" rtl="0">
              <a:lnSpc>
                <a:spcPct val="150000"/>
              </a:lnSpc>
              <a:spcBef>
                <a:spcPts val="0"/>
              </a:spcBef>
              <a:spcAft>
                <a:spcPts val="0"/>
              </a:spcAft>
              <a:buNone/>
            </a:pPr>
            <a:r>
              <a:rPr lang="en" sz="1600">
                <a:solidFill>
                  <a:schemeClr val="dk2"/>
                </a:solidFill>
                <a:latin typeface="Raleway"/>
                <a:ea typeface="Raleway"/>
                <a:cs typeface="Raleway"/>
                <a:sym typeface="Raleway"/>
              </a:rPr>
              <a:t>Given that tornadoes are one of the most frequent event types and among the most destructive and deadly in our dataset, do tornadoes with greater magnitudes result in increased property damage?</a:t>
            </a:r>
            <a:endParaRPr/>
          </a:p>
          <a:p>
            <a:pPr marL="0" lvl="0" indent="0" algn="l" rtl="0">
              <a:spcBef>
                <a:spcPts val="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119250" y="20885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Tornadoes</a:t>
            </a:r>
            <a:endParaRPr/>
          </a:p>
        </p:txBody>
      </p:sp>
      <p:pic>
        <p:nvPicPr>
          <p:cNvPr id="159" name="Google Shape;159;p28"/>
          <p:cNvPicPr preferRelativeResize="0"/>
          <p:nvPr/>
        </p:nvPicPr>
        <p:blipFill>
          <a:blip r:embed="rId3">
            <a:alphaModFix/>
          </a:blip>
          <a:stretch>
            <a:fillRect/>
          </a:stretch>
        </p:blipFill>
        <p:spPr>
          <a:xfrm>
            <a:off x="1387600" y="1100899"/>
            <a:ext cx="6338698" cy="3194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idx="4294967295"/>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Tornadoes cont.</a:t>
            </a:r>
            <a:endParaRPr/>
          </a:p>
        </p:txBody>
      </p:sp>
      <p:pic>
        <p:nvPicPr>
          <p:cNvPr id="165" name="Google Shape;165;p29"/>
          <p:cNvPicPr preferRelativeResize="0"/>
          <p:nvPr/>
        </p:nvPicPr>
        <p:blipFill>
          <a:blip r:embed="rId3">
            <a:alphaModFix/>
          </a:blip>
          <a:stretch>
            <a:fillRect/>
          </a:stretch>
        </p:blipFill>
        <p:spPr>
          <a:xfrm>
            <a:off x="1521813" y="1014150"/>
            <a:ext cx="6327823" cy="3216425"/>
          </a:xfrm>
          <a:prstGeom prst="rect">
            <a:avLst/>
          </a:prstGeom>
          <a:noFill/>
          <a:ln>
            <a:noFill/>
          </a:ln>
        </p:spPr>
      </p:pic>
      <p:sp>
        <p:nvSpPr>
          <p:cNvPr id="166" name="Google Shape;166;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fontScale="70000" lnSpcReduction="20000"/>
          </a:bodyPr>
          <a:lstStyle/>
          <a:p>
            <a:pPr marL="0" lvl="0" indent="0" algn="l" rtl="0">
              <a:spcBef>
                <a:spcPts val="0"/>
              </a:spcBef>
              <a:spcAft>
                <a:spcPts val="0"/>
              </a:spcAft>
              <a:buNone/>
            </a:pPr>
            <a:r>
              <a:rPr lang="en" sz="1500">
                <a:solidFill>
                  <a:srgbClr val="2A2A2A"/>
                </a:solidFill>
                <a:latin typeface="Raleway"/>
                <a:ea typeface="Raleway"/>
                <a:cs typeface="Raleway"/>
                <a:sym typeface="Raleway"/>
              </a:rPr>
              <a:t>Urban areas — a developed place with more than 50,000 people — are home to 80 percent of the population but account for just 3 percent of the land space in the United States. (Source: US Census Bureau)</a:t>
            </a:r>
            <a:endParaRPr>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Question 3</a:t>
            </a:r>
            <a:endParaRPr/>
          </a:p>
        </p:txBody>
      </p:sp>
      <p:sp>
        <p:nvSpPr>
          <p:cNvPr id="172" name="Google Shape;172;p30"/>
          <p:cNvSpPr txBox="1">
            <a:spLocks noGrp="1"/>
          </p:cNvSpPr>
          <p:nvPr>
            <p:ph type="body" idx="1"/>
          </p:nvPr>
        </p:nvSpPr>
        <p:spPr>
          <a:xfrm>
            <a:off x="311700" y="1152475"/>
            <a:ext cx="8520600" cy="1017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solidFill>
                  <a:schemeClr val="dk2"/>
                </a:solidFill>
                <a:latin typeface="Raleway"/>
                <a:ea typeface="Raleway"/>
                <a:cs typeface="Raleway"/>
                <a:sym typeface="Raleway"/>
              </a:rPr>
              <a:t>Can w</a:t>
            </a:r>
            <a:r>
              <a:rPr lang="en" sz="1500">
                <a:solidFill>
                  <a:schemeClr val="dk2"/>
                </a:solidFill>
                <a:latin typeface="Raleway"/>
                <a:ea typeface="Raleway"/>
                <a:cs typeface="Raleway"/>
                <a:sym typeface="Raleway"/>
              </a:rPr>
              <a:t>e observe any effects of the El Nino / La Nina weather patterns within this dataset?</a:t>
            </a:r>
            <a:endParaRPr sz="1500">
              <a:solidFill>
                <a:schemeClr val="dk2"/>
              </a:solidFill>
              <a:latin typeface="Raleway"/>
              <a:ea typeface="Raleway"/>
              <a:cs typeface="Raleway"/>
              <a:sym typeface="Raleway"/>
            </a:endParaRPr>
          </a:p>
        </p:txBody>
      </p:sp>
      <p:pic>
        <p:nvPicPr>
          <p:cNvPr id="173" name="Google Shape;173;p30"/>
          <p:cNvPicPr preferRelativeResize="0"/>
          <p:nvPr/>
        </p:nvPicPr>
        <p:blipFill rotWithShape="1">
          <a:blip r:embed="rId3">
            <a:alphaModFix/>
          </a:blip>
          <a:srcRect l="8659" r="17826"/>
          <a:stretch/>
        </p:blipFill>
        <p:spPr>
          <a:xfrm>
            <a:off x="565250" y="1701950"/>
            <a:ext cx="3344676" cy="2668324"/>
          </a:xfrm>
          <a:prstGeom prst="rect">
            <a:avLst/>
          </a:prstGeom>
          <a:noFill/>
          <a:ln>
            <a:noFill/>
          </a:ln>
        </p:spPr>
      </p:pic>
      <p:pic>
        <p:nvPicPr>
          <p:cNvPr id="174" name="Google Shape;174;p30"/>
          <p:cNvPicPr preferRelativeResize="0"/>
          <p:nvPr/>
        </p:nvPicPr>
        <p:blipFill rotWithShape="1">
          <a:blip r:embed="rId4">
            <a:alphaModFix/>
          </a:blip>
          <a:srcRect l="1176"/>
          <a:stretch/>
        </p:blipFill>
        <p:spPr>
          <a:xfrm>
            <a:off x="4336125" y="1701950"/>
            <a:ext cx="4496174" cy="2668324"/>
          </a:xfrm>
          <a:prstGeom prst="rect">
            <a:avLst/>
          </a:prstGeom>
          <a:noFill/>
          <a:ln>
            <a:noFill/>
          </a:ln>
        </p:spPr>
      </p:pic>
      <p:sp>
        <p:nvSpPr>
          <p:cNvPr id="175" name="Google Shape;175;p30"/>
          <p:cNvSpPr txBox="1"/>
          <p:nvPr/>
        </p:nvSpPr>
        <p:spPr>
          <a:xfrm>
            <a:off x="1717525" y="4485200"/>
            <a:ext cx="1040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lt2"/>
                </a:solidFill>
                <a:latin typeface="Raleway"/>
                <a:ea typeface="Raleway"/>
                <a:cs typeface="Raleway"/>
                <a:sym typeface="Raleway"/>
              </a:rPr>
              <a:t>El Nino</a:t>
            </a:r>
            <a:endParaRPr sz="2000">
              <a:solidFill>
                <a:schemeClr val="lt2"/>
              </a:solidFill>
              <a:latin typeface="Raleway"/>
              <a:ea typeface="Raleway"/>
              <a:cs typeface="Raleway"/>
              <a:sym typeface="Raleway"/>
            </a:endParaRPr>
          </a:p>
        </p:txBody>
      </p:sp>
      <p:sp>
        <p:nvSpPr>
          <p:cNvPr id="176" name="Google Shape;176;p30"/>
          <p:cNvSpPr txBox="1"/>
          <p:nvPr/>
        </p:nvSpPr>
        <p:spPr>
          <a:xfrm>
            <a:off x="5989200" y="4419625"/>
            <a:ext cx="1190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lt2"/>
                </a:solidFill>
                <a:latin typeface="Raleway"/>
                <a:ea typeface="Raleway"/>
                <a:cs typeface="Raleway"/>
                <a:sym typeface="Raleway"/>
              </a:rPr>
              <a:t>La Nina</a:t>
            </a:r>
            <a:endParaRPr sz="2000">
              <a:solidFill>
                <a:schemeClr val="lt2"/>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Regional counts and patterns</a:t>
            </a:r>
            <a:endParaRPr/>
          </a:p>
        </p:txBody>
      </p:sp>
      <p:sp>
        <p:nvSpPr>
          <p:cNvPr id="182" name="Google Shape;182;p31"/>
          <p:cNvSpPr txBox="1"/>
          <p:nvPr/>
        </p:nvSpPr>
        <p:spPr>
          <a:xfrm>
            <a:off x="311700" y="1068425"/>
            <a:ext cx="35139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Do years with stronger weather patterns have more storms than average?</a:t>
            </a:r>
            <a:endParaRPr sz="1800">
              <a:solidFill>
                <a:schemeClr val="dk2"/>
              </a:solidFill>
              <a:latin typeface="Raleway"/>
              <a:ea typeface="Raleway"/>
              <a:cs typeface="Raleway"/>
              <a:sym typeface="Raleway"/>
            </a:endParaRPr>
          </a:p>
          <a:p>
            <a:pPr marL="457200" lvl="0" indent="0" algn="l" rtl="0">
              <a:spcBef>
                <a:spcPts val="0"/>
              </a:spcBef>
              <a:spcAft>
                <a:spcPts val="0"/>
              </a:spcAft>
              <a:buNone/>
            </a:pPr>
            <a:endParaRPr sz="1800">
              <a:solidFill>
                <a:schemeClr val="dk2"/>
              </a:solidFill>
              <a:latin typeface="Raleway"/>
              <a:ea typeface="Raleway"/>
              <a:cs typeface="Raleway"/>
              <a:sym typeface="Raleway"/>
            </a:endParaRPr>
          </a:p>
          <a:p>
            <a:pPr marL="457200" lvl="0" indent="0" algn="l" rtl="0">
              <a:spcBef>
                <a:spcPts val="0"/>
              </a:spcBef>
              <a:spcAft>
                <a:spcPts val="0"/>
              </a:spcAft>
              <a:buNone/>
            </a:pPr>
            <a:endParaRPr sz="1800">
              <a:solidFill>
                <a:schemeClr val="dk2"/>
              </a:solidFill>
              <a:latin typeface="Raleway"/>
              <a:ea typeface="Raleway"/>
              <a:cs typeface="Raleway"/>
              <a:sym typeface="Raleway"/>
            </a:endParaRPr>
          </a:p>
          <a:p>
            <a:pPr marL="457200" lvl="0" indent="-342900" algn="l" rtl="0">
              <a:spcBef>
                <a:spcPts val="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Do these patterns have different effects on each region within the US?</a:t>
            </a:r>
            <a:endParaRPr sz="1800">
              <a:solidFill>
                <a:schemeClr val="dk2"/>
              </a:solidFill>
              <a:latin typeface="Raleway"/>
              <a:ea typeface="Raleway"/>
              <a:cs typeface="Raleway"/>
              <a:sym typeface="Raleway"/>
            </a:endParaRPr>
          </a:p>
        </p:txBody>
      </p:sp>
      <p:sp>
        <p:nvSpPr>
          <p:cNvPr id="183" name="Google Shape;183;p31"/>
          <p:cNvSpPr txBox="1"/>
          <p:nvPr/>
        </p:nvSpPr>
        <p:spPr>
          <a:xfrm>
            <a:off x="5563975" y="4560300"/>
            <a:ext cx="169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lt2"/>
                </a:solidFill>
                <a:latin typeface="Source Sans Pro"/>
                <a:ea typeface="Source Sans Pro"/>
                <a:cs typeface="Source Sans Pro"/>
                <a:sym typeface="Source Sans Pro"/>
              </a:rPr>
              <a:t>Initial investigation</a:t>
            </a:r>
            <a:endParaRPr i="1">
              <a:solidFill>
                <a:schemeClr val="lt2"/>
              </a:solidFill>
              <a:latin typeface="Source Sans Pro"/>
              <a:ea typeface="Source Sans Pro"/>
              <a:cs typeface="Source Sans Pro"/>
              <a:sym typeface="Source Sans Pro"/>
            </a:endParaRPr>
          </a:p>
        </p:txBody>
      </p:sp>
      <p:pic>
        <p:nvPicPr>
          <p:cNvPr id="184" name="Google Shape;184;p31"/>
          <p:cNvPicPr preferRelativeResize="0"/>
          <p:nvPr/>
        </p:nvPicPr>
        <p:blipFill>
          <a:blip r:embed="rId3">
            <a:alphaModFix/>
          </a:blip>
          <a:stretch>
            <a:fillRect/>
          </a:stretch>
        </p:blipFill>
        <p:spPr>
          <a:xfrm>
            <a:off x="3772991" y="1068425"/>
            <a:ext cx="4492284" cy="3339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Dataset</a:t>
            </a:r>
            <a:endParaRPr/>
          </a:p>
        </p:txBody>
      </p:sp>
      <p:sp>
        <p:nvSpPr>
          <p:cNvPr id="66" name="Google Shape;66;p14"/>
          <p:cNvSpPr txBox="1">
            <a:spLocks noGrp="1"/>
          </p:cNvSpPr>
          <p:nvPr>
            <p:ph type="body" idx="1"/>
          </p:nvPr>
        </p:nvSpPr>
        <p:spPr>
          <a:xfrm>
            <a:off x="311700" y="9677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endParaRPr/>
          </a:p>
          <a:p>
            <a:pPr marL="0" lvl="0" indent="0" algn="l" rtl="0">
              <a:spcBef>
                <a:spcPts val="1200"/>
              </a:spcBef>
              <a:spcAft>
                <a:spcPts val="0"/>
              </a:spcAft>
              <a:buNone/>
            </a:pPr>
            <a:endParaRPr sz="1000">
              <a:solidFill>
                <a:schemeClr val="dk2"/>
              </a:solidFill>
              <a:highlight>
                <a:srgbClr val="FFFFFF"/>
              </a:highlight>
              <a:latin typeface="Raleway"/>
              <a:ea typeface="Raleway"/>
              <a:cs typeface="Raleway"/>
              <a:sym typeface="Raleway"/>
            </a:endParaRPr>
          </a:p>
          <a:p>
            <a:pPr marL="0" lvl="0" indent="0" algn="l" rtl="0">
              <a:spcBef>
                <a:spcPts val="1200"/>
              </a:spcBef>
              <a:spcAft>
                <a:spcPts val="0"/>
              </a:spcAft>
              <a:buNone/>
            </a:pPr>
            <a:r>
              <a:rPr lang="en" sz="1150">
                <a:solidFill>
                  <a:schemeClr val="hlink"/>
                </a:solidFill>
                <a:highlight>
                  <a:srgbClr val="F8F8F8"/>
                </a:highlight>
                <a:uFill>
                  <a:noFill/>
                </a:uFill>
                <a:latin typeface="Arial"/>
                <a:ea typeface="Arial"/>
                <a:cs typeface="Arial"/>
                <a:sym typeface="Arial"/>
                <a:hlinkClick r:id="rId3"/>
              </a:rPr>
              <a:t>https://www.ncdc.noaa.gov/stormevents/faq.jsp</a:t>
            </a:r>
            <a:endParaRPr sz="1000">
              <a:solidFill>
                <a:schemeClr val="dk2"/>
              </a:solidFill>
              <a:highlight>
                <a:srgbClr val="FFFFFF"/>
              </a:highlight>
              <a:latin typeface="Raleway"/>
              <a:ea typeface="Raleway"/>
              <a:cs typeface="Raleway"/>
              <a:sym typeface="Raleway"/>
            </a:endParaRPr>
          </a:p>
          <a:p>
            <a:pPr marL="0" lvl="0" indent="0" algn="l" rtl="0">
              <a:spcBef>
                <a:spcPts val="1200"/>
              </a:spcBef>
              <a:spcAft>
                <a:spcPts val="1200"/>
              </a:spcAft>
              <a:buClr>
                <a:schemeClr val="dk2"/>
              </a:buClr>
              <a:buSzPts val="1100"/>
              <a:buFont typeface="Arial"/>
              <a:buNone/>
            </a:pPr>
            <a:r>
              <a:rPr lang="en" sz="1000">
                <a:solidFill>
                  <a:schemeClr val="dk2"/>
                </a:solidFill>
                <a:highlight>
                  <a:srgbClr val="FFFFFF"/>
                </a:highlight>
                <a:latin typeface="Raleway"/>
                <a:ea typeface="Raleway"/>
                <a:cs typeface="Raleway"/>
                <a:sym typeface="Raleway"/>
              </a:rPr>
              <a:t>The database currently contains data from </a:t>
            </a:r>
            <a:r>
              <a:rPr lang="en" sz="1000" b="1">
                <a:solidFill>
                  <a:schemeClr val="dk2"/>
                </a:solidFill>
                <a:highlight>
                  <a:srgbClr val="FFFFFF"/>
                </a:highlight>
                <a:latin typeface="Raleway"/>
                <a:ea typeface="Raleway"/>
                <a:cs typeface="Raleway"/>
                <a:sym typeface="Raleway"/>
              </a:rPr>
              <a:t>January 1950 to September 2023</a:t>
            </a:r>
            <a:r>
              <a:rPr lang="en" sz="1000">
                <a:solidFill>
                  <a:schemeClr val="dk2"/>
                </a:solidFill>
                <a:highlight>
                  <a:srgbClr val="FFFFFF"/>
                </a:highlight>
                <a:latin typeface="Raleway"/>
                <a:ea typeface="Raleway"/>
                <a:cs typeface="Raleway"/>
                <a:sym typeface="Raleway"/>
              </a:rPr>
              <a:t>, as entered by NOAA's National Weather Service (NWS).</a:t>
            </a:r>
            <a:endParaRPr sz="1000">
              <a:solidFill>
                <a:schemeClr val="dk2"/>
              </a:solidFill>
              <a:highlight>
                <a:srgbClr val="FFFFFF"/>
              </a:highlight>
              <a:latin typeface="Raleway"/>
              <a:ea typeface="Raleway"/>
              <a:cs typeface="Raleway"/>
              <a:sym typeface="Raleway"/>
            </a:endParaRPr>
          </a:p>
        </p:txBody>
      </p:sp>
      <p:pic>
        <p:nvPicPr>
          <p:cNvPr id="67" name="Google Shape;67;p14"/>
          <p:cNvPicPr preferRelativeResize="0"/>
          <p:nvPr/>
        </p:nvPicPr>
        <p:blipFill>
          <a:blip r:embed="rId4">
            <a:alphaModFix/>
          </a:blip>
          <a:stretch>
            <a:fillRect/>
          </a:stretch>
        </p:blipFill>
        <p:spPr>
          <a:xfrm>
            <a:off x="989338" y="1068424"/>
            <a:ext cx="7165318" cy="623400"/>
          </a:xfrm>
          <a:prstGeom prst="rect">
            <a:avLst/>
          </a:prstGeom>
          <a:noFill/>
          <a:ln>
            <a:noFill/>
          </a:ln>
        </p:spPr>
      </p:pic>
      <p:pic>
        <p:nvPicPr>
          <p:cNvPr id="68" name="Google Shape;68;p14"/>
          <p:cNvPicPr preferRelativeResize="0"/>
          <p:nvPr/>
        </p:nvPicPr>
        <p:blipFill rotWithShape="1">
          <a:blip r:embed="rId5">
            <a:alphaModFix/>
          </a:blip>
          <a:srcRect l="2328" t="2106" r="1043" b="5497"/>
          <a:stretch/>
        </p:blipFill>
        <p:spPr>
          <a:xfrm>
            <a:off x="2326825" y="2458025"/>
            <a:ext cx="6578074" cy="2519875"/>
          </a:xfrm>
          <a:prstGeom prst="rect">
            <a:avLst/>
          </a:prstGeom>
          <a:noFill/>
          <a:ln w="9525" cap="flat" cmpd="sng">
            <a:solidFill>
              <a:srgbClr val="4A86E8"/>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Regional patterns (cont.)</a:t>
            </a:r>
            <a:endParaRPr/>
          </a:p>
        </p:txBody>
      </p:sp>
      <p:sp>
        <p:nvSpPr>
          <p:cNvPr id="190" name="Google Shape;190;p32"/>
          <p:cNvSpPr txBox="1">
            <a:spLocks noGrp="1"/>
          </p:cNvSpPr>
          <p:nvPr>
            <p:ph type="body" idx="1"/>
          </p:nvPr>
        </p:nvSpPr>
        <p:spPr>
          <a:xfrm>
            <a:off x="311700" y="1152475"/>
            <a:ext cx="8520600" cy="4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D1C1D"/>
                </a:solidFill>
                <a:latin typeface="Raleway"/>
                <a:ea typeface="Raleway"/>
                <a:cs typeface="Raleway"/>
                <a:sym typeface="Raleway"/>
              </a:rPr>
              <a:t>Attempt chi-square between “baseline” and interesting, recent year data</a:t>
            </a:r>
            <a:endParaRPr>
              <a:solidFill>
                <a:srgbClr val="1D1C1D"/>
              </a:solidFill>
              <a:latin typeface="Raleway"/>
              <a:ea typeface="Raleway"/>
              <a:cs typeface="Raleway"/>
              <a:sym typeface="Raleway"/>
            </a:endParaRPr>
          </a:p>
          <a:p>
            <a:pPr marL="0" lvl="0" indent="0" algn="l" rtl="0">
              <a:spcBef>
                <a:spcPts val="1200"/>
              </a:spcBef>
              <a:spcAft>
                <a:spcPts val="1200"/>
              </a:spcAft>
              <a:buNone/>
            </a:pPr>
            <a:endParaRPr>
              <a:latin typeface="Raleway"/>
              <a:ea typeface="Raleway"/>
              <a:cs typeface="Raleway"/>
              <a:sym typeface="Raleway"/>
            </a:endParaRPr>
          </a:p>
        </p:txBody>
      </p:sp>
      <p:pic>
        <p:nvPicPr>
          <p:cNvPr id="191" name="Google Shape;191;p32"/>
          <p:cNvPicPr preferRelativeResize="0"/>
          <p:nvPr/>
        </p:nvPicPr>
        <p:blipFill rotWithShape="1">
          <a:blip r:embed="rId3">
            <a:alphaModFix/>
          </a:blip>
          <a:srcRect b="78575"/>
          <a:stretch/>
        </p:blipFill>
        <p:spPr>
          <a:xfrm>
            <a:off x="189875" y="1720305"/>
            <a:ext cx="9144001" cy="759325"/>
          </a:xfrm>
          <a:prstGeom prst="rect">
            <a:avLst/>
          </a:prstGeom>
          <a:noFill/>
          <a:ln>
            <a:noFill/>
          </a:ln>
        </p:spPr>
      </p:pic>
      <p:pic>
        <p:nvPicPr>
          <p:cNvPr id="192" name="Google Shape;192;p32"/>
          <p:cNvPicPr preferRelativeResize="0"/>
          <p:nvPr/>
        </p:nvPicPr>
        <p:blipFill rotWithShape="1">
          <a:blip r:embed="rId3">
            <a:alphaModFix/>
          </a:blip>
          <a:srcRect t="38800" b="39775"/>
          <a:stretch/>
        </p:blipFill>
        <p:spPr>
          <a:xfrm>
            <a:off x="189875" y="2571748"/>
            <a:ext cx="9144001" cy="759325"/>
          </a:xfrm>
          <a:prstGeom prst="rect">
            <a:avLst/>
          </a:prstGeom>
          <a:noFill/>
          <a:ln>
            <a:noFill/>
          </a:ln>
        </p:spPr>
      </p:pic>
      <p:pic>
        <p:nvPicPr>
          <p:cNvPr id="193" name="Google Shape;193;p32"/>
          <p:cNvPicPr preferRelativeResize="0"/>
          <p:nvPr/>
        </p:nvPicPr>
        <p:blipFill rotWithShape="1">
          <a:blip r:embed="rId3">
            <a:alphaModFix/>
          </a:blip>
          <a:srcRect t="76002"/>
          <a:stretch/>
        </p:blipFill>
        <p:spPr>
          <a:xfrm>
            <a:off x="189875" y="3423195"/>
            <a:ext cx="9144001" cy="850525"/>
          </a:xfrm>
          <a:prstGeom prst="rect">
            <a:avLst/>
          </a:prstGeom>
          <a:noFill/>
          <a:ln>
            <a:noFill/>
          </a:ln>
        </p:spPr>
      </p:pic>
      <p:sp>
        <p:nvSpPr>
          <p:cNvPr id="194" name="Google Shape;194;p32"/>
          <p:cNvSpPr txBox="1">
            <a:spLocks noGrp="1"/>
          </p:cNvSpPr>
          <p:nvPr>
            <p:ph type="body" idx="1"/>
          </p:nvPr>
        </p:nvSpPr>
        <p:spPr>
          <a:xfrm>
            <a:off x="311700" y="4471550"/>
            <a:ext cx="8520600" cy="4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1D1C1D"/>
                </a:solidFill>
                <a:latin typeface="Raleway"/>
                <a:ea typeface="Raleway"/>
                <a:cs typeface="Raleway"/>
                <a:sym typeface="Raleway"/>
              </a:rPr>
              <a:t>Conclusion: all of these years are distinct from the mean regional counts for 2000-2011</a:t>
            </a:r>
            <a:endParaRPr sz="1600">
              <a:solidFill>
                <a:srgbClr val="1D1C1D"/>
              </a:solidFill>
              <a:latin typeface="Raleway"/>
              <a:ea typeface="Raleway"/>
              <a:cs typeface="Raleway"/>
              <a:sym typeface="Raleway"/>
            </a:endParaRPr>
          </a:p>
          <a:p>
            <a:pPr marL="0" lvl="0" indent="0" algn="l" rtl="0">
              <a:spcBef>
                <a:spcPts val="1200"/>
              </a:spcBef>
              <a:spcAft>
                <a:spcPts val="1200"/>
              </a:spcAft>
              <a:buNone/>
            </a:pPr>
            <a:endParaRPr sz="1600">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Correlating: “Best” results</a:t>
            </a:r>
            <a:endParaRPr/>
          </a:p>
        </p:txBody>
      </p:sp>
      <p:pic>
        <p:nvPicPr>
          <p:cNvPr id="200" name="Google Shape;200;p33"/>
          <p:cNvPicPr preferRelativeResize="0"/>
          <p:nvPr/>
        </p:nvPicPr>
        <p:blipFill>
          <a:blip r:embed="rId3">
            <a:alphaModFix/>
          </a:blip>
          <a:stretch>
            <a:fillRect/>
          </a:stretch>
        </p:blipFill>
        <p:spPr>
          <a:xfrm>
            <a:off x="152400" y="1068425"/>
            <a:ext cx="4419599" cy="3615576"/>
          </a:xfrm>
          <a:prstGeom prst="rect">
            <a:avLst/>
          </a:prstGeom>
          <a:noFill/>
          <a:ln>
            <a:noFill/>
          </a:ln>
        </p:spPr>
      </p:pic>
      <p:pic>
        <p:nvPicPr>
          <p:cNvPr id="201" name="Google Shape;201;p33"/>
          <p:cNvPicPr preferRelativeResize="0"/>
          <p:nvPr/>
        </p:nvPicPr>
        <p:blipFill>
          <a:blip r:embed="rId4">
            <a:alphaModFix/>
          </a:blip>
          <a:stretch>
            <a:fillRect/>
          </a:stretch>
        </p:blipFill>
        <p:spPr>
          <a:xfrm>
            <a:off x="4572000" y="1068425"/>
            <a:ext cx="4419601" cy="36015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&amp; Next Steps</a:t>
            </a:r>
            <a:endParaRPr/>
          </a:p>
        </p:txBody>
      </p:sp>
      <p:sp>
        <p:nvSpPr>
          <p:cNvPr id="207" name="Google Shape;207;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1D1C1D"/>
              </a:buClr>
              <a:buSzPts val="1800"/>
              <a:buFont typeface="Raleway"/>
              <a:buChar char="●"/>
            </a:pPr>
            <a:r>
              <a:rPr lang="en">
                <a:solidFill>
                  <a:srgbClr val="1D1C1D"/>
                </a:solidFill>
                <a:latin typeface="Raleway"/>
                <a:ea typeface="Raleway"/>
                <a:cs typeface="Raleway"/>
                <a:sym typeface="Raleway"/>
              </a:rPr>
              <a:t>Inconsistencies in the dataset made initial goals difficult to achieve</a:t>
            </a:r>
            <a:endParaRPr>
              <a:solidFill>
                <a:srgbClr val="1D1C1D"/>
              </a:solidFill>
              <a:latin typeface="Raleway"/>
              <a:ea typeface="Raleway"/>
              <a:cs typeface="Raleway"/>
              <a:sym typeface="Raleway"/>
            </a:endParaRPr>
          </a:p>
          <a:p>
            <a:pPr marL="457200" lvl="0" indent="-342900" algn="l" rtl="0">
              <a:spcBef>
                <a:spcPts val="0"/>
              </a:spcBef>
              <a:spcAft>
                <a:spcPts val="0"/>
              </a:spcAft>
              <a:buClr>
                <a:srgbClr val="1D1C1D"/>
              </a:buClr>
              <a:buSzPts val="1800"/>
              <a:buFont typeface="Raleway"/>
              <a:buChar char="●"/>
            </a:pPr>
            <a:r>
              <a:rPr lang="en">
                <a:solidFill>
                  <a:srgbClr val="1D1C1D"/>
                </a:solidFill>
                <a:latin typeface="Raleway"/>
                <a:ea typeface="Raleway"/>
                <a:cs typeface="Raleway"/>
                <a:sym typeface="Raleway"/>
              </a:rPr>
              <a:t>Challenges in cross-year comparisons due to changes in data collection methods</a:t>
            </a:r>
            <a:endParaRPr>
              <a:solidFill>
                <a:srgbClr val="1D1C1D"/>
              </a:solidFill>
              <a:latin typeface="Raleway"/>
              <a:ea typeface="Raleway"/>
              <a:cs typeface="Raleway"/>
              <a:sym typeface="Raleway"/>
            </a:endParaRPr>
          </a:p>
          <a:p>
            <a:pPr marL="0" lvl="0" indent="0" algn="l" rtl="0">
              <a:spcBef>
                <a:spcPts val="1200"/>
              </a:spcBef>
              <a:spcAft>
                <a:spcPts val="0"/>
              </a:spcAft>
              <a:buNone/>
            </a:pPr>
            <a:r>
              <a:rPr lang="en">
                <a:solidFill>
                  <a:srgbClr val="1D1C1D"/>
                </a:solidFill>
                <a:latin typeface="Raleway"/>
                <a:ea typeface="Raleway"/>
                <a:cs typeface="Raleway"/>
                <a:sym typeface="Raleway"/>
              </a:rPr>
              <a:t>Next Steps:</a:t>
            </a:r>
            <a:endParaRPr>
              <a:solidFill>
                <a:srgbClr val="1D1C1D"/>
              </a:solidFill>
              <a:latin typeface="Raleway"/>
              <a:ea typeface="Raleway"/>
              <a:cs typeface="Raleway"/>
              <a:sym typeface="Raleway"/>
            </a:endParaRPr>
          </a:p>
          <a:p>
            <a:pPr marL="457200" lvl="0" indent="-342900" algn="l" rtl="0">
              <a:spcBef>
                <a:spcPts val="1200"/>
              </a:spcBef>
              <a:spcAft>
                <a:spcPts val="0"/>
              </a:spcAft>
              <a:buClr>
                <a:srgbClr val="1D1C1D"/>
              </a:buClr>
              <a:buSzPts val="1800"/>
              <a:buFont typeface="Raleway"/>
              <a:buChar char="●"/>
            </a:pPr>
            <a:r>
              <a:rPr lang="en">
                <a:solidFill>
                  <a:srgbClr val="1D1C1D"/>
                </a:solidFill>
                <a:latin typeface="Raleway"/>
                <a:ea typeface="Raleway"/>
                <a:cs typeface="Raleway"/>
                <a:sym typeface="Raleway"/>
              </a:rPr>
              <a:t>Further investigating the impact of outliers </a:t>
            </a:r>
            <a:endParaRPr>
              <a:solidFill>
                <a:srgbClr val="1D1C1D"/>
              </a:solidFill>
              <a:latin typeface="Raleway"/>
              <a:ea typeface="Raleway"/>
              <a:cs typeface="Raleway"/>
              <a:sym typeface="Raleway"/>
            </a:endParaRPr>
          </a:p>
          <a:p>
            <a:pPr marL="457200" lvl="0" indent="-342900" algn="l" rtl="0">
              <a:spcBef>
                <a:spcPts val="0"/>
              </a:spcBef>
              <a:spcAft>
                <a:spcPts val="0"/>
              </a:spcAft>
              <a:buClr>
                <a:srgbClr val="1D1C1D"/>
              </a:buClr>
              <a:buSzPts val="1800"/>
              <a:buFont typeface="Raleway"/>
              <a:buChar char="●"/>
            </a:pPr>
            <a:r>
              <a:rPr lang="en">
                <a:solidFill>
                  <a:srgbClr val="1D1C1D"/>
                </a:solidFill>
                <a:latin typeface="Raleway"/>
                <a:ea typeface="Raleway"/>
                <a:cs typeface="Raleway"/>
                <a:sym typeface="Raleway"/>
              </a:rPr>
              <a:t>Exploring individual event types and comparing over larger periods of time </a:t>
            </a:r>
            <a:endParaRPr>
              <a:solidFill>
                <a:srgbClr val="1D1C1D"/>
              </a:solidFill>
              <a:latin typeface="Raleway"/>
              <a:ea typeface="Raleway"/>
              <a:cs typeface="Raleway"/>
              <a:sym typeface="Raleway"/>
            </a:endParaRPr>
          </a:p>
          <a:p>
            <a:pPr marL="457200" lvl="0" indent="-342900" algn="l" rtl="0">
              <a:spcBef>
                <a:spcPts val="0"/>
              </a:spcBef>
              <a:spcAft>
                <a:spcPts val="0"/>
              </a:spcAft>
              <a:buClr>
                <a:srgbClr val="1D1C1D"/>
              </a:buClr>
              <a:buSzPts val="1800"/>
              <a:buFont typeface="Raleway"/>
              <a:buChar char="●"/>
            </a:pPr>
            <a:r>
              <a:rPr lang="en">
                <a:solidFill>
                  <a:srgbClr val="1D1C1D"/>
                </a:solidFill>
                <a:latin typeface="Raleway"/>
                <a:ea typeface="Raleway"/>
                <a:cs typeface="Raleway"/>
                <a:sym typeface="Raleway"/>
              </a:rPr>
              <a:t>Other definitions of impact could be explored (aside from fatalities, injuries, and damages) </a:t>
            </a:r>
            <a:endParaRPr>
              <a:solidFill>
                <a:srgbClr val="1D1C1D"/>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THE 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 Impressions</a:t>
            </a:r>
            <a:endParaRPr/>
          </a:p>
        </p:txBody>
      </p:sp>
      <p:sp>
        <p:nvSpPr>
          <p:cNvPr id="74" name="Google Shape;74;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76200" lvl="0" indent="-330200" algn="l" rtl="0">
              <a:lnSpc>
                <a:spcPct val="150001"/>
              </a:lnSpc>
              <a:spcBef>
                <a:spcPts val="300"/>
              </a:spcBef>
              <a:spcAft>
                <a:spcPts val="0"/>
              </a:spcAft>
              <a:buClr>
                <a:srgbClr val="1D1C1D"/>
              </a:buClr>
              <a:buSzPts val="1600"/>
              <a:buFont typeface="Raleway"/>
              <a:buChar char="●"/>
            </a:pPr>
            <a:r>
              <a:rPr lang="en" sz="1600">
                <a:solidFill>
                  <a:srgbClr val="1D1C1D"/>
                </a:solidFill>
                <a:latin typeface="Raleway"/>
                <a:ea typeface="Raleway"/>
                <a:cs typeface="Raleway"/>
                <a:sym typeface="Raleway"/>
              </a:rPr>
              <a:t>Time and location</a:t>
            </a:r>
            <a:endParaRPr sz="1600">
              <a:solidFill>
                <a:srgbClr val="1D1C1D"/>
              </a:solidFill>
              <a:latin typeface="Raleway"/>
              <a:ea typeface="Raleway"/>
              <a:cs typeface="Raleway"/>
              <a:sym typeface="Raleway"/>
            </a:endParaRPr>
          </a:p>
          <a:p>
            <a:pPr marL="457200" marR="76200" lvl="0" indent="-330200" algn="l" rtl="0">
              <a:lnSpc>
                <a:spcPct val="150001"/>
              </a:lnSpc>
              <a:spcBef>
                <a:spcPts val="0"/>
              </a:spcBef>
              <a:spcAft>
                <a:spcPts val="0"/>
              </a:spcAft>
              <a:buClr>
                <a:srgbClr val="1D1C1D"/>
              </a:buClr>
              <a:buSzPts val="1600"/>
              <a:buFont typeface="Raleway"/>
              <a:buChar char="●"/>
            </a:pPr>
            <a:r>
              <a:rPr lang="en" sz="1600">
                <a:solidFill>
                  <a:srgbClr val="1D1C1D"/>
                </a:solidFill>
                <a:latin typeface="Raleway"/>
                <a:ea typeface="Raleway"/>
                <a:cs typeface="Raleway"/>
                <a:sym typeface="Raleway"/>
              </a:rPr>
              <a:t>Type and severity - category, magnitude, tornado scale</a:t>
            </a:r>
            <a:endParaRPr sz="1600">
              <a:solidFill>
                <a:srgbClr val="1D1C1D"/>
              </a:solidFill>
              <a:latin typeface="Raleway"/>
              <a:ea typeface="Raleway"/>
              <a:cs typeface="Raleway"/>
              <a:sym typeface="Raleway"/>
            </a:endParaRPr>
          </a:p>
          <a:p>
            <a:pPr marL="457200" marR="76200" lvl="0" indent="-330200" algn="l" rtl="0">
              <a:lnSpc>
                <a:spcPct val="150001"/>
              </a:lnSpc>
              <a:spcBef>
                <a:spcPts val="0"/>
              </a:spcBef>
              <a:spcAft>
                <a:spcPts val="0"/>
              </a:spcAft>
              <a:buClr>
                <a:srgbClr val="1D1C1D"/>
              </a:buClr>
              <a:buSzPts val="1600"/>
              <a:buFont typeface="Raleway"/>
              <a:buChar char="●"/>
            </a:pPr>
            <a:r>
              <a:rPr lang="en" sz="1600">
                <a:solidFill>
                  <a:srgbClr val="1D1C1D"/>
                </a:solidFill>
                <a:latin typeface="Raleway"/>
                <a:ea typeface="Raleway"/>
                <a:cs typeface="Raleway"/>
                <a:sym typeface="Raleway"/>
              </a:rPr>
              <a:t>Damage, injuries, casualties (crop vs property damage, direct vs indirect)</a:t>
            </a:r>
            <a:endParaRPr sz="1600">
              <a:solidFill>
                <a:srgbClr val="1D1C1D"/>
              </a:solidFill>
              <a:latin typeface="Raleway"/>
              <a:ea typeface="Raleway"/>
              <a:cs typeface="Raleway"/>
              <a:sym typeface="Raleway"/>
            </a:endParaRPr>
          </a:p>
          <a:p>
            <a:pPr marL="457200" marR="76200" lvl="0" indent="-330200" algn="l" rtl="0">
              <a:lnSpc>
                <a:spcPct val="150001"/>
              </a:lnSpc>
              <a:spcBef>
                <a:spcPts val="0"/>
              </a:spcBef>
              <a:spcAft>
                <a:spcPts val="0"/>
              </a:spcAft>
              <a:buClr>
                <a:srgbClr val="1D1C1D"/>
              </a:buClr>
              <a:buSzPts val="1600"/>
              <a:buFont typeface="Raleway"/>
              <a:buChar char="●"/>
            </a:pPr>
            <a:r>
              <a:rPr lang="en" sz="1600">
                <a:solidFill>
                  <a:srgbClr val="1D1C1D"/>
                </a:solidFill>
                <a:latin typeface="Raleway"/>
                <a:ea typeface="Raleway"/>
                <a:cs typeface="Raleway"/>
                <a:sym typeface="Raleway"/>
              </a:rPr>
              <a:t>Narrative information</a:t>
            </a:r>
            <a:endParaRPr sz="1600">
              <a:solidFill>
                <a:srgbClr val="1D1C1D"/>
              </a:solidFill>
              <a:latin typeface="Raleway"/>
              <a:ea typeface="Raleway"/>
              <a:cs typeface="Raleway"/>
              <a:sym typeface="Raleway"/>
            </a:endParaRPr>
          </a:p>
          <a:p>
            <a:pPr marL="457200" marR="76200" lvl="0" indent="-330200" algn="l" rtl="0">
              <a:lnSpc>
                <a:spcPct val="150001"/>
              </a:lnSpc>
              <a:spcBef>
                <a:spcPts val="0"/>
              </a:spcBef>
              <a:spcAft>
                <a:spcPts val="0"/>
              </a:spcAft>
              <a:buClr>
                <a:srgbClr val="1D1C1D"/>
              </a:buClr>
              <a:buSzPts val="1600"/>
              <a:buFont typeface="Raleway"/>
              <a:buChar char="●"/>
            </a:pPr>
            <a:r>
              <a:rPr lang="en" sz="1600">
                <a:solidFill>
                  <a:srgbClr val="1D1C1D"/>
                </a:solidFill>
                <a:latin typeface="Raleway"/>
                <a:ea typeface="Raleway"/>
                <a:cs typeface="Raleway"/>
                <a:sym typeface="Raleway"/>
              </a:rPr>
              <a:t>Data source (trained spotter, public, emergency manager, law enforcement, etc.)</a:t>
            </a:r>
            <a:endParaRPr sz="1600">
              <a:solidFill>
                <a:srgbClr val="1D1C1D"/>
              </a:solidFill>
              <a:latin typeface="Raleway"/>
              <a:ea typeface="Raleway"/>
              <a:cs typeface="Raleway"/>
              <a:sym typeface="Raleway"/>
            </a:endParaRPr>
          </a:p>
          <a:p>
            <a:pPr marL="457200" marR="76200" lvl="0" indent="-330200" algn="l" rtl="0">
              <a:lnSpc>
                <a:spcPct val="150001"/>
              </a:lnSpc>
              <a:spcBef>
                <a:spcPts val="0"/>
              </a:spcBef>
              <a:spcAft>
                <a:spcPts val="0"/>
              </a:spcAft>
              <a:buClr>
                <a:srgbClr val="1D1C1D"/>
              </a:buClr>
              <a:buSzPts val="1600"/>
              <a:buFont typeface="Raleway"/>
              <a:buChar char="●"/>
            </a:pPr>
            <a:r>
              <a:rPr lang="en" sz="1600">
                <a:solidFill>
                  <a:srgbClr val="1D1C1D"/>
                </a:solidFill>
                <a:latin typeface="Raleway"/>
                <a:ea typeface="Raleway"/>
                <a:cs typeface="Raleway"/>
                <a:sym typeface="Raleway"/>
              </a:rPr>
              <a:t>948,286 total rows in our 2008-2022 dataset; 13,924 rows (1.5%) in our final dataset</a:t>
            </a:r>
            <a:endParaRPr sz="1600">
              <a:solidFill>
                <a:srgbClr val="1D1C1D"/>
              </a:solidFill>
              <a:latin typeface="Raleway"/>
              <a:ea typeface="Raleway"/>
              <a:cs typeface="Raleway"/>
              <a:sym typeface="Raleway"/>
            </a:endParaRPr>
          </a:p>
          <a:p>
            <a:pPr marL="457200" marR="76200" lvl="0" indent="-330200" algn="l" rtl="0">
              <a:lnSpc>
                <a:spcPct val="150001"/>
              </a:lnSpc>
              <a:spcBef>
                <a:spcPts val="0"/>
              </a:spcBef>
              <a:spcAft>
                <a:spcPts val="0"/>
              </a:spcAft>
              <a:buClr>
                <a:srgbClr val="1D1C1D"/>
              </a:buClr>
              <a:buSzPts val="1600"/>
              <a:buFont typeface="Raleway"/>
              <a:buChar char="●"/>
            </a:pPr>
            <a:r>
              <a:rPr lang="en" sz="1600">
                <a:solidFill>
                  <a:srgbClr val="1D1C1D"/>
                </a:solidFill>
                <a:latin typeface="Raleway"/>
                <a:ea typeface="Raleway"/>
                <a:cs typeface="Raleway"/>
                <a:sym typeface="Raleway"/>
              </a:rPr>
              <a:t>22,087 total rows in our 1950-1964 dataset; 1,139 rows (5.2%) in our final dataset</a:t>
            </a:r>
            <a:endParaRPr sz="1600">
              <a:solidFill>
                <a:srgbClr val="1D1C1D"/>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look at storms?</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rgbClr val="1D1C1D"/>
              </a:buClr>
              <a:buSzPts val="1600"/>
              <a:buFont typeface="Raleway"/>
              <a:buChar char="●"/>
            </a:pPr>
            <a:r>
              <a:rPr lang="en" sz="1600">
                <a:solidFill>
                  <a:srgbClr val="1D1C1D"/>
                </a:solidFill>
                <a:latin typeface="Raleway"/>
                <a:ea typeface="Raleway"/>
                <a:cs typeface="Raleway"/>
                <a:sym typeface="Raleway"/>
              </a:rPr>
              <a:t>Weather Patterns </a:t>
            </a:r>
            <a:endParaRPr sz="1600">
              <a:solidFill>
                <a:srgbClr val="1D1C1D"/>
              </a:solidFill>
              <a:latin typeface="Raleway"/>
              <a:ea typeface="Raleway"/>
              <a:cs typeface="Raleway"/>
              <a:sym typeface="Raleway"/>
            </a:endParaRPr>
          </a:p>
          <a:p>
            <a:pPr marL="457200" lvl="0" indent="-330200" algn="l" rtl="0">
              <a:lnSpc>
                <a:spcPct val="150000"/>
              </a:lnSpc>
              <a:spcBef>
                <a:spcPts val="0"/>
              </a:spcBef>
              <a:spcAft>
                <a:spcPts val="0"/>
              </a:spcAft>
              <a:buClr>
                <a:srgbClr val="1D1C1D"/>
              </a:buClr>
              <a:buSzPts val="1600"/>
              <a:buFont typeface="Raleway"/>
              <a:buChar char="●"/>
            </a:pPr>
            <a:r>
              <a:rPr lang="en" sz="1600">
                <a:solidFill>
                  <a:srgbClr val="1D1C1D"/>
                </a:solidFill>
                <a:latin typeface="Raleway"/>
                <a:ea typeface="Raleway"/>
                <a:cs typeface="Raleway"/>
                <a:sym typeface="Raleway"/>
              </a:rPr>
              <a:t>Climate Change Impact</a:t>
            </a:r>
            <a:endParaRPr sz="1600">
              <a:solidFill>
                <a:srgbClr val="1D1C1D"/>
              </a:solidFill>
              <a:latin typeface="Raleway"/>
              <a:ea typeface="Raleway"/>
              <a:cs typeface="Raleway"/>
              <a:sym typeface="Raleway"/>
            </a:endParaRPr>
          </a:p>
          <a:p>
            <a:pPr marL="457200" lvl="0" indent="-330200" algn="l" rtl="0">
              <a:lnSpc>
                <a:spcPct val="150000"/>
              </a:lnSpc>
              <a:spcBef>
                <a:spcPts val="0"/>
              </a:spcBef>
              <a:spcAft>
                <a:spcPts val="0"/>
              </a:spcAft>
              <a:buClr>
                <a:srgbClr val="1D1C1D"/>
              </a:buClr>
              <a:buSzPts val="1600"/>
              <a:buFont typeface="Raleway"/>
              <a:buChar char="●"/>
            </a:pPr>
            <a:r>
              <a:rPr lang="en" sz="1600">
                <a:solidFill>
                  <a:srgbClr val="1D1C1D"/>
                </a:solidFill>
                <a:latin typeface="Raleway"/>
                <a:ea typeface="Raleway"/>
                <a:cs typeface="Raleway"/>
                <a:sym typeface="Raleway"/>
              </a:rPr>
              <a:t>Damage, Risk, and Infrastructure</a:t>
            </a:r>
            <a:endParaRPr sz="1600">
              <a:solidFill>
                <a:srgbClr val="1D1C1D"/>
              </a:solidFill>
              <a:latin typeface="Raleway"/>
              <a:ea typeface="Raleway"/>
              <a:cs typeface="Raleway"/>
              <a:sym typeface="Raleway"/>
            </a:endParaRPr>
          </a:p>
          <a:p>
            <a:pPr marL="457200" lvl="0" indent="-330200" algn="l" rtl="0">
              <a:lnSpc>
                <a:spcPct val="150000"/>
              </a:lnSpc>
              <a:spcBef>
                <a:spcPts val="0"/>
              </a:spcBef>
              <a:spcAft>
                <a:spcPts val="0"/>
              </a:spcAft>
              <a:buClr>
                <a:srgbClr val="1D1C1D"/>
              </a:buClr>
              <a:buSzPts val="1600"/>
              <a:buFont typeface="Raleway"/>
              <a:buChar char="●"/>
            </a:pPr>
            <a:r>
              <a:rPr lang="en" sz="1600">
                <a:solidFill>
                  <a:srgbClr val="1D1C1D"/>
                </a:solidFill>
                <a:latin typeface="Raleway"/>
                <a:ea typeface="Raleway"/>
                <a:cs typeface="Raleway"/>
                <a:sym typeface="Raleway"/>
              </a:rPr>
              <a:t>How storms are measured (Fujita scale)</a:t>
            </a:r>
            <a:endParaRPr sz="1600">
              <a:solidFill>
                <a:srgbClr val="1D1C1D"/>
              </a:solidFill>
              <a:latin typeface="Raleway"/>
              <a:ea typeface="Raleway"/>
              <a:cs typeface="Raleway"/>
              <a:sym typeface="Raleway"/>
            </a:endParaRPr>
          </a:p>
          <a:p>
            <a:pPr marL="457200" lvl="0" indent="-330200" algn="l" rtl="0">
              <a:lnSpc>
                <a:spcPct val="150000"/>
              </a:lnSpc>
              <a:spcBef>
                <a:spcPts val="0"/>
              </a:spcBef>
              <a:spcAft>
                <a:spcPts val="0"/>
              </a:spcAft>
              <a:buClr>
                <a:srgbClr val="1D1C1D"/>
              </a:buClr>
              <a:buSzPts val="1600"/>
              <a:buFont typeface="Raleway"/>
              <a:buChar char="●"/>
            </a:pPr>
            <a:r>
              <a:rPr lang="en" sz="1600">
                <a:solidFill>
                  <a:srgbClr val="1D1C1D"/>
                </a:solidFill>
                <a:latin typeface="Raleway"/>
                <a:ea typeface="Raleway"/>
                <a:cs typeface="Raleway"/>
                <a:sym typeface="Raleway"/>
              </a:rPr>
              <a:t>Mapping (latitude and longitude)</a:t>
            </a:r>
            <a:endParaRPr sz="1600">
              <a:solidFill>
                <a:srgbClr val="1D1C1D"/>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192175"/>
            <a:ext cx="8520600" cy="87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87" name="Google Shape;87;p17"/>
          <p:cNvPicPr preferRelativeResize="0"/>
          <p:nvPr/>
        </p:nvPicPr>
        <p:blipFill>
          <a:blip r:embed="rId3">
            <a:alphaModFix/>
          </a:blip>
          <a:stretch>
            <a:fillRect/>
          </a:stretch>
        </p:blipFill>
        <p:spPr>
          <a:xfrm>
            <a:off x="0" y="0"/>
            <a:ext cx="9144002" cy="5143500"/>
          </a:xfrm>
          <a:prstGeom prst="rect">
            <a:avLst/>
          </a:prstGeom>
          <a:noFill/>
          <a:ln>
            <a:noFill/>
          </a:ln>
        </p:spPr>
      </p:pic>
      <p:sp>
        <p:nvSpPr>
          <p:cNvPr id="88" name="Google Shape;88;p17"/>
          <p:cNvSpPr txBox="1"/>
          <p:nvPr/>
        </p:nvSpPr>
        <p:spPr>
          <a:xfrm>
            <a:off x="240275" y="92475"/>
            <a:ext cx="5434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2400" b="1">
                <a:solidFill>
                  <a:srgbClr val="F8F8F8"/>
                </a:solidFill>
                <a:latin typeface="Raleway"/>
                <a:ea typeface="Raleway"/>
                <a:cs typeface="Raleway"/>
                <a:sym typeface="Raleway"/>
              </a:rPr>
              <a:t>Data Exploration &amp; Cleanup Process </a:t>
            </a:r>
            <a:endParaRPr sz="2400" b="1">
              <a:solidFill>
                <a:srgbClr val="F8F8F8"/>
              </a:solidFill>
              <a:latin typeface="Raleway"/>
              <a:ea typeface="Raleway"/>
              <a:cs typeface="Raleway"/>
              <a:sym typeface="Raleway"/>
            </a:endParaRPr>
          </a:p>
          <a:p>
            <a:pPr marL="0" lvl="0" indent="0" algn="ctr" rtl="0">
              <a:spcBef>
                <a:spcPts val="0"/>
              </a:spcBef>
              <a:spcAft>
                <a:spcPts val="0"/>
              </a:spcAft>
              <a:buNone/>
            </a:pP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355600" y="189751"/>
            <a:ext cx="8432776" cy="49537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244827" y="-199525"/>
            <a:ext cx="10110602" cy="6738749"/>
          </a:xfrm>
          <a:prstGeom prst="rect">
            <a:avLst/>
          </a:prstGeom>
          <a:noFill/>
          <a:ln>
            <a:noFill/>
          </a:ln>
        </p:spPr>
      </p:pic>
      <p:sp>
        <p:nvSpPr>
          <p:cNvPr id="99" name="Google Shape;99;p19"/>
          <p:cNvSpPr txBox="1">
            <a:spLocks noGrp="1"/>
          </p:cNvSpPr>
          <p:nvPr>
            <p:ph type="title"/>
          </p:nvPr>
        </p:nvSpPr>
        <p:spPr>
          <a:xfrm>
            <a:off x="5614000" y="0"/>
            <a:ext cx="54402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Analysis Process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Question 1</a:t>
            </a:r>
            <a:endParaRPr/>
          </a:p>
        </p:txBody>
      </p:sp>
      <p:sp>
        <p:nvSpPr>
          <p:cNvPr id="105" name="Google Shape;105;p20"/>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1920">
              <a:solidFill>
                <a:schemeClr val="dk2"/>
              </a:solidFill>
              <a:latin typeface="Raleway"/>
              <a:ea typeface="Raleway"/>
              <a:cs typeface="Raleway"/>
              <a:sym typeface="Raleway"/>
            </a:endParaRPr>
          </a:p>
          <a:p>
            <a:pPr marL="0" lvl="0" indent="0" algn="l" rtl="0">
              <a:lnSpc>
                <a:spcPct val="150000"/>
              </a:lnSpc>
              <a:spcBef>
                <a:spcPts val="0"/>
              </a:spcBef>
              <a:spcAft>
                <a:spcPts val="0"/>
              </a:spcAft>
              <a:buNone/>
            </a:pPr>
            <a:r>
              <a:rPr lang="en" sz="1920">
                <a:solidFill>
                  <a:schemeClr val="dk2"/>
                </a:solidFill>
                <a:latin typeface="Raleway"/>
                <a:ea typeface="Raleway"/>
                <a:cs typeface="Raleway"/>
                <a:sym typeface="Raleway"/>
              </a:rPr>
              <a:t>What has been the impact of storms over recent years? Is there a correlation between storm fatalities and total damages? What are the differences in storm impacts between the most recent 15 years and the initial 15 years?</a:t>
            </a:r>
            <a:endParaRPr sz="2100"/>
          </a:p>
          <a:p>
            <a:pPr marL="45720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body" idx="1"/>
          </p:nvPr>
        </p:nvSpPr>
        <p:spPr>
          <a:xfrm>
            <a:off x="311700" y="1152475"/>
            <a:ext cx="3230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1" name="Google Shape;111;p21"/>
          <p:cNvPicPr preferRelativeResize="0"/>
          <p:nvPr/>
        </p:nvPicPr>
        <p:blipFill>
          <a:blip r:embed="rId3">
            <a:alphaModFix/>
          </a:blip>
          <a:stretch>
            <a:fillRect/>
          </a:stretch>
        </p:blipFill>
        <p:spPr>
          <a:xfrm>
            <a:off x="2131825" y="3325"/>
            <a:ext cx="7012174" cy="5259125"/>
          </a:xfrm>
          <a:prstGeom prst="rect">
            <a:avLst/>
          </a:prstGeom>
          <a:noFill/>
          <a:ln>
            <a:noFill/>
          </a:ln>
        </p:spPr>
      </p:pic>
      <p:pic>
        <p:nvPicPr>
          <p:cNvPr id="112" name="Google Shape;112;p21"/>
          <p:cNvPicPr preferRelativeResize="0"/>
          <p:nvPr/>
        </p:nvPicPr>
        <p:blipFill>
          <a:blip r:embed="rId4">
            <a:alphaModFix/>
          </a:blip>
          <a:stretch>
            <a:fillRect/>
          </a:stretch>
        </p:blipFill>
        <p:spPr>
          <a:xfrm>
            <a:off x="6" y="774500"/>
            <a:ext cx="3100800" cy="3922900"/>
          </a:xfrm>
          <a:prstGeom prst="rect">
            <a:avLst/>
          </a:prstGeom>
          <a:noFill/>
          <a:ln>
            <a:noFill/>
          </a:ln>
        </p:spPr>
      </p:pic>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819</Words>
  <Application>Microsoft Macintosh PowerPoint</Application>
  <PresentationFormat>On-screen Show (16:9)</PresentationFormat>
  <Paragraphs>107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Source Sans Pro</vt:lpstr>
      <vt:lpstr>Raleway</vt:lpstr>
      <vt:lpstr>Arial</vt:lpstr>
      <vt:lpstr>Plum</vt:lpstr>
      <vt:lpstr>Storm Data Analysis </vt:lpstr>
      <vt:lpstr>Our Dataset</vt:lpstr>
      <vt:lpstr>Initial Impressions</vt:lpstr>
      <vt:lpstr>Why look at storms?</vt:lpstr>
      <vt:lpstr>PowerPoint Presentation</vt:lpstr>
      <vt:lpstr>PowerPoint Presentation</vt:lpstr>
      <vt:lpstr>The Analysis Process </vt:lpstr>
      <vt:lpstr>Research Question 1</vt:lpstr>
      <vt:lpstr>PowerPoint Presentation</vt:lpstr>
      <vt:lpstr>PowerPoint Presentation</vt:lpstr>
      <vt:lpstr>Trends Over Time   </vt:lpstr>
      <vt:lpstr>Is there a correlation between storm fatalities and total damages?  </vt:lpstr>
      <vt:lpstr>Comparison of Total Deaths Between Earliest Data and Most Recent Data</vt:lpstr>
      <vt:lpstr>Total Deaths per Year for Both Datasets </vt:lpstr>
      <vt:lpstr>Research Question 2</vt:lpstr>
      <vt:lpstr>Tornadoes</vt:lpstr>
      <vt:lpstr>Tornadoes cont.</vt:lpstr>
      <vt:lpstr>Research Question 3</vt:lpstr>
      <vt:lpstr>Regional counts and patterns</vt:lpstr>
      <vt:lpstr>Regional patterns (cont.)</vt:lpstr>
      <vt:lpstr>Correlating: “Best” results</vt:lpstr>
      <vt:lpstr>Limitations &amp; Next Steps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Storm Data Analysis </dc:title>
  <cp:lastModifiedBy>Mandy Cisler</cp:lastModifiedBy>
  <cp:revision>1</cp:revision>
  <dcterms:modified xsi:type="dcterms:W3CDTF">2024-01-19T03:42:23Z</dcterms:modified>
</cp:coreProperties>
</file>