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66" r:id="rId2"/>
    <p:sldId id="326" r:id="rId3"/>
    <p:sldId id="327" r:id="rId4"/>
    <p:sldId id="328" r:id="rId5"/>
    <p:sldId id="331" r:id="rId6"/>
    <p:sldId id="330" r:id="rId7"/>
    <p:sldId id="329" r:id="rId8"/>
    <p:sldId id="332" r:id="rId9"/>
    <p:sldId id="334" r:id="rId10"/>
    <p:sldId id="335" r:id="rId11"/>
    <p:sldId id="333" r:id="rId12"/>
    <p:sldId id="342" r:id="rId13"/>
    <p:sldId id="338" r:id="rId14"/>
    <p:sldId id="340" r:id="rId15"/>
    <p:sldId id="34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8219" autoAdjust="0"/>
  </p:normalViewPr>
  <p:slideViewPr>
    <p:cSldViewPr snapToGrid="0">
      <p:cViewPr varScale="1">
        <p:scale>
          <a:sx n="66" d="100"/>
          <a:sy n="66" d="100"/>
        </p:scale>
        <p:origin x="14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Predicting rare/</a:t>
            </a:r>
            <a:r>
              <a:rPr lang="en-US" dirty="0" err="1"/>
              <a:t>undersampled</a:t>
            </a:r>
            <a:r>
              <a:rPr lang="en-US" dirty="0"/>
              <a:t> species,</a:t>
            </a:r>
            <a:r>
              <a:rPr lang="en-US" baseline="0" dirty="0"/>
              <a:t> </a:t>
            </a:r>
            <a:r>
              <a:rPr lang="en-US" baseline="0" dirty="0" err="1"/>
              <a:t>bycatch</a:t>
            </a:r>
            <a:r>
              <a:rPr lang="en-US" baseline="0" dirty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40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is actually upper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58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Predicting rare/</a:t>
            </a:r>
            <a:r>
              <a:rPr lang="en-US" dirty="0" err="1"/>
              <a:t>undersampled</a:t>
            </a:r>
            <a:r>
              <a:rPr lang="en-US" dirty="0"/>
              <a:t> species,</a:t>
            </a:r>
            <a:r>
              <a:rPr lang="en-US" baseline="0" dirty="0"/>
              <a:t> </a:t>
            </a:r>
            <a:r>
              <a:rPr lang="en-US" baseline="0" dirty="0" err="1"/>
              <a:t>bycatch</a:t>
            </a:r>
            <a:r>
              <a:rPr lang="en-US" baseline="0" dirty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09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Predicting rare/</a:t>
            </a:r>
            <a:r>
              <a:rPr lang="en-US" dirty="0" err="1"/>
              <a:t>undersampled</a:t>
            </a:r>
            <a:r>
              <a:rPr lang="en-US" dirty="0"/>
              <a:t> species,</a:t>
            </a:r>
            <a:r>
              <a:rPr lang="en-US" baseline="0" dirty="0"/>
              <a:t> </a:t>
            </a:r>
            <a:r>
              <a:rPr lang="en-US" baseline="0" dirty="0" err="1"/>
              <a:t>bycatch</a:t>
            </a:r>
            <a:r>
              <a:rPr lang="en-US" baseline="0" dirty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99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Cholesky decomposition</a:t>
            </a:r>
          </a:p>
          <a:p>
            <a:r>
              <a:rPr lang="en-US" dirty="0"/>
              <a:t>Can use to make model separable, so it runs faster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01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nugget here, but could generate with an additive covariance function</a:t>
            </a:r>
          </a:p>
          <a:p>
            <a:r>
              <a:rPr lang="en-US" dirty="0"/>
              <a:t>Sig2</a:t>
            </a:r>
          </a:p>
          <a:p>
            <a:r>
              <a:rPr lang="en-US" dirty="0"/>
              <a:t>K controls the range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32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Diagonal goes to sigma2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5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Covariance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/>
              <a:t>James Thorson (Feb. 28, 2010)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4:  </a:t>
            </a:r>
            <a:r>
              <a:rPr lang="en-US" dirty="0"/>
              <a:t>Covariance matrices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Learning objectives:</a:t>
            </a:r>
          </a:p>
          <a:p>
            <a:pPr algn="l"/>
            <a:r>
              <a:rPr lang="en-US" dirty="0"/>
              <a:t>Three ways to understand a covariance matrix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/>
              <a:t>Cholesky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Eigen-decomposition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Covariance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How to generate a random normal error?</a:t>
                </a:r>
                <a:endParaRPr lang="en-US" b="1" dirty="0"/>
              </a:p>
              <a:p>
                <a:r>
                  <a:rPr lang="en-US" dirty="0"/>
                  <a:t>Given </a:t>
                </a:r>
                <a:endParaRPr lang="en-US" b="1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Then doing some math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𝛅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Why does this work?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73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Multivariate random walk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Where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21" y="3891951"/>
            <a:ext cx="4623759" cy="288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58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Multivariate random walk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[See code]</a:t>
            </a:r>
          </a:p>
        </p:txBody>
      </p:sp>
    </p:spTree>
    <p:extLst>
      <p:ext uri="{BB962C8B-B14F-4D97-AF65-F5344CB8AC3E}">
        <p14:creationId xmlns:p14="http://schemas.microsoft.com/office/powerpoint/2010/main" val="4147274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1" y="838200"/>
                <a:ext cx="6455052" cy="5943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we predict covariance from location?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Define a covariance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locations</a:t>
                </a:r>
              </a:p>
              <a:p>
                <a:pPr lvl="1"/>
                <a:r>
                  <a:rPr lang="en-US" dirty="0"/>
                  <a:t>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1" y="838200"/>
                <a:ext cx="6455052" cy="5943600"/>
              </a:xfrm>
              <a:blipFill>
                <a:blip r:embed="rId2"/>
                <a:stretch>
                  <a:fillRect l="-1985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1766924" y="145237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781145" y="1572763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000194" y="1605684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928970" y="2556661"/>
            <a:ext cx="19141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333742" y="2932174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073188" y="3093109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834274" y="3227221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652661" y="4180636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1806854" y="1367942"/>
            <a:ext cx="7095744" cy="2918765"/>
          </a:xfrm>
          <a:custGeom>
            <a:avLst/>
            <a:gdLst>
              <a:gd name="connsiteX0" fmla="*/ 0 w 7095744"/>
              <a:gd name="connsiteY0" fmla="*/ 58522 h 2918765"/>
              <a:gd name="connsiteX1" fmla="*/ 1031443 w 7095744"/>
              <a:gd name="connsiteY1" fmla="*/ 175565 h 2918765"/>
              <a:gd name="connsiteX2" fmla="*/ 2311603 w 7095744"/>
              <a:gd name="connsiteY2" fmla="*/ 219456 h 2918765"/>
              <a:gd name="connsiteX3" fmla="*/ 4264762 w 7095744"/>
              <a:gd name="connsiteY3" fmla="*/ 1185063 h 2918765"/>
              <a:gd name="connsiteX4" fmla="*/ 4659783 w 7095744"/>
              <a:gd name="connsiteY4" fmla="*/ 1550823 h 2918765"/>
              <a:gd name="connsiteX5" fmla="*/ 5398618 w 7095744"/>
              <a:gd name="connsiteY5" fmla="*/ 1741018 h 2918765"/>
              <a:gd name="connsiteX6" fmla="*/ 6195975 w 7095744"/>
              <a:gd name="connsiteY6" fmla="*/ 1836116 h 2918765"/>
              <a:gd name="connsiteX7" fmla="*/ 7095744 w 7095744"/>
              <a:gd name="connsiteY7" fmla="*/ 2918765 h 2918765"/>
              <a:gd name="connsiteX8" fmla="*/ 7081114 w 7095744"/>
              <a:gd name="connsiteY8" fmla="*/ 29261 h 2918765"/>
              <a:gd name="connsiteX9" fmla="*/ 0 w 7095744"/>
              <a:gd name="connsiteY9" fmla="*/ 0 h 2918765"/>
              <a:gd name="connsiteX10" fmla="*/ 0 w 7095744"/>
              <a:gd name="connsiteY10" fmla="*/ 58522 h 291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95744" h="2918765">
                <a:moveTo>
                  <a:pt x="0" y="58522"/>
                </a:moveTo>
                <a:lnTo>
                  <a:pt x="1031443" y="175565"/>
                </a:lnTo>
                <a:lnTo>
                  <a:pt x="2311603" y="219456"/>
                </a:lnTo>
                <a:lnTo>
                  <a:pt x="4264762" y="1185063"/>
                </a:lnTo>
                <a:lnTo>
                  <a:pt x="4659783" y="1550823"/>
                </a:lnTo>
                <a:lnTo>
                  <a:pt x="5398618" y="1741018"/>
                </a:lnTo>
                <a:lnTo>
                  <a:pt x="6195975" y="1836116"/>
                </a:lnTo>
                <a:lnTo>
                  <a:pt x="7095744" y="2918765"/>
                </a:lnTo>
                <a:cubicBezTo>
                  <a:pt x="7090867" y="1955597"/>
                  <a:pt x="7085991" y="992429"/>
                  <a:pt x="7081114" y="29261"/>
                </a:cubicBezTo>
                <a:lnTo>
                  <a:pt x="0" y="0"/>
                </a:lnTo>
                <a:lnTo>
                  <a:pt x="0" y="5852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750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1" y="838200"/>
                <a:ext cx="6455052" cy="5943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we predict covariance from location?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Define a covariance function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Exponential function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Gaussian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err="1"/>
                  <a:t>Matern</a:t>
                </a:r>
                <a:r>
                  <a:rPr lang="en-US" dirty="0"/>
                  <a:t> function</a:t>
                </a:r>
              </a:p>
              <a:p>
                <a:pPr lvl="1"/>
                <a:r>
                  <a:rPr lang="en-US" dirty="0"/>
                  <a:t>Spherical function</a:t>
                </a:r>
              </a:p>
              <a:p>
                <a:pPr lvl="1"/>
                <a:r>
                  <a:rPr lang="en-US" dirty="0"/>
                  <a:t>Etc.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1" y="838200"/>
                <a:ext cx="6455052" cy="5943600"/>
              </a:xfrm>
              <a:blipFill>
                <a:blip r:embed="rId3"/>
                <a:stretch>
                  <a:fillRect l="-1985" t="-1026" b="-7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1766924" y="145237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781145" y="1572763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000194" y="1605684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928970" y="2556661"/>
            <a:ext cx="19141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333742" y="2932174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073188" y="3093109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834274" y="3227221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652661" y="4180636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1806854" y="1367942"/>
            <a:ext cx="7095744" cy="2918765"/>
          </a:xfrm>
          <a:custGeom>
            <a:avLst/>
            <a:gdLst>
              <a:gd name="connsiteX0" fmla="*/ 0 w 7095744"/>
              <a:gd name="connsiteY0" fmla="*/ 58522 h 2918765"/>
              <a:gd name="connsiteX1" fmla="*/ 1031443 w 7095744"/>
              <a:gd name="connsiteY1" fmla="*/ 175565 h 2918765"/>
              <a:gd name="connsiteX2" fmla="*/ 2311603 w 7095744"/>
              <a:gd name="connsiteY2" fmla="*/ 219456 h 2918765"/>
              <a:gd name="connsiteX3" fmla="*/ 4264762 w 7095744"/>
              <a:gd name="connsiteY3" fmla="*/ 1185063 h 2918765"/>
              <a:gd name="connsiteX4" fmla="*/ 4659783 w 7095744"/>
              <a:gd name="connsiteY4" fmla="*/ 1550823 h 2918765"/>
              <a:gd name="connsiteX5" fmla="*/ 5398618 w 7095744"/>
              <a:gd name="connsiteY5" fmla="*/ 1741018 h 2918765"/>
              <a:gd name="connsiteX6" fmla="*/ 6195975 w 7095744"/>
              <a:gd name="connsiteY6" fmla="*/ 1836116 h 2918765"/>
              <a:gd name="connsiteX7" fmla="*/ 7095744 w 7095744"/>
              <a:gd name="connsiteY7" fmla="*/ 2918765 h 2918765"/>
              <a:gd name="connsiteX8" fmla="*/ 7081114 w 7095744"/>
              <a:gd name="connsiteY8" fmla="*/ 29261 h 2918765"/>
              <a:gd name="connsiteX9" fmla="*/ 0 w 7095744"/>
              <a:gd name="connsiteY9" fmla="*/ 0 h 2918765"/>
              <a:gd name="connsiteX10" fmla="*/ 0 w 7095744"/>
              <a:gd name="connsiteY10" fmla="*/ 58522 h 291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95744" h="2918765">
                <a:moveTo>
                  <a:pt x="0" y="58522"/>
                </a:moveTo>
                <a:lnTo>
                  <a:pt x="1031443" y="175565"/>
                </a:lnTo>
                <a:lnTo>
                  <a:pt x="2311603" y="219456"/>
                </a:lnTo>
                <a:lnTo>
                  <a:pt x="4264762" y="1185063"/>
                </a:lnTo>
                <a:lnTo>
                  <a:pt x="4659783" y="1550823"/>
                </a:lnTo>
                <a:lnTo>
                  <a:pt x="5398618" y="1741018"/>
                </a:lnTo>
                <a:lnTo>
                  <a:pt x="6195975" y="1836116"/>
                </a:lnTo>
                <a:lnTo>
                  <a:pt x="7095744" y="2918765"/>
                </a:lnTo>
                <a:cubicBezTo>
                  <a:pt x="7090867" y="1955597"/>
                  <a:pt x="7085991" y="992429"/>
                  <a:pt x="7081114" y="29261"/>
                </a:cubicBezTo>
                <a:lnTo>
                  <a:pt x="0" y="0"/>
                </a:lnTo>
                <a:lnTo>
                  <a:pt x="0" y="5852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100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1" y="838200"/>
                <a:ext cx="6799052" cy="5943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we predict covariance from location?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Define a covariance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1" y="838200"/>
                <a:ext cx="6799052" cy="5943600"/>
              </a:xfrm>
              <a:blipFill>
                <a:blip r:embed="rId3"/>
                <a:stretch>
                  <a:fillRect l="-1883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1766924" y="145237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781145" y="1572763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000194" y="1605684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928970" y="2556661"/>
            <a:ext cx="19141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333742" y="2932174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073188" y="3093109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834274" y="3227221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652661" y="4180636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1806854" y="1367942"/>
            <a:ext cx="7095744" cy="2918765"/>
          </a:xfrm>
          <a:custGeom>
            <a:avLst/>
            <a:gdLst>
              <a:gd name="connsiteX0" fmla="*/ 0 w 7095744"/>
              <a:gd name="connsiteY0" fmla="*/ 58522 h 2918765"/>
              <a:gd name="connsiteX1" fmla="*/ 1031443 w 7095744"/>
              <a:gd name="connsiteY1" fmla="*/ 175565 h 2918765"/>
              <a:gd name="connsiteX2" fmla="*/ 2311603 w 7095744"/>
              <a:gd name="connsiteY2" fmla="*/ 219456 h 2918765"/>
              <a:gd name="connsiteX3" fmla="*/ 4264762 w 7095744"/>
              <a:gd name="connsiteY3" fmla="*/ 1185063 h 2918765"/>
              <a:gd name="connsiteX4" fmla="*/ 4659783 w 7095744"/>
              <a:gd name="connsiteY4" fmla="*/ 1550823 h 2918765"/>
              <a:gd name="connsiteX5" fmla="*/ 5398618 w 7095744"/>
              <a:gd name="connsiteY5" fmla="*/ 1741018 h 2918765"/>
              <a:gd name="connsiteX6" fmla="*/ 6195975 w 7095744"/>
              <a:gd name="connsiteY6" fmla="*/ 1836116 h 2918765"/>
              <a:gd name="connsiteX7" fmla="*/ 7095744 w 7095744"/>
              <a:gd name="connsiteY7" fmla="*/ 2918765 h 2918765"/>
              <a:gd name="connsiteX8" fmla="*/ 7081114 w 7095744"/>
              <a:gd name="connsiteY8" fmla="*/ 29261 h 2918765"/>
              <a:gd name="connsiteX9" fmla="*/ 0 w 7095744"/>
              <a:gd name="connsiteY9" fmla="*/ 0 h 2918765"/>
              <a:gd name="connsiteX10" fmla="*/ 0 w 7095744"/>
              <a:gd name="connsiteY10" fmla="*/ 58522 h 291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95744" h="2918765">
                <a:moveTo>
                  <a:pt x="0" y="58522"/>
                </a:moveTo>
                <a:lnTo>
                  <a:pt x="1031443" y="175565"/>
                </a:lnTo>
                <a:lnTo>
                  <a:pt x="2311603" y="219456"/>
                </a:lnTo>
                <a:lnTo>
                  <a:pt x="4264762" y="1185063"/>
                </a:lnTo>
                <a:lnTo>
                  <a:pt x="4659783" y="1550823"/>
                </a:lnTo>
                <a:lnTo>
                  <a:pt x="5398618" y="1741018"/>
                </a:lnTo>
                <a:lnTo>
                  <a:pt x="6195975" y="1836116"/>
                </a:lnTo>
                <a:lnTo>
                  <a:pt x="7095744" y="2918765"/>
                </a:lnTo>
                <a:cubicBezTo>
                  <a:pt x="7090867" y="1955597"/>
                  <a:pt x="7085991" y="992429"/>
                  <a:pt x="7081114" y="29261"/>
                </a:cubicBezTo>
                <a:lnTo>
                  <a:pt x="0" y="0"/>
                </a:lnTo>
                <a:lnTo>
                  <a:pt x="0" y="5852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75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timeseries from multiple populations…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1893493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8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tell if populations have positively correlated dynamics?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average trend?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forecast future changes?</a:t>
            </a:r>
          </a:p>
        </p:txBody>
      </p:sp>
    </p:spTree>
    <p:extLst>
      <p:ext uri="{BB962C8B-B14F-4D97-AF65-F5344CB8AC3E}">
        <p14:creationId xmlns:p14="http://schemas.microsoft.com/office/powerpoint/2010/main" val="20988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Matrix math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Properties of covariance matrix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endParaRPr lang="en-US" b="1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It is positive semi-definite</a:t>
                </a:r>
              </a:p>
              <a:p>
                <a:pPr lvl="1" indent="-342900"/>
                <a:r>
                  <a:rPr lang="en-US" dirty="0"/>
                  <a:t>All </a:t>
                </a:r>
                <a:r>
                  <a:rPr lang="en-US" dirty="0" err="1"/>
                  <a:t>eigen</a:t>
                </a:r>
                <a:r>
                  <a:rPr lang="en-US" dirty="0"/>
                  <a:t>-values are positive or zero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It is symmetric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Number of “degrees of freedom” is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𝑑𝑒𝑔𝑟𝑒𝑒𝑠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𝑓𝑟𝑒𝑒𝑑𝑜𝑚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14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Matrix math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Properties of covariance matrix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endParaRPr lang="en-US" b="1" dirty="0"/>
              </a:p>
              <a:p>
                <a:pPr marL="514350" indent="-514350">
                  <a:buAutoNum type="arabicPeriod" startAt="4"/>
                </a:pPr>
                <a:r>
                  <a:rPr lang="en-US" dirty="0"/>
                  <a:t>It is permissible to add covariance matrices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 algn="ctr">
                  <a:buNone/>
                </a:pPr>
                <a:r>
                  <a:rPr lang="en-US" dirty="0"/>
                  <a:t>Why might this be useful?</a:t>
                </a:r>
              </a:p>
              <a:p>
                <a:r>
                  <a:rPr lang="en-US" dirty="0"/>
                  <a:t>It is easy to think of multiple types of covariance</a:t>
                </a:r>
              </a:p>
              <a:p>
                <a:r>
                  <a:rPr lang="en-US" dirty="0"/>
                  <a:t>You can test which explains more variance in a data set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05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How to account for correlations?</a:t>
                </a:r>
                <a:endParaRPr lang="en-US" b="1" dirty="0"/>
              </a:p>
              <a:p>
                <a:r>
                  <a:rPr lang="en-US" dirty="0"/>
                  <a:t>Eigen decomposition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eigen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𝐕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𝛌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𝐕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𝛌</m:t>
                          </m:r>
                        </m:e>
                      </m:d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US" dirty="0"/>
                  <a:t> is a matrix where each column is an eigenvector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endParaRPr lang="en-US" b="1" dirty="0"/>
              </a:p>
              <a:p>
                <a:pPr lvl="2"/>
                <a:r>
                  <a:rPr lang="en-US" dirty="0"/>
                  <a:t>Each eigenvector is orthogonal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Each eigenvector has length of one,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𝛌</m:t>
                    </m:r>
                  </m:oMath>
                </a14:m>
                <a:r>
                  <a:rPr lang="en-US" dirty="0"/>
                  <a:t> is a vector of eigenvalues</a:t>
                </a:r>
              </a:p>
              <a:p>
                <a:pPr lvl="2"/>
                <a:r>
                  <a:rPr lang="en-US" dirty="0"/>
                  <a:t>Each eigenvalue represents the variance associated with its matching eigenvector</a:t>
                </a:r>
              </a:p>
              <a:p>
                <a:pPr lvl="2"/>
                <a:r>
                  <a:rPr lang="en-US" dirty="0"/>
                  <a:t>Magnitude is variance along the axis defined by V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745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How to account for correlations?</a:t>
                </a:r>
                <a:endParaRPr lang="en-US" b="1" dirty="0"/>
              </a:p>
              <a:p>
                <a:r>
                  <a:rPr lang="en-US" dirty="0" err="1"/>
                  <a:t>Cholesky</a:t>
                </a:r>
                <a:r>
                  <a:rPr lang="en-US" dirty="0"/>
                  <a:t> decomposition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chol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𝐋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𝐋</m:t>
                    </m:r>
                  </m:oMath>
                </a14:m>
                <a:r>
                  <a:rPr lang="en-US" dirty="0"/>
                  <a:t> is a lower-triangular matrix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We can convert any covariance matrix to a </a:t>
                </a:r>
                <a:r>
                  <a:rPr lang="en-US" dirty="0" err="1"/>
                  <a:t>Cholesky</a:t>
                </a:r>
                <a:r>
                  <a:rPr lang="en-US" dirty="0"/>
                  <a:t> matrix and vice-versa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043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How to generate an covariance matrix?</a:t>
                </a:r>
                <a:endParaRPr lang="en-US" b="1" dirty="0"/>
              </a:p>
              <a:p>
                <a:r>
                  <a:rPr lang="en-US" dirty="0"/>
                  <a:t>Additive property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and doing some simplification: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1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How to generate a random normal error?</a:t>
                </a:r>
                <a:endParaRPr lang="en-US" b="1" dirty="0"/>
              </a:p>
              <a:p>
                <a:r>
                  <a:rPr lang="en-US" dirty="0"/>
                  <a:t>Given a covariance, e.g.,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How to draw from it?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19201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1238</TotalTime>
  <Words>511</Words>
  <Application>Microsoft Office PowerPoint</Application>
  <PresentationFormat>On-screen Show (4:3)</PresentationFormat>
  <Paragraphs>118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1_Office Theme</vt:lpstr>
      <vt:lpstr>Lecture 4:  Covariance matrices</vt:lpstr>
      <vt:lpstr>PowerPoint Presentation</vt:lpstr>
      <vt:lpstr>PowerPoint Presentation</vt:lpstr>
      <vt:lpstr>PowerPoint Presentation</vt:lpstr>
      <vt:lpstr>PowerPoint Presentation</vt:lpstr>
      <vt:lpstr>Community distribution models</vt:lpstr>
      <vt:lpstr>Community distribution models</vt:lpstr>
      <vt:lpstr>Community distribution models</vt:lpstr>
      <vt:lpstr>Community distribution models</vt:lpstr>
      <vt:lpstr>Community distribution models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Ng, Elizabeth (ng1262@vandals.uidaho.edu)</cp:lastModifiedBy>
  <cp:revision>87</cp:revision>
  <dcterms:created xsi:type="dcterms:W3CDTF">2015-12-08T21:28:56Z</dcterms:created>
  <dcterms:modified xsi:type="dcterms:W3CDTF">2018-04-19T16:56:14Z</dcterms:modified>
</cp:coreProperties>
</file>