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06" r:id="rId15"/>
    <p:sldId id="309" r:id="rId16"/>
    <p:sldId id="320" r:id="rId17"/>
    <p:sldId id="323" r:id="rId18"/>
    <p:sldId id="324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9332" autoAdjust="0"/>
  </p:normalViewPr>
  <p:slideViewPr>
    <p:cSldViewPr snapToGrid="0">
      <p:cViewPr varScale="1">
        <p:scale>
          <a:sx n="67" d="100"/>
          <a:sy n="67" d="100"/>
        </p:scale>
        <p:origin x="1458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Integrals are hard, this is </a:t>
            </a:r>
            <a:r>
              <a:rPr lang="en-US" dirty="0" err="1"/>
              <a:t>hwy</a:t>
            </a:r>
            <a:r>
              <a:rPr lang="en-US" dirty="0"/>
              <a:t> these are hard</a:t>
            </a:r>
          </a:p>
          <a:p>
            <a:r>
              <a:rPr lang="en-US" dirty="0"/>
              <a:t>But we can approximate the probability by subtracting half the log of the determinant of the hessian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Loglikehilood </a:t>
            </a:r>
            <a:r>
              <a:rPr lang="en-US" dirty="0"/>
              <a:t>is now </a:t>
            </a:r>
            <a:r>
              <a:rPr lang="en-US" dirty="0" err="1"/>
              <a:t>prob</a:t>
            </a:r>
            <a:r>
              <a:rPr lang="en-US" dirty="0"/>
              <a:t> of data and </a:t>
            </a:r>
            <a:r>
              <a:rPr lang="en-US" dirty="0" err="1"/>
              <a:t>prob</a:t>
            </a:r>
            <a:r>
              <a:rPr lang="en-US" dirty="0"/>
              <a:t> of “augmented data”</a:t>
            </a:r>
          </a:p>
          <a:p>
            <a:r>
              <a:rPr lang="en-US" dirty="0"/>
              <a:t>Inner optimization—max </a:t>
            </a:r>
            <a:r>
              <a:rPr lang="en-US" dirty="0" err="1"/>
              <a:t>wrt</a:t>
            </a:r>
            <a:r>
              <a:rPr lang="en-US" dirty="0"/>
              <a:t> random effects</a:t>
            </a:r>
          </a:p>
          <a:p>
            <a:r>
              <a:rPr lang="en-US" dirty="0"/>
              <a:t>Outer approximation—max </a:t>
            </a:r>
            <a:r>
              <a:rPr lang="en-US" dirty="0" err="1"/>
              <a:t>wrt</a:t>
            </a:r>
            <a:r>
              <a:rPr lang="en-US" dirty="0"/>
              <a:t> the fixed effects</a:t>
            </a:r>
          </a:p>
          <a:p>
            <a:r>
              <a:rPr lang="en-US" dirty="0"/>
              <a:t>Then iterate between the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9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James-Stein estimator is one of the ways that people derived mixed effects model and Shrinkage estimator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are precisions (inverse variances)</a:t>
            </a:r>
          </a:p>
          <a:p>
            <a:r>
              <a:rPr lang="en-US" dirty="0"/>
              <a:t>If we knew the variances exactly, we </a:t>
            </a:r>
            <a:r>
              <a:rPr lang="en-US" dirty="0" err="1"/>
              <a:t>oculd</a:t>
            </a:r>
            <a:r>
              <a:rPr lang="en-US" dirty="0"/>
              <a:t> just plug into the formula. Otherwise estimate from data and use the shrinkage estimate, which will do better than the individual mean.</a:t>
            </a:r>
          </a:p>
          <a:p>
            <a:r>
              <a:rPr lang="en-US" dirty="0"/>
              <a:t>Do better means….smaller RMSE??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 for conditional probability? Factorizing into a smaller set (factor a process into smaller pieces)</a:t>
            </a:r>
          </a:p>
          <a:p>
            <a:pPr marL="228600" indent="-228600">
              <a:buAutoNum type="arabicPeriod"/>
            </a:pPr>
            <a:r>
              <a:rPr lang="en-US" dirty="0"/>
              <a:t>Small pieces to big thing</a:t>
            </a:r>
          </a:p>
          <a:p>
            <a:pPr marL="228600" indent="-228600">
              <a:buAutoNum type="arabicPeriod"/>
            </a:pPr>
            <a:r>
              <a:rPr lang="en-US" dirty="0"/>
              <a:t>Big thing to small pieces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only care about one variable, we can just integrate out the other variables</a:t>
            </a:r>
          </a:p>
          <a:p>
            <a:r>
              <a:rPr lang="en-US" dirty="0" err="1"/>
              <a:t>Pr</a:t>
            </a:r>
            <a:r>
              <a:rPr lang="en-US" dirty="0"/>
              <a:t>(X,Y)</a:t>
            </a:r>
            <a:r>
              <a:rPr lang="en-US" dirty="0" err="1"/>
              <a:t>dX</a:t>
            </a:r>
            <a:r>
              <a:rPr lang="en-US" dirty="0"/>
              <a:t> = </a:t>
            </a:r>
            <a:r>
              <a:rPr lang="en-US" dirty="0" err="1"/>
              <a:t>Pr</a:t>
            </a:r>
            <a:r>
              <a:rPr lang="en-US" dirty="0"/>
              <a:t>(Y|X)</a:t>
            </a:r>
            <a:r>
              <a:rPr lang="en-US" dirty="0" err="1"/>
              <a:t>Pr</a:t>
            </a:r>
            <a:r>
              <a:rPr lang="en-US" dirty="0"/>
              <a:t>(X)</a:t>
            </a:r>
            <a:r>
              <a:rPr lang="en-US" dirty="0" err="1"/>
              <a:t>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 of correct model matters for simulation studies (because realistically we never have the correct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is breaking the “events” down. Not just P(occupied) but P(occupied in 1980 | occupied in 2011)</a:t>
            </a:r>
          </a:p>
          <a:p>
            <a:r>
              <a:rPr lang="en-US" dirty="0"/>
              <a:t>Word problems to factor joint probability distributions into conditional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random effects/augmented data so we can make statements about joint probabilities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 model == mixed effects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thing called pooling or shrinkage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James-Stein is one of the ways that people derived mixed effects model and Shrinkage estimator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 Mixed-effects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April 3,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Stein’s paradox </a:t>
                </a:r>
              </a:p>
              <a:p>
                <a:r>
                  <a:rPr lang="en-US" dirty="0"/>
                  <a:t>Why is this a paradox?</a:t>
                </a:r>
              </a:p>
              <a:p>
                <a:pPr lvl="1"/>
                <a:r>
                  <a:rPr lang="en-US" dirty="0"/>
                  <a:t>No reference to things being pooled!</a:t>
                </a:r>
              </a:p>
              <a:p>
                <a:pPr lvl="1" indent="-342900"/>
                <a:r>
                  <a:rPr lang="en-US" dirty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lvl="3" indent="-3429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 indent="-342900"/>
                <a:r>
                  <a:rPr lang="en-US" dirty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/>
              </a:p>
              <a:p>
                <a:pPr lvl="2" indent="-342900"/>
                <a:r>
                  <a:rPr lang="en-US" dirty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Predicting random variables</a:t>
                </a:r>
              </a:p>
              <a:p>
                <a:pPr lvl="1"/>
                <a:r>
                  <a:rPr lang="en-US" i="1" dirty="0"/>
                  <a:t>Empirical Bayes – </a:t>
                </a:r>
                <a:r>
                  <a:rPr lang="en-US" dirty="0"/>
                  <a:t>Predict random variables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using estimated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… but this yields biased estimates of </a:t>
                </a:r>
                <a:r>
                  <a:rPr lang="en-US" dirty="0" err="1"/>
                  <a:t>hyperparameters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/>
                  <a:t>Estimation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likelihood</a:t>
                </a:r>
              </a:p>
              <a:p>
                <a:pPr lvl="1"/>
                <a:r>
                  <a:rPr lang="en-US" dirty="0" err="1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is the “penalized likelihood”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“Hierarchical Bayes”</a:t>
            </a:r>
          </a:p>
          <a:p>
            <a:pPr lvl="1" indent="-342900"/>
            <a:r>
              <a:rPr lang="en-US" dirty="0"/>
              <a:t>Generally involves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“Maximum marginal likelihood”</a:t>
            </a:r>
          </a:p>
          <a:p>
            <a:pPr lvl="1" indent="-342900"/>
            <a:r>
              <a:rPr lang="en-US" dirty="0"/>
              <a:t>Use the “Laplace approximation” to approximate integral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“Inner optimization” – Optimize random effects given fixed effects</a:t>
            </a:r>
          </a:p>
          <a:p>
            <a:pPr lvl="2" indent="-342900"/>
            <a:r>
              <a:rPr lang="en-US" dirty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</a:p>
              <a:p>
                <a:pPr lvl="1"/>
                <a:r>
                  <a:rPr lang="en-US" dirty="0"/>
                  <a:t>The definition of a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/>
                  </a:rPr>
                  <a:t>The Laplace approximation can be used to approximate </a:t>
                </a:r>
                <a:r>
                  <a:rPr lang="en-US">
                    <a:latin typeface="Cambria Math" panose="02040503050406030204" pitchFamily="18" charset="0"/>
                    <a:ea typeface="Cambria Math"/>
                  </a:rPr>
                  <a:t>this integral</a:t>
                </a:r>
                <a:endParaRPr lang="en-US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lvl="1"/>
                <a:r>
                  <a:rPr lang="en-US" sz="1800" dirty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/>
                  <a:t>“Outer optimization” – Repeat steps 2-3</a:t>
                </a:r>
              </a:p>
              <a:p>
                <a:pPr lvl="1"/>
                <a:r>
                  <a:rPr lang="en-US" sz="1800" dirty="0"/>
                  <a:t>Outer optimization is done in R using the function value and gradient provided by TMB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Shrinkage</a:t>
                </a:r>
              </a:p>
              <a:p>
                <a:r>
                  <a:rPr lang="en-US" dirty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site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Shrinkage</a:t>
                </a:r>
              </a:p>
              <a:p>
                <a:r>
                  <a:rPr lang="en-US" dirty="0"/>
                  <a:t>Estimated random effects are weighted average of:</a:t>
                </a:r>
              </a:p>
              <a:p>
                <a:pPr lvl="1"/>
                <a:r>
                  <a:rPr lang="en-US" dirty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groups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things?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Specify a model</a:t>
            </a:r>
          </a:p>
          <a:p>
            <a:pPr marL="857250" lvl="1" indent="-457200"/>
            <a:r>
              <a:rPr lang="en-US" dirty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plausible values for any unknown parameters</a:t>
            </a:r>
          </a:p>
          <a:p>
            <a:pPr marL="857250" lvl="1" indent="-457200"/>
            <a:r>
              <a:rPr lang="en-US" dirty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uncertainty</a:t>
            </a:r>
          </a:p>
          <a:p>
            <a:pPr marL="857250" lvl="1" indent="-457200"/>
            <a:r>
              <a:rPr lang="en-US" dirty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/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Tag-recapture</a:t>
            </a:r>
          </a:p>
          <a:p>
            <a:pPr lvl="2" indent="-342900"/>
            <a:r>
              <a:rPr lang="en-US" dirty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Time-series</a:t>
            </a:r>
          </a:p>
          <a:p>
            <a:pPr lvl="2" indent="-342900"/>
            <a:r>
              <a:rPr lang="en-US" dirty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Occupancy </a:t>
            </a:r>
          </a:p>
          <a:p>
            <a:pPr lvl="2" indent="-342900"/>
            <a:r>
              <a:rPr lang="en-US" dirty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 is sometimes called “augmented data”</a:t>
                </a:r>
              </a:p>
              <a:p>
                <a:pPr lvl="2"/>
                <a:r>
                  <a:rPr lang="en-US" dirty="0"/>
                  <a:t>Left side of the joint-likelihood</a:t>
                </a:r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949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 that is “exchangeable”</a:t>
                      </a:r>
                      <a:r>
                        <a:rPr lang="en-US" sz="2000" baseline="0" dirty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 for “exchangeable”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information is available to distinguish</a:t>
                      </a:r>
                      <a:r>
                        <a:rPr lang="en-US" sz="2000" baseline="0" dirty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</a:t>
                      </a:r>
                      <a:r>
                        <a:rPr lang="en-US" sz="2000" baseline="0" dirty="0"/>
                        <a:t> that is not exchangeable with others, and which hence is estimated without a </a:t>
                      </a:r>
                      <a:r>
                        <a:rPr lang="en-US" sz="2000" baseline="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r>
                        <a:rPr lang="en-US" sz="2000" baseline="0" dirty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Stein’s paradox </a:t>
                </a:r>
              </a:p>
              <a:p>
                <a:r>
                  <a:rPr lang="en-US" dirty="0"/>
                  <a:t>Pooling parameters towards a mean will be more accurate on average 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=0.35)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=0.35)</a:t>
                </a:r>
              </a:p>
              <a:p>
                <a:pPr lvl="1" indent="-342900"/>
                <a:r>
                  <a:rPr lang="en-US" dirty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lvl="3" indent="-3429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1411</Words>
  <Application>Microsoft Office PowerPoint</Application>
  <PresentationFormat>On-screen Show (4:3)</PresentationFormat>
  <Paragraphs>213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65</cp:revision>
  <dcterms:created xsi:type="dcterms:W3CDTF">2015-12-08T21:28:56Z</dcterms:created>
  <dcterms:modified xsi:type="dcterms:W3CDTF">2018-04-03T17:25:56Z</dcterms:modified>
</cp:coreProperties>
</file>