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290" r:id="rId3"/>
    <p:sldId id="300" r:id="rId4"/>
    <p:sldId id="295" r:id="rId5"/>
    <p:sldId id="301" r:id="rId6"/>
    <p:sldId id="302" r:id="rId7"/>
    <p:sldId id="321" r:id="rId8"/>
    <p:sldId id="303" r:id="rId9"/>
    <p:sldId id="315" r:id="rId10"/>
    <p:sldId id="316" r:id="rId11"/>
    <p:sldId id="310" r:id="rId12"/>
    <p:sldId id="304" r:id="rId13"/>
    <p:sldId id="318" r:id="rId14"/>
    <p:sldId id="306" r:id="rId15"/>
    <p:sldId id="309" r:id="rId16"/>
    <p:sldId id="320" r:id="rId17"/>
    <p:sldId id="323" r:id="rId18"/>
    <p:sldId id="324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April 3,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04845" y="4762500"/>
            <a:ext cx="5753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earning goals: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 why maximum marginal likelihood useful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 why Stein’s paradox is a paradox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 what is </a:t>
            </a:r>
            <a:r>
              <a:rPr lang="en-US" dirty="0" err="1" smtClean="0"/>
              <a:t>shrinkinage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Why is this a paradox?</a:t>
                </a:r>
              </a:p>
              <a:p>
                <a:pPr lvl="1"/>
                <a:r>
                  <a:rPr lang="en-US" dirty="0" smtClean="0"/>
                  <a:t>No reference to things being pooled!</a:t>
                </a:r>
                <a:endParaRPr lang="en-US" dirty="0"/>
              </a:p>
              <a:p>
                <a:pPr lvl="1" indent="-342900"/>
                <a:r>
                  <a:rPr lang="en-US" dirty="0" smtClean="0"/>
                  <a:t>Say we have three batters, and the proportion of Japanese-made cars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and car-sales averages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0.3,0.35,0.4,0.2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Works regardless of definition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Contamination leads to lower shrinkage on average,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Predicting random variables</a:t>
                </a:r>
              </a:p>
              <a:p>
                <a:pPr lvl="1"/>
                <a:r>
                  <a:rPr lang="en-US" i="1" dirty="0" smtClean="0"/>
                  <a:t>Empirical Bayes – </a:t>
                </a:r>
                <a:r>
                  <a:rPr lang="en-US" dirty="0" smtClean="0"/>
                  <a:t>Predict random variables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 using estimated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for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maximum likelihood estimate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Fisheries has historically used “penalized likelihood” (Ludwig and Walters 1981)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… but this yields biased estimates of </a:t>
                </a:r>
                <a:r>
                  <a:rPr lang="en-US" dirty="0" err="1" smtClean="0"/>
                  <a:t>hyperparameters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b="1" dirty="0" smtClean="0"/>
                  <a:t>Estimation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is the likelihood</a:t>
                </a:r>
              </a:p>
              <a:p>
                <a:pPr lvl="1"/>
                <a:r>
                  <a:rPr lang="en-US" dirty="0" err="1" smtClean="0">
                    <a:ea typeface="Cambria Math"/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hyper-distribution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is the “penalized likelihood”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8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estimate the marginal likelihood?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“Hierarchical Bayes”</a:t>
            </a:r>
          </a:p>
          <a:p>
            <a:pPr lvl="1" indent="-342900"/>
            <a:r>
              <a:rPr lang="en-US" dirty="0" smtClean="0"/>
              <a:t>Generally involves MCMC</a:t>
            </a:r>
          </a:p>
          <a:p>
            <a:pPr lvl="1" indent="-342900"/>
            <a:r>
              <a:rPr lang="en-US" dirty="0" smtClean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“Maximum marginal likelihood”</a:t>
            </a:r>
          </a:p>
          <a:p>
            <a:pPr lvl="1" indent="-342900"/>
            <a:r>
              <a:rPr lang="en-US" dirty="0" smtClean="0"/>
              <a:t>Use the “Laplace approximation” to approximate integral</a:t>
            </a:r>
          </a:p>
          <a:p>
            <a:pPr lvl="1" indent="-342900"/>
            <a:r>
              <a:rPr lang="en-US" dirty="0" smtClean="0"/>
              <a:t>Use alternating estimation of fixed and random effects</a:t>
            </a:r>
          </a:p>
          <a:p>
            <a:pPr lvl="2" indent="-342900"/>
            <a:r>
              <a:rPr lang="en-US" dirty="0" smtClean="0"/>
              <a:t>“Inner optimization” – Optimize random effects given fixed effects</a:t>
            </a:r>
          </a:p>
          <a:p>
            <a:pPr lvl="2" indent="-342900"/>
            <a:r>
              <a:rPr lang="en-US" dirty="0" smtClean="0"/>
              <a:t>“Outer optimization” – Optimize fixed effects given 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</a:p>
              <a:p>
                <a:pPr lvl="1"/>
                <a:r>
                  <a:rPr lang="en-US" dirty="0" smtClean="0"/>
                  <a:t>The definition of a marginal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/>
                  </a:rPr>
                  <a:t>The Laplace approximation can be used to approximate </a:t>
                </a:r>
                <a:r>
                  <a:rPr lang="en-US" smtClean="0">
                    <a:latin typeface="Cambria Math" panose="02040503050406030204" pitchFamily="18" charset="0"/>
                    <a:ea typeface="Cambria Math"/>
                  </a:rPr>
                  <a:t>this integral</a:t>
                </a:r>
                <a:endParaRPr lang="en-US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determinant of the Hessian matrix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Steps during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/>
                  <a:t> in CPP file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held constant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000" dirty="0" smtClean="0"/>
                  <a:t>Calculate Laplace approx. for marginal likelihood of fixed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lvl="1"/>
                <a:r>
                  <a:rPr lang="en-US" sz="1800" dirty="0" smtClean="0"/>
                  <a:t>TMB also provides the gradient of the penalized likelihood with respect to fixed effects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000" dirty="0" smtClean="0"/>
                  <a:t>“Outer optimization” – Repeat steps 2-3</a:t>
                </a:r>
              </a:p>
              <a:p>
                <a:pPr lvl="1"/>
                <a:r>
                  <a:rPr lang="en-US" sz="1800" dirty="0" smtClean="0"/>
                  <a:t>Outer optimization is done in R using the function value and gradient provided by TMB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 smtClean="0"/>
              </a:p>
              <a:p>
                <a:pPr marL="57150" indent="0">
                  <a:buNone/>
                </a:pPr>
                <a:r>
                  <a:rPr lang="en-US" sz="3600" dirty="0" smtClean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Suppose you have density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site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You assume the following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Three fixed effects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random effects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Estimated random effects are weighted average </a:t>
                </a:r>
                <a:r>
                  <a:rPr lang="en-US" dirty="0" smtClean="0"/>
                  <a:t>of global mean and group mean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Optimal predictor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And where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among groups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of density samples within a given group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the sample mean for group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j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 smtClean="0"/>
                  <a:t> is the sample mean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all groups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[Look at code]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52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 algn="ctr">
              <a:buNone/>
            </a:pPr>
            <a:r>
              <a:rPr lang="en-US" dirty="0" smtClean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Tag-recapture</a:t>
            </a:r>
          </a:p>
          <a:p>
            <a:pPr lvl="2" indent="-342900"/>
            <a:r>
              <a:rPr lang="en-US" dirty="0" smtClean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Time-series</a:t>
            </a:r>
          </a:p>
          <a:p>
            <a:pPr lvl="2" indent="-342900"/>
            <a:r>
              <a:rPr lang="en-US" dirty="0" smtClean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Occupancy </a:t>
            </a:r>
          </a:p>
          <a:p>
            <a:pPr lvl="2" indent="-342900"/>
            <a:r>
              <a:rPr lang="en-US" dirty="0" smtClean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</a:t>
                </a:r>
                <a:r>
                  <a:rPr lang="en-US" dirty="0" smtClean="0"/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is sometimes called “augmented data”</a:t>
                </a:r>
              </a:p>
              <a:p>
                <a:pPr lvl="2"/>
                <a:r>
                  <a:rPr lang="en-US" dirty="0" smtClean="0"/>
                  <a:t>Left side of the joint-likelihood</a:t>
                </a:r>
                <a:endParaRPr lang="en-US" dirty="0"/>
              </a:p>
              <a:p>
                <a:r>
                  <a:rPr lang="en-US" dirty="0"/>
                  <a:t>Calculate the marginal likelihood of parameters when integrating across random </a:t>
                </a:r>
                <a:r>
                  <a:rPr lang="en-US" dirty="0" smtClean="0"/>
                  <a:t>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 smtClean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49" r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 that is “exchangeable”</a:t>
                      </a:r>
                      <a:r>
                        <a:rPr lang="en-US" sz="2000" baseline="0" dirty="0" smtClean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 for “exchangeable”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information is available to distinguish</a:t>
                      </a:r>
                      <a:r>
                        <a:rPr lang="en-US" sz="2000" baseline="0" dirty="0" smtClean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</a:t>
                      </a:r>
                      <a:r>
                        <a:rPr lang="en-US" sz="2000" baseline="0" dirty="0" smtClean="0"/>
                        <a:t> that is not exchangeable with others, and which hence is estimated without a </a:t>
                      </a:r>
                      <a:r>
                        <a:rPr lang="en-US" sz="2000" baseline="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Mixed-effect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Why would you make a hierarchy of parameters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Biological intuition – Formulate models based on knowledge of constituent parts (Burnham and Anderson 2008)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Variance partitioning – Separate different sources of variability (e.g., measurement errors!)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Shrinkage – Often improve precision from assuming parameters arise from a distribution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Pooling </a:t>
                </a:r>
                <a:r>
                  <a:rPr lang="en-US" dirty="0"/>
                  <a:t>parameters towards a mean will be more accurate on </a:t>
                </a:r>
                <a:r>
                  <a:rPr lang="en-US" dirty="0" smtClean="0"/>
                  <a:t>average </a:t>
                </a:r>
                <a:r>
                  <a:rPr lang="en-US" dirty="0"/>
                  <a:t>(</a:t>
                </a:r>
                <a:r>
                  <a:rPr lang="en-US" dirty="0" err="1"/>
                  <a:t>Efron</a:t>
                </a:r>
                <a:r>
                  <a:rPr lang="en-US" dirty="0"/>
                  <a:t> and Morris 1977)</a:t>
                </a:r>
              </a:p>
              <a:p>
                <a:pPr lvl="1" indent="-342900"/>
                <a:r>
                  <a:rPr lang="en-US" dirty="0" smtClean="0"/>
                  <a:t>Say we have a batter with 100 at bats, and 35 hits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  Batting average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=0.35)</a:t>
                </a:r>
                <a:endParaRPr lang="en-US" dirty="0"/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:  Best prediction of future probability of hit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=0.35)</a:t>
                </a:r>
              </a:p>
              <a:p>
                <a:pPr lvl="1" indent="-342900"/>
                <a:r>
                  <a:rPr lang="en-US" dirty="0" smtClean="0"/>
                  <a:t>Say we have three batters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average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563</Words>
  <Application>Microsoft Office PowerPoint</Application>
  <PresentationFormat>On-screen Show (4:3)</PresentationFormat>
  <Paragraphs>180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1_Office Theme</vt:lpstr>
      <vt:lpstr>Lecture 2:  Mixed-effects models</vt:lpstr>
      <vt:lpstr>How do we estimate things?</vt:lpstr>
      <vt:lpstr>PowerPoint Presentation</vt:lpstr>
      <vt:lpstr>PowerPoint Presentation</vt:lpstr>
      <vt:lpstr>Likelihood statistics</vt:lpstr>
      <vt:lpstr>Likelihood statistics</vt:lpstr>
      <vt:lpstr>PowerPoint Presentation</vt:lpstr>
      <vt:lpstr>Likelihood statistics</vt:lpstr>
      <vt:lpstr>Likelihood statistics</vt:lpstr>
      <vt:lpstr>Likelihood statistics</vt:lpstr>
      <vt:lpstr>Likelihood statistics</vt:lpstr>
      <vt:lpstr>Likelihood statistics</vt:lpstr>
      <vt:lpstr>PowerPoint Presentation</vt:lpstr>
      <vt:lpstr>Likelihood statistics</vt:lpstr>
      <vt:lpstr>TMB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60</cp:revision>
  <dcterms:created xsi:type="dcterms:W3CDTF">2015-12-08T21:28:56Z</dcterms:created>
  <dcterms:modified xsi:type="dcterms:W3CDTF">2018-04-03T15:41:22Z</dcterms:modified>
</cp:coreProperties>
</file>