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66" r:id="rId2"/>
    <p:sldId id="321" r:id="rId3"/>
    <p:sldId id="324" r:id="rId4"/>
    <p:sldId id="311" r:id="rId5"/>
    <p:sldId id="317" r:id="rId6"/>
    <p:sldId id="312" r:id="rId7"/>
    <p:sldId id="325" r:id="rId8"/>
    <p:sldId id="313" r:id="rId9"/>
    <p:sldId id="314" r:id="rId10"/>
    <p:sldId id="315" r:id="rId11"/>
    <p:sldId id="326" r:id="rId12"/>
    <p:sldId id="316" r:id="rId13"/>
    <p:sldId id="323" r:id="rId14"/>
    <p:sldId id="318" r:id="rId15"/>
    <p:sldId id="319" r:id="rId16"/>
    <p:sldId id="322" r:id="rId17"/>
    <p:sldId id="32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62798" autoAdjust="0"/>
  </p:normalViewPr>
  <p:slideViewPr>
    <p:cSldViewPr snapToGrid="0">
      <p:cViewPr varScale="1">
        <p:scale>
          <a:sx n="53" d="100"/>
          <a:sy n="53" d="100"/>
        </p:scale>
        <p:origin x="18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Whitenoise</a:t>
            </a:r>
            <a:r>
              <a:rPr lang="en-US" dirty="0"/>
              <a:t> has equal power over uniform set of frequencies—variance with small scale and broad scale correlated patterns is about the same</a:t>
            </a:r>
          </a:p>
          <a:p>
            <a:r>
              <a:rPr lang="en-US" dirty="0"/>
              <a:t>Many biological processes have a spectrum—variance varies by scale</a:t>
            </a:r>
          </a:p>
          <a:p>
            <a:r>
              <a:rPr lang="en-US" dirty="0"/>
              <a:t>Characteristic “power frequency” function</a:t>
            </a:r>
          </a:p>
          <a:p>
            <a:endParaRPr lang="en-US" dirty="0"/>
          </a:p>
          <a:p>
            <a:r>
              <a:rPr lang="en-US" dirty="0"/>
              <a:t>With equal space sampling you can’t look at variation on scales less than the distance between sampling points</a:t>
            </a:r>
          </a:p>
          <a:p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 California bite biological processes water temp at scale of eddy = 10-100 miles, upwelling, bathymetry</a:t>
            </a:r>
          </a:p>
          <a:p>
            <a:endParaRPr lang="en-US" dirty="0"/>
          </a:p>
          <a:p>
            <a:r>
              <a:rPr lang="en-US" dirty="0"/>
              <a:t>Sample at small scales—what proportion of correlation decouples quickly</a:t>
            </a:r>
          </a:p>
          <a:p>
            <a:r>
              <a:rPr lang="en-US" dirty="0"/>
              <a:t>Parametric correlation function </a:t>
            </a:r>
            <a:r>
              <a:rPr lang="en-US" dirty="0" err="1"/>
              <a:t>estiamtes</a:t>
            </a:r>
            <a:r>
              <a:rPr lang="en-US" dirty="0"/>
              <a:t> dominate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2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Perfectly observe the value of something at a specific site</a:t>
            </a:r>
          </a:p>
          <a:p>
            <a:r>
              <a:rPr lang="en-US" dirty="0"/>
              <a:t>Ones measured are not random variables</a:t>
            </a:r>
          </a:p>
          <a:p>
            <a:r>
              <a:rPr lang="en-US" dirty="0"/>
              <a:t>Calculate known data and add to the unsampled stuff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5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 err="1"/>
              <a:t>tmb</a:t>
            </a:r>
            <a:r>
              <a:rPr lang="en-US" dirty="0"/>
              <a:t> use </a:t>
            </a:r>
            <a:r>
              <a:rPr lang="en-US" dirty="0" err="1"/>
              <a:t>taylor</a:t>
            </a:r>
            <a:r>
              <a:rPr lang="en-US" dirty="0"/>
              <a:t> series, or use posterior draws to get around </a:t>
            </a:r>
            <a:r>
              <a:rPr lang="en-US" dirty="0" err="1"/>
              <a:t>taylor</a:t>
            </a:r>
            <a:r>
              <a:rPr lang="en-US" dirty="0"/>
              <a:t> series appx thereof</a:t>
            </a:r>
          </a:p>
          <a:p>
            <a:endParaRPr lang="en-US" dirty="0"/>
          </a:p>
          <a:p>
            <a:r>
              <a:rPr lang="en-US" dirty="0"/>
              <a:t>More next week on re-transformation bias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93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Snap all locations to an equal grid</a:t>
            </a:r>
          </a:p>
          <a:p>
            <a:r>
              <a:rPr lang="en-US" dirty="0"/>
              <a:t>Marginal variance of this process is sigma2_e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75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 first order autoregressive to non-equally spaced</a:t>
            </a:r>
          </a:p>
          <a:p>
            <a:r>
              <a:rPr lang="en-US" dirty="0"/>
              <a:t>By doing rho to the power of distance between sites</a:t>
            </a:r>
          </a:p>
          <a:p>
            <a:r>
              <a:rPr lang="en-US" dirty="0"/>
              <a:t>d() is the distance</a:t>
            </a:r>
          </a:p>
          <a:p>
            <a:r>
              <a:rPr lang="en-US" dirty="0"/>
              <a:t>For variance, if </a:t>
            </a:r>
            <a:r>
              <a:rPr lang="en-US" dirty="0" err="1"/>
              <a:t>dist</a:t>
            </a:r>
            <a:r>
              <a:rPr lang="en-US" dirty="0"/>
              <a:t> is zero, sites are perfectly correlated (no variance)</a:t>
            </a:r>
          </a:p>
          <a:p>
            <a:r>
              <a:rPr lang="en-US" dirty="0"/>
              <a:t>And as distance goes to infinity, rho to power goes to 0 because</a:t>
            </a:r>
          </a:p>
          <a:p>
            <a:r>
              <a:rPr lang="en-US" dirty="0"/>
              <a:t>0 &lt; rho &lt; 1</a:t>
            </a:r>
          </a:p>
          <a:p>
            <a:r>
              <a:rPr lang="en-US" dirty="0"/>
              <a:t>So it goes to the sill of sigma squared</a:t>
            </a:r>
          </a:p>
          <a:p>
            <a:endParaRPr lang="en-US" dirty="0"/>
          </a:p>
          <a:p>
            <a:r>
              <a:rPr lang="en-US" dirty="0" err="1"/>
              <a:t>Iter</a:t>
            </a:r>
            <a:r>
              <a:rPr lang="en-US" dirty="0"/>
              <a:t>: 1 for inner optimizer. </a:t>
            </a:r>
            <a:r>
              <a:rPr lang="en-US" dirty="0" err="1"/>
              <a:t>Ustep</a:t>
            </a:r>
            <a:r>
              <a:rPr lang="en-US" dirty="0"/>
              <a:t>: 1 is a good sign because the newton step gets really bad if the inner likelihood is not quadratic. Gets smaller if </a:t>
            </a:r>
            <a:r>
              <a:rPr lang="en-US" dirty="0" err="1"/>
              <a:t>tmb</a:t>
            </a:r>
            <a:r>
              <a:rPr lang="en-US" dirty="0"/>
              <a:t> detects that likelihood is NOT quadratic = struggles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1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of variables—new </a:t>
            </a:r>
            <a:r>
              <a:rPr lang="en-US" dirty="0" err="1"/>
              <a:t>param</a:t>
            </a:r>
            <a:r>
              <a:rPr lang="en-US" dirty="0"/>
              <a:t> lambda is the decorrelation rate</a:t>
            </a:r>
          </a:p>
          <a:p>
            <a:r>
              <a:rPr lang="en-US" dirty="0"/>
              <a:t>1:1 mapping of AR1 process and exponential </a:t>
            </a:r>
            <a:r>
              <a:rPr lang="en-US" dirty="0" err="1"/>
              <a:t>cov</a:t>
            </a:r>
            <a:r>
              <a:rPr lang="en-US" dirty="0"/>
              <a:t> </a:t>
            </a:r>
            <a:r>
              <a:rPr lang="en-US" dirty="0" err="1"/>
              <a:t>fxn</a:t>
            </a:r>
            <a:r>
              <a:rPr lang="en-US" dirty="0"/>
              <a:t> for correlated model</a:t>
            </a:r>
          </a:p>
          <a:p>
            <a:r>
              <a:rPr lang="en-US" dirty="0"/>
              <a:t>Mean reverting Kalman filter like an exponential covariance function (they are the same)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1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defining the probabilities recursively, we can define the joint  </a:t>
            </a:r>
            <a:r>
              <a:rPr lang="en-US" dirty="0" err="1"/>
              <a:t>probs</a:t>
            </a:r>
            <a:r>
              <a:rPr lang="en-US" dirty="0"/>
              <a:t> using </a:t>
            </a:r>
            <a:r>
              <a:rPr lang="en-US" dirty="0" err="1"/>
              <a:t>mvn</a:t>
            </a:r>
            <a:r>
              <a:rPr lang="en-US" dirty="0"/>
              <a:t> with covariance function we had written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04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last time, 4 different ways to code the model (all separable in theory, but maybe not in practice)</a:t>
            </a:r>
          </a:p>
          <a:p>
            <a:endParaRPr lang="en-US" dirty="0"/>
          </a:p>
          <a:p>
            <a:r>
              <a:rPr lang="en-US" dirty="0"/>
              <a:t>Two issues</a:t>
            </a:r>
          </a:p>
          <a:p>
            <a:pPr marL="228600" indent="-228600">
              <a:buAutoNum type="arabicPeriod"/>
            </a:pPr>
            <a:r>
              <a:rPr lang="en-US" dirty="0"/>
              <a:t>Separability</a:t>
            </a:r>
          </a:p>
          <a:p>
            <a:pPr marL="228600" indent="-228600">
              <a:buAutoNum type="arabicPeriod"/>
            </a:pPr>
            <a:r>
              <a:rPr lang="en-US" dirty="0"/>
              <a:t>multiple ways to parameterize the same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2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common are boundary issues?</a:t>
            </a:r>
          </a:p>
          <a:p>
            <a:r>
              <a:rPr lang="en-US" dirty="0"/>
              <a:t>Next week SPDE has boundary issues…deal with by putting boundaries really far away using random effects with no data</a:t>
            </a:r>
          </a:p>
          <a:p>
            <a:endParaRPr lang="en-US" dirty="0"/>
          </a:p>
          <a:p>
            <a:r>
              <a:rPr lang="en-US" dirty="0"/>
              <a:t>Define joint </a:t>
            </a:r>
            <a:r>
              <a:rPr lang="en-US" dirty="0" err="1"/>
              <a:t>prob</a:t>
            </a:r>
            <a:r>
              <a:rPr lang="en-US" dirty="0"/>
              <a:t> of all random effects, or decompose them into conditional </a:t>
            </a:r>
            <a:r>
              <a:rPr lang="en-US" dirty="0" err="1"/>
              <a:t>probs</a:t>
            </a:r>
            <a:endParaRPr lang="en-US" dirty="0"/>
          </a:p>
          <a:p>
            <a:endParaRPr lang="en-US" dirty="0"/>
          </a:p>
          <a:p>
            <a:r>
              <a:rPr lang="en-US" dirty="0"/>
              <a:t>[ ] go through and look at how covariances are being calculated…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Simulatign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Assemble who </a:t>
            </a:r>
            <a:r>
              <a:rPr lang="en-US" dirty="0" err="1"/>
              <a:t>cov</a:t>
            </a:r>
            <a:r>
              <a:rPr lang="en-US" dirty="0"/>
              <a:t> mat and use </a:t>
            </a:r>
            <a:r>
              <a:rPr lang="en-US" dirty="0" err="1"/>
              <a:t>dmvnorm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Cholesky decomp and generate vector of </a:t>
            </a:r>
            <a:r>
              <a:rPr lang="en-US" dirty="0" err="1"/>
              <a:t>iid</a:t>
            </a:r>
            <a:r>
              <a:rPr lang="en-US" dirty="0"/>
              <a:t> normal and multiply to transform</a:t>
            </a:r>
          </a:p>
          <a:p>
            <a:pPr marL="228600" indent="-228600">
              <a:buAutoNum type="arabicPeriod"/>
            </a:pPr>
            <a:r>
              <a:rPr lang="en-US" dirty="0"/>
              <a:t>Eigenvalue decomp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on the Cholesky decomposition</a:t>
            </a:r>
          </a:p>
          <a:p>
            <a:pPr marL="0" indent="0">
              <a:buNone/>
            </a:pPr>
            <a:r>
              <a:rPr lang="en-US" dirty="0"/>
              <a:t>Joint vs conditional for models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Epsilon ~ MVN (joint)</a:t>
            </a:r>
          </a:p>
          <a:p>
            <a:pPr marL="0" indent="0">
              <a:buNone/>
            </a:pPr>
            <a:r>
              <a:rPr lang="en-US" dirty="0"/>
              <a:t>delta~ </a:t>
            </a:r>
            <a:r>
              <a:rPr lang="en-US" dirty="0" err="1"/>
              <a:t>iid</a:t>
            </a:r>
            <a:r>
              <a:rPr lang="en-US" dirty="0"/>
              <a:t> Normal then multiply by Cholesky (conditional)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Cholesky is lower triangular matrix, with upper triangle = 0</a:t>
            </a:r>
          </a:p>
          <a:p>
            <a:pPr marL="0" indent="0">
              <a:buNone/>
            </a:pPr>
            <a:r>
              <a:rPr lang="en-US" dirty="0"/>
              <a:t>First element of epsilon is just delta*Cholesky, which has one element</a:t>
            </a:r>
          </a:p>
          <a:p>
            <a:pPr marL="0" indent="0">
              <a:buNone/>
            </a:pPr>
            <a:r>
              <a:rPr lang="en-US" dirty="0"/>
              <a:t>Next row has two, and so on</a:t>
            </a:r>
          </a:p>
          <a:p>
            <a:pPr marL="0" indent="0">
              <a:buNone/>
            </a:pPr>
            <a:r>
              <a:rPr lang="en-US" dirty="0"/>
              <a:t>So Cholesky matrix is a way of encoding the recursive relationship in linear algebra format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95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defining the probabilities recursively, we can define the joint  </a:t>
            </a:r>
            <a:r>
              <a:rPr lang="en-US" dirty="0" err="1"/>
              <a:t>probs</a:t>
            </a:r>
            <a:r>
              <a:rPr lang="en-US" dirty="0"/>
              <a:t> using </a:t>
            </a:r>
            <a:r>
              <a:rPr lang="en-US" dirty="0" err="1"/>
              <a:t>mvn</a:t>
            </a:r>
            <a:r>
              <a:rPr lang="en-US" dirty="0"/>
              <a:t> with covariance function we had written before</a:t>
            </a:r>
          </a:p>
          <a:p>
            <a:endParaRPr lang="en-US" dirty="0"/>
          </a:p>
          <a:p>
            <a:r>
              <a:rPr lang="en-US" dirty="0"/>
              <a:t>Results:</a:t>
            </a:r>
          </a:p>
          <a:p>
            <a:r>
              <a:rPr lang="en-US" dirty="0" err="1"/>
              <a:t>Matern</a:t>
            </a:r>
            <a:r>
              <a:rPr lang="en-US" dirty="0"/>
              <a:t> and other correlation functions are no longer first order </a:t>
            </a:r>
            <a:r>
              <a:rPr lang="en-US" dirty="0" err="1"/>
              <a:t>markov</a:t>
            </a:r>
            <a:r>
              <a:rPr lang="en-US" dirty="0"/>
              <a:t>, so the hessian is more dense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42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exponential correlation function with a different one</a:t>
            </a:r>
          </a:p>
          <a:p>
            <a:endParaRPr lang="en-US" dirty="0"/>
          </a:p>
          <a:p>
            <a:r>
              <a:rPr lang="en-US" dirty="0"/>
              <a:t>Automatic differentiation—all the functions you use for the </a:t>
            </a:r>
            <a:r>
              <a:rPr lang="en-US" dirty="0" err="1"/>
              <a:t>jnll</a:t>
            </a:r>
            <a:r>
              <a:rPr lang="en-US" dirty="0"/>
              <a:t> needs to be differentiable everywhere</a:t>
            </a:r>
          </a:p>
          <a:p>
            <a:r>
              <a:rPr lang="en-US" dirty="0"/>
              <a:t>-compiler will throw an error if you do</a:t>
            </a:r>
          </a:p>
          <a:p>
            <a:r>
              <a:rPr lang="en-US" dirty="0"/>
              <a:t>-otherwise, it will use start value conditions within a subset of the space that is differentiable</a:t>
            </a:r>
          </a:p>
          <a:p>
            <a:r>
              <a:rPr lang="en-US" dirty="0"/>
              <a:t>-common non-differentiable functions—if/then statements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Common correlation functions</a:t>
            </a:r>
          </a:p>
          <a:p>
            <a:r>
              <a:rPr lang="en-US" dirty="0"/>
              <a:t>Not </a:t>
            </a:r>
            <a:r>
              <a:rPr lang="en-US" dirty="0" err="1"/>
              <a:t>diffentiable</a:t>
            </a:r>
            <a:endParaRPr lang="en-US" dirty="0"/>
          </a:p>
          <a:p>
            <a:r>
              <a:rPr lang="en-US" dirty="0"/>
              <a:t>-spherical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-linear</a:t>
            </a:r>
          </a:p>
          <a:p>
            <a:endParaRPr lang="en-US" dirty="0"/>
          </a:p>
          <a:p>
            <a:r>
              <a:rPr lang="en-US" dirty="0"/>
              <a:t>Differentiable</a:t>
            </a:r>
          </a:p>
          <a:p>
            <a:r>
              <a:rPr lang="en-US" dirty="0"/>
              <a:t>-</a:t>
            </a:r>
            <a:r>
              <a:rPr lang="en-US" dirty="0" err="1"/>
              <a:t>matern</a:t>
            </a:r>
            <a:endParaRPr lang="en-US" dirty="0"/>
          </a:p>
          <a:p>
            <a:r>
              <a:rPr lang="en-US" dirty="0"/>
              <a:t>-gaussian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1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1D spatial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James Thorson (Feb. 28, 2010)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5:  1D spatial models with unequal distances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26,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[Show R and TMB code for 2 ways to code this]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69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>
                  <a:buNone/>
                </a:pPr>
                <a:r>
                  <a:rPr lang="en-US" dirty="0"/>
                  <a:t>Replace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One version of </a:t>
                </a:r>
                <a:r>
                  <a:rPr lang="en-US" dirty="0" err="1"/>
                  <a:t>matern</a:t>
                </a:r>
                <a:r>
                  <a:rPr lang="en-US" dirty="0"/>
                  <a:t> https://en.wikipedia.org/wiki/Mat%C3%A9rn_covariance_function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24" t="-410" r="-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28882"/>
              </p:ext>
            </p:extLst>
          </p:nvPr>
        </p:nvGraphicFramePr>
        <p:xfrm>
          <a:off x="1595438" y="3940175"/>
          <a:ext cx="5575300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5" imgW="3377880" imgH="1295280" progId="Equation.DSMT4">
                  <p:embed/>
                </p:oleObj>
              </mc:Choice>
              <mc:Fallback>
                <p:oleObj name="Equation" r:id="rId5" imgW="3377880" imgH="12952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5438" y="3940175"/>
                        <a:ext cx="5575300" cy="213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065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Lessons: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Speed</a:t>
            </a:r>
          </a:p>
          <a:p>
            <a:pPr lvl="1" indent="-342900"/>
            <a:r>
              <a:rPr lang="en-US" dirty="0"/>
              <a:t>Again, stochastic is easier than covariance-based calculation</a:t>
            </a:r>
          </a:p>
          <a:p>
            <a:pPr lvl="1" indent="-342900"/>
            <a:r>
              <a:rPr lang="en-US" dirty="0"/>
              <a:t>Avoids need to assemble covariance matrix</a:t>
            </a:r>
          </a:p>
          <a:p>
            <a:pPr lvl="1" indent="-342900"/>
            <a:r>
              <a:rPr lang="en-US" dirty="0"/>
              <a:t>Also stochastic way detects sparseness of Hessian and it therefore faster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Unequal-interval models generalize the equal-interval models</a:t>
            </a:r>
          </a:p>
          <a:p>
            <a:pPr lvl="1" indent="-342900"/>
            <a:r>
              <a:rPr lang="en-US" dirty="0"/>
              <a:t>Generally true that continuous treatment generalizes discrete treatment</a:t>
            </a:r>
          </a:p>
        </p:txBody>
      </p:sp>
    </p:spTree>
    <p:extLst>
      <p:ext uri="{BB962C8B-B14F-4D97-AF65-F5344CB8AC3E}">
        <p14:creationId xmlns:p14="http://schemas.microsoft.com/office/powerpoint/2010/main" val="219774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else does </a:t>
            </a:r>
            <a:r>
              <a:rPr lang="en-US" dirty="0" err="1"/>
              <a:t>separability</a:t>
            </a:r>
            <a:r>
              <a:rPr lang="en-US" dirty="0"/>
              <a:t> break down?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[Exercise: Compare version 2 for the exponential covariance function with a new covariance function, and inspect the Hessian for each]</a:t>
            </a:r>
          </a:p>
        </p:txBody>
      </p:sp>
    </p:spTree>
    <p:extLst>
      <p:ext uri="{BB962C8B-B14F-4D97-AF65-F5344CB8AC3E}">
        <p14:creationId xmlns:p14="http://schemas.microsoft.com/office/powerpoint/2010/main" val="297162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note on extrapolation</a:t>
                </a:r>
              </a:p>
              <a:p>
                <a:r>
                  <a:rPr lang="en-US" dirty="0"/>
                  <a:t>Its easy to calculate variance if random effects are uncorrelated, e.g. : </a:t>
                </a:r>
              </a:p>
              <a:p>
                <a:pPr lvl="1"/>
                <a:r>
                  <a:rPr lang="en-US" dirty="0"/>
                  <a:t>Local densities are exchangeable random effects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85725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is the mean density,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between-site variation</a:t>
                </a:r>
              </a:p>
              <a:p>
                <a:pPr lvl="1"/>
                <a:r>
                  <a:rPr lang="en-US" dirty="0"/>
                  <a:t>Local survey counts are also exchangeable within each site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85725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between-sample, within-site variation</a:t>
                </a:r>
              </a:p>
              <a:p>
                <a:pPr lvl="1"/>
                <a:endParaRPr lang="en-US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37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to extrapolate</a:t>
                </a:r>
              </a:p>
              <a:p>
                <a:pPr lvl="1"/>
                <a:r>
                  <a:rPr lang="en-US" dirty="0"/>
                  <a:t>Un-sampled sites have an unobserved abundance</a:t>
                </a:r>
              </a:p>
              <a:p>
                <a:pPr lvl="1"/>
                <a:r>
                  <a:rPr lang="en-US" dirty="0"/>
                  <a:t>Random sampling -&gt; unobserved and observed are exchangeable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:r>
                  <a:rPr lang="en-US" i="1" dirty="0" err="1"/>
                  <a:t>d</a:t>
                </a:r>
                <a:r>
                  <a:rPr lang="en-US" i="1" baseline="-25000" dirty="0" err="1"/>
                  <a:t>m</a:t>
                </a:r>
                <a:r>
                  <a:rPr lang="en-US" dirty="0"/>
                  <a:t> is abundance at unobserved site </a:t>
                </a:r>
                <a:r>
                  <a:rPr lang="en-US" i="1" dirty="0"/>
                  <a:t>m</a:t>
                </a:r>
                <a:endParaRPr lang="en-US" dirty="0"/>
              </a:p>
              <a:p>
                <a:pPr lvl="1"/>
                <a:r>
                  <a:rPr lang="en-US" dirty="0"/>
                  <a:t>Total abundance is easy to calculate!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7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84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en-US" dirty="0"/>
                  <a:t>Finite sampling variance</a:t>
                </a:r>
              </a:p>
              <a:p>
                <a:pPr lvl="1"/>
                <a:r>
                  <a:rPr lang="en-US" dirty="0" err="1"/>
                  <a:t>Unsampled</a:t>
                </a:r>
                <a:r>
                  <a:rPr lang="en-US" dirty="0"/>
                  <a:t> sites have variance equal to population variance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/>
                  <a:t>Sampled sites have lower variance due to data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  <a:p>
                <a:pPr lvl="2"/>
                <a:r>
                  <a:rPr lang="en-US" dirty="0"/>
                  <a:t>Where generally: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/>
                  <a:t>Variance of total abundance in sampled and </a:t>
                </a:r>
                <a:r>
                  <a:rPr lang="en-US" dirty="0" err="1"/>
                  <a:t>unsampled</a:t>
                </a:r>
                <a:r>
                  <a:rPr lang="en-US" dirty="0"/>
                  <a:t> areas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… if you assume independence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5" t="-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335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 note on extrapolation</a:t>
                </a:r>
              </a:p>
              <a:p>
                <a:r>
                  <a:rPr lang="en-US" dirty="0"/>
                  <a:t>Its harder to calculate variance if random effects are correlated, e.g. : </a:t>
                </a:r>
              </a:p>
              <a:p>
                <a:pPr lvl="1"/>
                <a:r>
                  <a:rPr lang="en-US" dirty="0"/>
                  <a:t>Local densities are drawn from a spatial process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𝛍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85725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US" dirty="0"/>
                  <a:t> is the mean density, and </a:t>
                </a:r>
                <a14:m>
                  <m:oMath xmlns:m="http://schemas.openxmlformats.org/officeDocument/2006/math">
                    <m:r>
                      <a:rPr lang="el-G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dirty="0"/>
                  <a:t> is between-site covariation</a:t>
                </a:r>
              </a:p>
              <a:p>
                <a:r>
                  <a:rPr lang="en-US" dirty="0"/>
                  <a:t>Easiest to let TMB deal with it:</a:t>
                </a:r>
              </a:p>
              <a:p>
                <a:pPr lvl="1"/>
                <a:r>
                  <a:rPr lang="en-US" dirty="0"/>
                  <a:t>Expectation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Variance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𝛍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Calculated using the delta-method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22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1" y="838200"/>
                <a:ext cx="6126174" cy="59436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Coastline (sites are blue circles)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Imagine that: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count sample for site </a:t>
                </a:r>
                <a:r>
                  <a:rPr lang="en-US" i="1" dirty="0"/>
                  <a:t>s</a:t>
                </a:r>
                <a:r>
                  <a:rPr lang="en-US" dirty="0"/>
                  <a:t> and replicate </a:t>
                </a:r>
                <a:r>
                  <a:rPr lang="en-US" i="1" dirty="0" err="1"/>
                  <a:t>i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 where </a:t>
                </a:r>
                <a:r>
                  <a:rPr lang="en-US" i="1" dirty="0"/>
                  <a:t>g</a:t>
                </a:r>
                <a:r>
                  <a:rPr lang="en-US" dirty="0"/>
                  <a:t> is the observation distribution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the expected value</a:t>
                </a:r>
              </a:p>
              <a:p>
                <a:pPr lvl="1"/>
                <a:r>
                  <a:rPr lang="en-US" dirty="0"/>
                  <a:t>You have three density samples per site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Strategies: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Blocking (fixed or random)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Equal-distance </a:t>
                </a:r>
                <a:r>
                  <a:rPr lang="en-US" dirty="0" err="1"/>
                  <a:t>autoregression</a:t>
                </a:r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Unequal-distance </a:t>
                </a:r>
                <a:r>
                  <a:rPr lang="en-US" dirty="0" err="1"/>
                  <a:t>autoregression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1" y="838200"/>
                <a:ext cx="6126174" cy="5943600"/>
              </a:xfrm>
              <a:blipFill>
                <a:blip r:embed="rId3"/>
                <a:stretch>
                  <a:fillRect l="-1892" t="-2154"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766924" y="145237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781145" y="1572763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000194" y="160568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928970" y="2556661"/>
            <a:ext cx="19141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333742" y="293217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073188" y="3093109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834274" y="3227221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652661" y="4180636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1806854" y="1367942"/>
            <a:ext cx="7095744" cy="2918765"/>
          </a:xfrm>
          <a:custGeom>
            <a:avLst/>
            <a:gdLst>
              <a:gd name="connsiteX0" fmla="*/ 0 w 7095744"/>
              <a:gd name="connsiteY0" fmla="*/ 58522 h 2918765"/>
              <a:gd name="connsiteX1" fmla="*/ 1031443 w 7095744"/>
              <a:gd name="connsiteY1" fmla="*/ 175565 h 2918765"/>
              <a:gd name="connsiteX2" fmla="*/ 2311603 w 7095744"/>
              <a:gd name="connsiteY2" fmla="*/ 219456 h 2918765"/>
              <a:gd name="connsiteX3" fmla="*/ 4264762 w 7095744"/>
              <a:gd name="connsiteY3" fmla="*/ 1185063 h 2918765"/>
              <a:gd name="connsiteX4" fmla="*/ 4659783 w 7095744"/>
              <a:gd name="connsiteY4" fmla="*/ 1550823 h 2918765"/>
              <a:gd name="connsiteX5" fmla="*/ 5398618 w 7095744"/>
              <a:gd name="connsiteY5" fmla="*/ 1741018 h 2918765"/>
              <a:gd name="connsiteX6" fmla="*/ 6195975 w 7095744"/>
              <a:gd name="connsiteY6" fmla="*/ 1836116 h 2918765"/>
              <a:gd name="connsiteX7" fmla="*/ 7095744 w 7095744"/>
              <a:gd name="connsiteY7" fmla="*/ 2918765 h 2918765"/>
              <a:gd name="connsiteX8" fmla="*/ 7081114 w 7095744"/>
              <a:gd name="connsiteY8" fmla="*/ 29261 h 2918765"/>
              <a:gd name="connsiteX9" fmla="*/ 0 w 7095744"/>
              <a:gd name="connsiteY9" fmla="*/ 0 h 2918765"/>
              <a:gd name="connsiteX10" fmla="*/ 0 w 7095744"/>
              <a:gd name="connsiteY10" fmla="*/ 58522 h 291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95744" h="2918765">
                <a:moveTo>
                  <a:pt x="0" y="58522"/>
                </a:moveTo>
                <a:lnTo>
                  <a:pt x="1031443" y="175565"/>
                </a:lnTo>
                <a:lnTo>
                  <a:pt x="2311603" y="219456"/>
                </a:lnTo>
                <a:lnTo>
                  <a:pt x="4264762" y="1185063"/>
                </a:lnTo>
                <a:lnTo>
                  <a:pt x="4659783" y="1550823"/>
                </a:lnTo>
                <a:lnTo>
                  <a:pt x="5398618" y="1741018"/>
                </a:lnTo>
                <a:lnTo>
                  <a:pt x="6195975" y="1836116"/>
                </a:lnTo>
                <a:lnTo>
                  <a:pt x="7095744" y="2918765"/>
                </a:lnTo>
                <a:cubicBezTo>
                  <a:pt x="7090867" y="1955597"/>
                  <a:pt x="7085991" y="992429"/>
                  <a:pt x="7081114" y="29261"/>
                </a:cubicBezTo>
                <a:lnTo>
                  <a:pt x="0" y="0"/>
                </a:lnTo>
                <a:lnTo>
                  <a:pt x="0" y="5852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10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Review</a:t>
                </a:r>
                <a:r>
                  <a:rPr lang="en-US" dirty="0"/>
                  <a:t>:  Equal distance </a:t>
                </a:r>
                <a:r>
                  <a:rPr lang="en-US" dirty="0" err="1"/>
                  <a:t>autoregression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/>
                  <a:t>Let’s assume first-order </a:t>
                </a:r>
                <a:r>
                  <a:rPr lang="en-US" dirty="0" err="1"/>
                  <a:t>autoregression</a:t>
                </a:r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Normal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),(1−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t="18500" r="1" b="4901"/>
          <a:stretch/>
        </p:blipFill>
        <p:spPr>
          <a:xfrm>
            <a:off x="2355495" y="3468054"/>
            <a:ext cx="4184293" cy="321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you want to model unequal distances?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0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you want to model unequal distances?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250" r="1" b="3950"/>
          <a:stretch/>
        </p:blipFill>
        <p:spPr>
          <a:xfrm>
            <a:off x="1697128" y="2096157"/>
            <a:ext cx="5332784" cy="420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Unequal distance </a:t>
                </a:r>
                <a:r>
                  <a:rPr lang="en-US" dirty="0" err="1"/>
                  <a:t>autoregression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/>
                  <a:t>Let’s assume first-order </a:t>
                </a:r>
                <a:r>
                  <a:rPr lang="en-US" dirty="0" err="1"/>
                  <a:t>autoregression</a:t>
                </a:r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i="1" dirty="0"/>
              </a:p>
              <a:p>
                <a:pPr lvl="2"/>
                <a:r>
                  <a:rPr lang="en-US" dirty="0"/>
                  <a:t>Where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Review properties: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orr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53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Unequal distance </a:t>
                </a:r>
                <a:r>
                  <a:rPr lang="en-US" dirty="0" err="1"/>
                  <a:t>autoregression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i="1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Or this can be written as: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Which shows that it is an exponential covariance function…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84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Unequal distance </a:t>
                </a:r>
                <a:r>
                  <a:rPr lang="en-US" dirty="0" err="1"/>
                  <a:t>autoregression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/>
                  <a:t>Then…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606476"/>
              </p:ext>
            </p:extLst>
          </p:nvPr>
        </p:nvGraphicFramePr>
        <p:xfrm>
          <a:off x="1595438" y="3940175"/>
          <a:ext cx="5575300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5" imgW="3377880" imgH="1295280" progId="Equation.DSMT4">
                  <p:embed/>
                </p:oleObj>
              </mc:Choice>
              <mc:Fallback>
                <p:oleObj name="Equation" r:id="rId5" imgW="3377880" imgH="12952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5438" y="3940175"/>
                        <a:ext cx="5575300" cy="213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784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if you want to model unequal distances?</a:t>
                </a:r>
              </a:p>
              <a:p>
                <a:pPr marL="400050" lvl="1" indent="0">
                  <a:buNone/>
                </a:pPr>
                <a:r>
                  <a:rPr lang="en-US" dirty="0"/>
                  <a:t>1. 	Stochastic process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i="1" dirty="0"/>
              </a:p>
              <a:p>
                <a:pPr marL="400050" lvl="1" indent="0">
                  <a:buNone/>
                </a:pPr>
                <a:r>
                  <a:rPr lang="en-US" dirty="0"/>
                  <a:t>2. 	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Via precision matrix Q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b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  <m:r>
                                <a:rPr lang="en-US" b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/>
                  <a:t>3.  	Via multivariate normal density function in TMB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/>
                  <a:t>4. 	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Via autoregressive function in TMB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400050" lvl="1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70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1108</TotalTime>
  <Words>1314</Words>
  <Application>Microsoft Office PowerPoint</Application>
  <PresentationFormat>On-screen Show (4:3)</PresentationFormat>
  <Paragraphs>212</Paragraphs>
  <Slides>17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1_Office Theme</vt:lpstr>
      <vt:lpstr>Equation</vt:lpstr>
      <vt:lpstr>Lab 5:  1D spatial models with unequal distances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Ng, Elizabeth (ng1262@vandals.uidaho.edu)</cp:lastModifiedBy>
  <cp:revision>71</cp:revision>
  <dcterms:created xsi:type="dcterms:W3CDTF">2015-12-08T21:28:56Z</dcterms:created>
  <dcterms:modified xsi:type="dcterms:W3CDTF">2018-04-26T18:08:25Z</dcterms:modified>
</cp:coreProperties>
</file>