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66" r:id="rId2"/>
    <p:sldId id="268" r:id="rId3"/>
    <p:sldId id="270" r:id="rId4"/>
    <p:sldId id="272" r:id="rId5"/>
    <p:sldId id="292" r:id="rId6"/>
    <p:sldId id="271" r:id="rId7"/>
    <p:sldId id="269" r:id="rId8"/>
    <p:sldId id="273" r:id="rId9"/>
    <p:sldId id="277" r:id="rId10"/>
    <p:sldId id="276" r:id="rId11"/>
    <p:sldId id="287" r:id="rId12"/>
    <p:sldId id="278" r:id="rId13"/>
    <p:sldId id="284" r:id="rId14"/>
    <p:sldId id="285" r:id="rId15"/>
    <p:sldId id="289" r:id="rId16"/>
    <p:sldId id="281" r:id="rId17"/>
    <p:sldId id="290" r:id="rId18"/>
    <p:sldId id="280" r:id="rId19"/>
    <p:sldId id="291" r:id="rId20"/>
    <p:sldId id="28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6101" autoAdjust="0"/>
  </p:normalViewPr>
  <p:slideViewPr>
    <p:cSldViewPr snapToGrid="0">
      <p:cViewPr>
        <p:scale>
          <a:sx n="80" d="100"/>
          <a:sy n="80" d="100"/>
        </p:scale>
        <p:origin x="1056" y="-366"/>
      </p:cViewPr>
      <p:guideLst/>
    </p:cSldViewPr>
  </p:slideViewPr>
  <p:notesTextViewPr>
    <p:cViewPr>
      <p:scale>
        <a:sx n="1" d="1"/>
        <a:sy n="1" d="1"/>
      </p:scale>
      <p:origin x="0" y="0"/>
    </p:cViewPr>
  </p:notesTextViewPr>
  <p:notesViewPr>
    <p:cSldViewPr snapToGrid="0">
      <p:cViewPr>
        <p:scale>
          <a:sx n="130" d="100"/>
          <a:sy n="130" d="100"/>
        </p:scale>
        <p:origin x="29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2831B-4FE3-4D45-950B-0D2C6BB2DD76}" type="datetimeFigureOut">
              <a:rPr lang="en-US" smtClean="0"/>
              <a:t>5/8/2018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C1745-AA19-4253-83E6-9EAE9D7EFFC9}" type="slidenum">
              <a:rPr lang="en-US" smtClean="0"/>
              <a:t>‹#›</a:t>
            </a:fld>
            <a:endParaRPr lang="en-US"/>
          </a:p>
        </p:txBody>
      </p:sp>
    </p:spTree>
    <p:extLst>
      <p:ext uri="{BB962C8B-B14F-4D97-AF65-F5344CB8AC3E}">
        <p14:creationId xmlns:p14="http://schemas.microsoft.com/office/powerpoint/2010/main" val="51218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namespace density functions</a:t>
            </a:r>
          </a:p>
          <a:p>
            <a:r>
              <a:rPr lang="en-US" dirty="0"/>
              <a:t>consolidate spatial smoothers into smaller blocks of code</a:t>
            </a:r>
          </a:p>
          <a:p>
            <a:endParaRPr lang="en-US" dirty="0"/>
          </a:p>
          <a:p>
            <a:r>
              <a:rPr lang="en-US" dirty="0"/>
              <a:t>[ ] email Jim about new project idea</a:t>
            </a:r>
          </a:p>
          <a:p>
            <a:endParaRPr lang="en-US" dirty="0"/>
          </a:p>
        </p:txBody>
      </p:sp>
      <p:sp>
        <p:nvSpPr>
          <p:cNvPr id="4" name="Slide Number Placeholder 3"/>
          <p:cNvSpPr>
            <a:spLocks noGrp="1"/>
          </p:cNvSpPr>
          <p:nvPr>
            <p:ph type="sldNum" sz="quarter" idx="10"/>
          </p:nvPr>
        </p:nvSpPr>
        <p:spPr/>
        <p:txBody>
          <a:bodyPr/>
          <a:lstStyle/>
          <a:p>
            <a:fld id="{DCDC1745-AA19-4253-83E6-9EAE9D7EFFC9}" type="slidenum">
              <a:rPr lang="en-US" smtClean="0"/>
              <a:t>1</a:t>
            </a:fld>
            <a:endParaRPr lang="en-US"/>
          </a:p>
        </p:txBody>
      </p:sp>
    </p:spTree>
    <p:extLst>
      <p:ext uri="{BB962C8B-B14F-4D97-AF65-F5344CB8AC3E}">
        <p14:creationId xmlns:p14="http://schemas.microsoft.com/office/powerpoint/2010/main" val="1536868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R_i</a:t>
            </a:r>
            <a:r>
              <a:rPr lang="en-US" dirty="0"/>
              <a:t> is expected positive catch rate</a:t>
            </a:r>
          </a:p>
          <a:p>
            <a:endParaRPr lang="en-US" dirty="0"/>
          </a:p>
          <a:p>
            <a:r>
              <a:rPr lang="en-US" dirty="0"/>
              <a:t>Linear predictor has similar structure to </a:t>
            </a:r>
          </a:p>
          <a:p>
            <a:r>
              <a:rPr lang="en-US" dirty="0"/>
              <a:t>Independent intercept, spatial effect, spatial temporal effect, x thing is a density covariate (e.g., corals associate with rocky habitat) and q is </a:t>
            </a:r>
            <a:r>
              <a:rPr lang="en-US" dirty="0" err="1"/>
              <a:t>chatachability</a:t>
            </a:r>
            <a:r>
              <a:rPr lang="en-US" dirty="0"/>
              <a:t> covariate (things that aren’t spatially referenced, like gear performance that doesn’t affect density. Including water state for bottom trawl, which reduces the catchability)</a:t>
            </a:r>
          </a:p>
          <a:p>
            <a:endParaRPr lang="en-US" dirty="0"/>
          </a:p>
          <a:p>
            <a:r>
              <a:rPr lang="en-US" dirty="0"/>
              <a:t>Use same parameters and structure in both predictors</a:t>
            </a:r>
          </a:p>
        </p:txBody>
      </p:sp>
      <p:sp>
        <p:nvSpPr>
          <p:cNvPr id="4" name="Slide Number Placeholder 3"/>
          <p:cNvSpPr>
            <a:spLocks noGrp="1"/>
          </p:cNvSpPr>
          <p:nvPr>
            <p:ph type="sldNum" sz="quarter" idx="10"/>
          </p:nvPr>
        </p:nvSpPr>
        <p:spPr/>
        <p:txBody>
          <a:bodyPr/>
          <a:lstStyle/>
          <a:p>
            <a:fld id="{DCDC1745-AA19-4253-83E6-9EAE9D7EFFC9}" type="slidenum">
              <a:rPr lang="en-US" smtClean="0"/>
              <a:t>15</a:t>
            </a:fld>
            <a:endParaRPr lang="en-US"/>
          </a:p>
        </p:txBody>
      </p:sp>
    </p:spTree>
    <p:extLst>
      <p:ext uri="{BB962C8B-B14F-4D97-AF65-F5344CB8AC3E}">
        <p14:creationId xmlns:p14="http://schemas.microsoft.com/office/powerpoint/2010/main" val="386770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after dropping the filtered out stuff</a:t>
            </a:r>
          </a:p>
        </p:txBody>
      </p:sp>
      <p:sp>
        <p:nvSpPr>
          <p:cNvPr id="4" name="Slide Number Placeholder 3"/>
          <p:cNvSpPr>
            <a:spLocks noGrp="1"/>
          </p:cNvSpPr>
          <p:nvPr>
            <p:ph type="sldNum" sz="quarter" idx="10"/>
          </p:nvPr>
        </p:nvSpPr>
        <p:spPr/>
        <p:txBody>
          <a:bodyPr/>
          <a:lstStyle/>
          <a:p>
            <a:fld id="{DCDC1745-AA19-4253-83E6-9EAE9D7EFFC9}" type="slidenum">
              <a:rPr lang="en-US" smtClean="0"/>
              <a:t>16</a:t>
            </a:fld>
            <a:endParaRPr lang="en-US"/>
          </a:p>
        </p:txBody>
      </p:sp>
    </p:spTree>
    <p:extLst>
      <p:ext uri="{BB962C8B-B14F-4D97-AF65-F5344CB8AC3E}">
        <p14:creationId xmlns:p14="http://schemas.microsoft.com/office/powerpoint/2010/main" val="2858552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Piecewise constant function, so at a certain grain size, the model assumes the things are constant (it’s the values at knots)</a:t>
            </a:r>
          </a:p>
          <a:p>
            <a:r>
              <a:rPr lang="en-US" dirty="0"/>
              <a:t>Higher order possible, but computationally expensive and Jim doesn’t think the models do that well at fine scales anyways</a:t>
            </a:r>
          </a:p>
        </p:txBody>
      </p:sp>
      <p:sp>
        <p:nvSpPr>
          <p:cNvPr id="4" name="Slide Number Placeholder 3"/>
          <p:cNvSpPr>
            <a:spLocks noGrp="1"/>
          </p:cNvSpPr>
          <p:nvPr>
            <p:ph type="sldNum" sz="quarter" idx="10"/>
          </p:nvPr>
        </p:nvSpPr>
        <p:spPr/>
        <p:txBody>
          <a:bodyPr/>
          <a:lstStyle/>
          <a:p>
            <a:fld id="{DCDC1745-AA19-4253-83E6-9EAE9D7EFFC9}" type="slidenum">
              <a:rPr lang="en-US" smtClean="0"/>
              <a:t>17</a:t>
            </a:fld>
            <a:endParaRPr lang="en-US"/>
          </a:p>
        </p:txBody>
      </p:sp>
    </p:spTree>
    <p:extLst>
      <p:ext uri="{BB962C8B-B14F-4D97-AF65-F5344CB8AC3E}">
        <p14:creationId xmlns:p14="http://schemas.microsoft.com/office/powerpoint/2010/main" val="237522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we can predict from density function!</a:t>
            </a:r>
          </a:p>
          <a:p>
            <a:endParaRPr lang="en-US" dirty="0"/>
          </a:p>
          <a:p>
            <a:r>
              <a:rPr lang="en-US" dirty="0"/>
              <a:t>1. Total abundance—area weighted sum (integral across space) assuming predictive process is constant in the vicinity of your prediction point</a:t>
            </a:r>
          </a:p>
          <a:p>
            <a:r>
              <a:rPr lang="en-US" dirty="0"/>
              <a:t>3. Average biomass around every individual (measure of intraspecific competition)</a:t>
            </a:r>
          </a:p>
          <a:p>
            <a:r>
              <a:rPr lang="en-US" dirty="0"/>
              <a:t>4. Look at dimensional analysis—can get at area contraction or expansion, maybe into sub-optimal habitats</a:t>
            </a:r>
          </a:p>
        </p:txBody>
      </p:sp>
      <p:sp>
        <p:nvSpPr>
          <p:cNvPr id="4" name="Slide Number Placeholder 3"/>
          <p:cNvSpPr>
            <a:spLocks noGrp="1"/>
          </p:cNvSpPr>
          <p:nvPr>
            <p:ph type="sldNum" sz="quarter" idx="10"/>
          </p:nvPr>
        </p:nvSpPr>
        <p:spPr/>
        <p:txBody>
          <a:bodyPr/>
          <a:lstStyle/>
          <a:p>
            <a:fld id="{DCDC1745-AA19-4253-83E6-9EAE9D7EFFC9}" type="slidenum">
              <a:rPr lang="en-US" smtClean="0"/>
              <a:t>18</a:t>
            </a:fld>
            <a:endParaRPr lang="en-US"/>
          </a:p>
        </p:txBody>
      </p:sp>
    </p:spTree>
    <p:extLst>
      <p:ext uri="{BB962C8B-B14F-4D97-AF65-F5344CB8AC3E}">
        <p14:creationId xmlns:p14="http://schemas.microsoft.com/office/powerpoint/2010/main" val="174385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DC1745-AA19-4253-83E6-9EAE9D7EFFC9}" type="slidenum">
              <a:rPr lang="en-US" smtClean="0"/>
              <a:t>20</a:t>
            </a:fld>
            <a:endParaRPr lang="en-US"/>
          </a:p>
        </p:txBody>
      </p:sp>
    </p:spTree>
    <p:extLst>
      <p:ext uri="{BB962C8B-B14F-4D97-AF65-F5344CB8AC3E}">
        <p14:creationId xmlns:p14="http://schemas.microsoft.com/office/powerpoint/2010/main" val="118457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Marginal effects of space and time</a:t>
            </a:r>
          </a:p>
          <a:p>
            <a:endParaRPr lang="en-US" dirty="0"/>
          </a:p>
        </p:txBody>
      </p:sp>
      <p:sp>
        <p:nvSpPr>
          <p:cNvPr id="4" name="Slide Number Placeholder 3"/>
          <p:cNvSpPr>
            <a:spLocks noGrp="1"/>
          </p:cNvSpPr>
          <p:nvPr>
            <p:ph type="sldNum" sz="quarter" idx="10"/>
          </p:nvPr>
        </p:nvSpPr>
        <p:spPr/>
        <p:txBody>
          <a:bodyPr/>
          <a:lstStyle/>
          <a:p>
            <a:fld id="{DCDC1745-AA19-4253-83E6-9EAE9D7EFFC9}" type="slidenum">
              <a:rPr lang="en-US" smtClean="0"/>
              <a:t>2</a:t>
            </a:fld>
            <a:endParaRPr lang="en-US"/>
          </a:p>
        </p:txBody>
      </p:sp>
    </p:spTree>
    <p:extLst>
      <p:ext uri="{BB962C8B-B14F-4D97-AF65-F5344CB8AC3E}">
        <p14:creationId xmlns:p14="http://schemas.microsoft.com/office/powerpoint/2010/main" val="396300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Notation from </a:t>
            </a:r>
            <a:r>
              <a:rPr lang="en-US" dirty="0" err="1"/>
              <a:t>mgcv</a:t>
            </a:r>
            <a:r>
              <a:rPr lang="en-US" dirty="0"/>
              <a:t> package</a:t>
            </a:r>
          </a:p>
          <a:p>
            <a:r>
              <a:rPr lang="en-US" dirty="0"/>
              <a:t>Lots of different ways, even without getting into the nonlinear world</a:t>
            </a:r>
          </a:p>
          <a:p>
            <a:r>
              <a:rPr lang="en-US" dirty="0"/>
              <a:t>s(t) is a smoother or spline, versus treating t as a factor</a:t>
            </a:r>
          </a:p>
          <a:p>
            <a:endParaRPr lang="en-US" dirty="0"/>
          </a:p>
          <a:p>
            <a:r>
              <a:rPr lang="en-US" dirty="0" err="1"/>
              <a:t>Mcgv</a:t>
            </a:r>
            <a:r>
              <a:rPr lang="en-US" dirty="0"/>
              <a:t> can also deal with isotropic or anisotropic smoothers</a:t>
            </a:r>
          </a:p>
          <a:p>
            <a:pPr marL="171450" indent="-171450">
              <a:buFont typeface="Wingdings" panose="05000000000000000000" pitchFamily="2" charset="2"/>
              <a:buChar char="à"/>
            </a:pPr>
            <a:r>
              <a:rPr lang="en-US" dirty="0">
                <a:sym typeface="Wingdings" panose="05000000000000000000" pitchFamily="2" charset="2"/>
              </a:rPr>
              <a:t>Is decorrelation rate constant across dimensions?</a:t>
            </a:r>
          </a:p>
          <a:p>
            <a:pPr marL="0" indent="0">
              <a:buFont typeface="Wingdings" panose="05000000000000000000" pitchFamily="2" charset="2"/>
              <a:buNone/>
            </a:pPr>
            <a:r>
              <a:rPr lang="en-US" dirty="0">
                <a:sym typeface="Wingdings" panose="05000000000000000000" pitchFamily="2" charset="2"/>
              </a:rPr>
              <a:t>May be important to let it vary because time and space wouldn’t make sense together in units</a:t>
            </a:r>
          </a:p>
          <a:p>
            <a:pPr marL="0" indent="0">
              <a:buFont typeface="Wingdings" panose="05000000000000000000" pitchFamily="2" charset="2"/>
              <a:buNone/>
            </a:pPr>
            <a:r>
              <a:rPr lang="en-US" dirty="0">
                <a:sym typeface="Wingdings" panose="05000000000000000000" pitchFamily="2" charset="2"/>
              </a:rPr>
              <a:t>More complicated—tensor spline, which has geometric anisotropy—estimate a separate decorrelation distance for every dimension</a:t>
            </a:r>
          </a:p>
          <a:p>
            <a:pPr marL="0" indent="0">
              <a:buFont typeface="Wingdings" panose="05000000000000000000" pitchFamily="2" charset="2"/>
              <a:buNone/>
            </a:pPr>
            <a:endParaRPr lang="en-US" dirty="0">
              <a:sym typeface="Wingdings" panose="05000000000000000000" pitchFamily="2" charset="2"/>
            </a:endParaRPr>
          </a:p>
          <a:p>
            <a:pPr marL="0" indent="0">
              <a:buFont typeface="Wingdings" panose="05000000000000000000" pitchFamily="2" charset="2"/>
              <a:buNone/>
            </a:pPr>
            <a:r>
              <a:rPr lang="en-US" dirty="0"/>
              <a:t>Blue box is what Jim calls a </a:t>
            </a:r>
            <a:r>
              <a:rPr lang="en-US" dirty="0" err="1"/>
              <a:t>spatio</a:t>
            </a:r>
            <a:r>
              <a:rPr lang="en-US" dirty="0"/>
              <a:t>-temporal index standardization, has marginal effects of space and time along with interaction</a:t>
            </a:r>
          </a:p>
          <a:p>
            <a:pPr marL="0" indent="0">
              <a:buFont typeface="Wingdings" panose="05000000000000000000" pitchFamily="2" charset="2"/>
              <a:buNone/>
            </a:pPr>
            <a:r>
              <a:rPr lang="en-US" dirty="0"/>
              <a:t>But he uses the one below as a temporal interpolation model</a:t>
            </a:r>
          </a:p>
          <a:p>
            <a:pPr marL="0" indent="0">
              <a:buFont typeface="Wingdings" panose="05000000000000000000" pitchFamily="2" charset="2"/>
              <a:buNone/>
            </a:pPr>
            <a:r>
              <a:rPr lang="en-US" dirty="0"/>
              <a:t>In contrast top model (see publication in 2014 where they propose that) doesn’t allow for distribution shift because there’s no space-time aspect (estimated effect in year will always be a shift up or down)</a:t>
            </a:r>
          </a:p>
        </p:txBody>
      </p:sp>
      <p:sp>
        <p:nvSpPr>
          <p:cNvPr id="4" name="Slide Number Placeholder 3"/>
          <p:cNvSpPr>
            <a:spLocks noGrp="1"/>
          </p:cNvSpPr>
          <p:nvPr>
            <p:ph type="sldNum" sz="quarter" idx="10"/>
          </p:nvPr>
        </p:nvSpPr>
        <p:spPr/>
        <p:txBody>
          <a:bodyPr/>
          <a:lstStyle/>
          <a:p>
            <a:fld id="{DCDC1745-AA19-4253-83E6-9EAE9D7EFFC9}" type="slidenum">
              <a:rPr lang="en-US" smtClean="0"/>
              <a:t>3</a:t>
            </a:fld>
            <a:endParaRPr lang="en-US"/>
          </a:p>
        </p:txBody>
      </p:sp>
    </p:spTree>
    <p:extLst>
      <p:ext uri="{BB962C8B-B14F-4D97-AF65-F5344CB8AC3E}">
        <p14:creationId xmlns:p14="http://schemas.microsoft.com/office/powerpoint/2010/main" val="188555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way of generating an annual index by aggregating across space and filtering out other sources of variance (like vessel effects) or to include covariates like hook depth that might change systematically over time, which we can account for to remove bias</a:t>
            </a:r>
          </a:p>
          <a:p>
            <a:endParaRPr lang="en-US" dirty="0"/>
          </a:p>
          <a:p>
            <a:r>
              <a:rPr lang="en-US" dirty="0"/>
              <a:t>Biostatistics expert two-stage model</a:t>
            </a:r>
          </a:p>
          <a:p>
            <a:endParaRPr lang="en-US" dirty="0"/>
          </a:p>
          <a:p>
            <a:r>
              <a:rPr lang="en-US" dirty="0"/>
              <a:t>Epsilon distribution makes it a state space model</a:t>
            </a:r>
          </a:p>
          <a:p>
            <a:endParaRPr lang="en-US" dirty="0"/>
          </a:p>
          <a:p>
            <a:r>
              <a:rPr lang="en-US" dirty="0"/>
              <a:t>“explicit f” version—don’t subtract catch, that’s much less stable</a:t>
            </a:r>
          </a:p>
          <a:p>
            <a:endParaRPr lang="en-US" dirty="0"/>
          </a:p>
          <a:p>
            <a:r>
              <a:rPr lang="en-US" dirty="0"/>
              <a:t>Make sure that errors are independent (</a:t>
            </a:r>
            <a:r>
              <a:rPr lang="en-US" dirty="0" err="1"/>
              <a:t>sigma_b</a:t>
            </a:r>
            <a:r>
              <a:rPr lang="en-US" dirty="0"/>
              <a:t>) so we can use normal distribution instead of MVN</a:t>
            </a:r>
          </a:p>
          <a:p>
            <a:r>
              <a:rPr lang="en-US" dirty="0"/>
              <a:t>Likewise, move to do that for catch because they’re highly autocorrelated due to historical issues—need to remove autocorrelation in catch etc.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CDC1745-AA19-4253-83E6-9EAE9D7EFFC9}" type="slidenum">
              <a:rPr lang="en-US" smtClean="0"/>
              <a:t>5</a:t>
            </a:fld>
            <a:endParaRPr lang="en-US"/>
          </a:p>
        </p:txBody>
      </p:sp>
    </p:spTree>
    <p:extLst>
      <p:ext uri="{BB962C8B-B14F-4D97-AF65-F5344CB8AC3E}">
        <p14:creationId xmlns:p14="http://schemas.microsoft.com/office/powerpoint/2010/main" val="96223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T_i</a:t>
            </a:r>
            <a:r>
              <a:rPr lang="en-US" dirty="0"/>
              <a:t> is an intercept</a:t>
            </a:r>
          </a:p>
          <a:p>
            <a:r>
              <a:rPr lang="en-US" dirty="0"/>
              <a:t>Vector of spatial temporal effect (epsilon(t)) over years is that </a:t>
            </a:r>
            <a:r>
              <a:rPr lang="en-US" dirty="0" err="1"/>
              <a:t>kroneker</a:t>
            </a:r>
            <a:r>
              <a:rPr lang="en-US" dirty="0"/>
              <a:t> product</a:t>
            </a:r>
          </a:p>
          <a:p>
            <a:r>
              <a:rPr lang="en-US" dirty="0"/>
              <a:t>Dimension of </a:t>
            </a:r>
            <a:r>
              <a:rPr lang="en-US" dirty="0" err="1"/>
              <a:t>vec</a:t>
            </a:r>
            <a:r>
              <a:rPr lang="en-US" dirty="0"/>
              <a:t>(E) is number of sites times number of year</a:t>
            </a:r>
          </a:p>
          <a:p>
            <a:r>
              <a:rPr lang="en-US" dirty="0" err="1"/>
              <a:t>Kroneker</a:t>
            </a:r>
            <a:r>
              <a:rPr lang="en-US" dirty="0"/>
              <a:t> product = outer product of two correlation matrices, where one of them is I and the other R is the spatial correlations</a:t>
            </a:r>
          </a:p>
          <a:p>
            <a:r>
              <a:rPr lang="en-US" dirty="0" err="1"/>
              <a:t>Sigma_epsilon</a:t>
            </a:r>
            <a:r>
              <a:rPr lang="en-US" dirty="0"/>
              <a:t> is the variance across time and space (scaling, the magnitude of variability)</a:t>
            </a:r>
          </a:p>
        </p:txBody>
      </p:sp>
      <p:sp>
        <p:nvSpPr>
          <p:cNvPr id="4" name="Slide Number Placeholder 3"/>
          <p:cNvSpPr>
            <a:spLocks noGrp="1"/>
          </p:cNvSpPr>
          <p:nvPr>
            <p:ph type="sldNum" sz="quarter" idx="10"/>
          </p:nvPr>
        </p:nvSpPr>
        <p:spPr/>
        <p:txBody>
          <a:bodyPr/>
          <a:lstStyle/>
          <a:p>
            <a:fld id="{DCDC1745-AA19-4253-83E6-9EAE9D7EFFC9}" type="slidenum">
              <a:rPr lang="en-US" smtClean="0"/>
              <a:t>6</a:t>
            </a:fld>
            <a:endParaRPr lang="en-US"/>
          </a:p>
        </p:txBody>
      </p:sp>
    </p:spTree>
    <p:extLst>
      <p:ext uri="{BB962C8B-B14F-4D97-AF65-F5344CB8AC3E}">
        <p14:creationId xmlns:p14="http://schemas.microsoft.com/office/powerpoint/2010/main" val="2806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Ability to show shifts in distribution (see blue blob in that middle </a:t>
            </a:r>
            <a:r>
              <a:rPr lang="en-US" dirty="0" err="1"/>
              <a:t>ish</a:t>
            </a:r>
            <a:r>
              <a:rPr lang="en-US" dirty="0"/>
              <a:t> spot)</a:t>
            </a:r>
          </a:p>
          <a:p>
            <a:r>
              <a:rPr lang="en-US" dirty="0"/>
              <a:t>You COULD get a better fitting model with a smoother over time (autocorrelated year).  But, that will also shrink changes towards the mean, which is typically not modeled in an index. Those assume </a:t>
            </a:r>
            <a:r>
              <a:rPr lang="en-US" dirty="0" err="1"/>
              <a:t>indepenedence</a:t>
            </a:r>
            <a:r>
              <a:rPr lang="en-US" dirty="0"/>
              <a:t> between years.  We are choosing a probably worse fitting model on purpose,.  Sacrifice fit to the data to fit the second stage model. </a:t>
            </a:r>
          </a:p>
        </p:txBody>
      </p:sp>
      <p:sp>
        <p:nvSpPr>
          <p:cNvPr id="4" name="Slide Number Placeholder 3"/>
          <p:cNvSpPr>
            <a:spLocks noGrp="1"/>
          </p:cNvSpPr>
          <p:nvPr>
            <p:ph type="sldNum" sz="quarter" idx="10"/>
          </p:nvPr>
        </p:nvSpPr>
        <p:spPr/>
        <p:txBody>
          <a:bodyPr/>
          <a:lstStyle/>
          <a:p>
            <a:fld id="{DCDC1745-AA19-4253-83E6-9EAE9D7EFFC9}" type="slidenum">
              <a:rPr lang="en-US" smtClean="0"/>
              <a:t>7</a:t>
            </a:fld>
            <a:endParaRPr lang="en-US"/>
          </a:p>
        </p:txBody>
      </p:sp>
    </p:spTree>
    <p:extLst>
      <p:ext uri="{BB962C8B-B14F-4D97-AF65-F5344CB8AC3E}">
        <p14:creationId xmlns:p14="http://schemas.microsoft.com/office/powerpoint/2010/main" val="276825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across space and time is sum of two variances</a:t>
            </a:r>
          </a:p>
          <a:p>
            <a:r>
              <a:rPr lang="en-US" dirty="0"/>
              <a:t>This version has slightly better estimation properties, but you can also parameterize it as a total covariance for both and then like a proportion for space</a:t>
            </a:r>
          </a:p>
          <a:p>
            <a:endParaRPr lang="en-US" dirty="0"/>
          </a:p>
        </p:txBody>
      </p:sp>
      <p:sp>
        <p:nvSpPr>
          <p:cNvPr id="4" name="Slide Number Placeholder 3"/>
          <p:cNvSpPr>
            <a:spLocks noGrp="1"/>
          </p:cNvSpPr>
          <p:nvPr>
            <p:ph type="sldNum" sz="quarter" idx="10"/>
          </p:nvPr>
        </p:nvSpPr>
        <p:spPr/>
        <p:txBody>
          <a:bodyPr/>
          <a:lstStyle/>
          <a:p>
            <a:fld id="{DCDC1745-AA19-4253-83E6-9EAE9D7EFFC9}" type="slidenum">
              <a:rPr lang="en-US" smtClean="0"/>
              <a:t>8</a:t>
            </a:fld>
            <a:endParaRPr lang="en-US"/>
          </a:p>
        </p:txBody>
      </p:sp>
    </p:spTree>
    <p:extLst>
      <p:ext uri="{BB962C8B-B14F-4D97-AF65-F5344CB8AC3E}">
        <p14:creationId xmlns:p14="http://schemas.microsoft.com/office/powerpoint/2010/main" val="40385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Jim advocating because faster than </a:t>
            </a:r>
            <a:r>
              <a:rPr lang="en-US" dirty="0" err="1"/>
              <a:t>tweedie</a:t>
            </a:r>
            <a:r>
              <a:rPr lang="en-US" dirty="0"/>
              <a:t> but has same first few moments</a:t>
            </a:r>
          </a:p>
          <a:p>
            <a:r>
              <a:rPr lang="en-US" dirty="0"/>
              <a:t>No weights? Probably won’t fit that well</a:t>
            </a:r>
          </a:p>
        </p:txBody>
      </p:sp>
      <p:sp>
        <p:nvSpPr>
          <p:cNvPr id="4" name="Slide Number Placeholder 3"/>
          <p:cNvSpPr>
            <a:spLocks noGrp="1"/>
          </p:cNvSpPr>
          <p:nvPr>
            <p:ph type="sldNum" sz="quarter" idx="10"/>
          </p:nvPr>
        </p:nvSpPr>
        <p:spPr/>
        <p:txBody>
          <a:bodyPr/>
          <a:lstStyle/>
          <a:p>
            <a:fld id="{DCDC1745-AA19-4253-83E6-9EAE9D7EFFC9}" type="slidenum">
              <a:rPr lang="en-US" smtClean="0"/>
              <a:t>13</a:t>
            </a:fld>
            <a:endParaRPr lang="en-US"/>
          </a:p>
        </p:txBody>
      </p:sp>
    </p:spTree>
    <p:extLst>
      <p:ext uri="{BB962C8B-B14F-4D97-AF65-F5344CB8AC3E}">
        <p14:creationId xmlns:p14="http://schemas.microsoft.com/office/powerpoint/2010/main" val="348445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between p and r—macroecology theory says more abundant species will be more widely distributed</a:t>
            </a:r>
          </a:p>
          <a:p>
            <a:r>
              <a:rPr lang="en-US" dirty="0"/>
              <a:t>But Tweedie and all of it’s shortcuts are pretty expensive to evaluate computationally</a:t>
            </a:r>
          </a:p>
        </p:txBody>
      </p:sp>
      <p:sp>
        <p:nvSpPr>
          <p:cNvPr id="4" name="Slide Number Placeholder 3"/>
          <p:cNvSpPr>
            <a:spLocks noGrp="1"/>
          </p:cNvSpPr>
          <p:nvPr>
            <p:ph type="sldNum" sz="quarter" idx="10"/>
          </p:nvPr>
        </p:nvSpPr>
        <p:spPr/>
        <p:txBody>
          <a:bodyPr/>
          <a:lstStyle/>
          <a:p>
            <a:fld id="{DCDC1745-AA19-4253-83E6-9EAE9D7EFFC9}" type="slidenum">
              <a:rPr lang="en-US" smtClean="0"/>
              <a:t>14</a:t>
            </a:fld>
            <a:endParaRPr lang="en-US"/>
          </a:p>
        </p:txBody>
      </p:sp>
    </p:spTree>
    <p:extLst>
      <p:ext uri="{BB962C8B-B14F-4D97-AF65-F5344CB8AC3E}">
        <p14:creationId xmlns:p14="http://schemas.microsoft.com/office/powerpoint/2010/main" val="53604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lvl1pPr>
              <a:defRPr b="1" i="0" baseline="0"/>
            </a:lvl1pPr>
          </a:lstStyle>
          <a:p>
            <a:fld id="{E0FF4530-C0A9-489F-AD78-78B1E4B1E710}" type="slidenum">
              <a:rPr lang="en-US" smtClean="0"/>
              <a:pPr/>
              <a:t>‹#›</a:t>
            </a:fld>
            <a:endParaRPr lang="en-US" dirty="0"/>
          </a:p>
        </p:txBody>
      </p:sp>
    </p:spTree>
    <p:extLst>
      <p:ext uri="{BB962C8B-B14F-4D97-AF65-F5344CB8AC3E}">
        <p14:creationId xmlns:p14="http://schemas.microsoft.com/office/powerpoint/2010/main" val="266133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James Thorson (Feb. 28, 2010)</a:t>
            </a:r>
          </a:p>
        </p:txBody>
      </p:sp>
      <p:sp>
        <p:nvSpPr>
          <p:cNvPr id="6" name="Slide Number Placeholder 5"/>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5390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James Thorson (Feb. 28, 2010)</a:t>
            </a:r>
          </a:p>
        </p:txBody>
      </p:sp>
      <p:sp>
        <p:nvSpPr>
          <p:cNvPr id="6" name="Slide Number Placeholder 5"/>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01088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 y="0"/>
            <a:ext cx="8991600" cy="914400"/>
          </a:xfrm>
        </p:spPr>
        <p:txBody>
          <a:bodyPr/>
          <a:lstStyle>
            <a:lvl1pPr algn="r">
              <a:defRPr b="0" i="1" baseline="0">
                <a:solidFill>
                  <a:schemeClr val="tx2"/>
                </a:solidFill>
              </a:defRPr>
            </a:lvl1pPr>
          </a:lstStyle>
          <a:p>
            <a:r>
              <a:rPr lang="en-US" dirty="0" err="1"/>
              <a:t>Spatio</a:t>
            </a:r>
            <a:r>
              <a:rPr lang="en-US" dirty="0"/>
              <a:t>-temporal models</a:t>
            </a:r>
          </a:p>
        </p:txBody>
      </p:sp>
      <p:sp>
        <p:nvSpPr>
          <p:cNvPr id="3" name="Content Placeholder 2"/>
          <p:cNvSpPr>
            <a:spLocks noGrp="1"/>
          </p:cNvSpPr>
          <p:nvPr>
            <p:ph idx="1"/>
          </p:nvPr>
        </p:nvSpPr>
        <p:spPr>
          <a:xfrm>
            <a:off x="76200" y="838200"/>
            <a:ext cx="8991600" cy="5943600"/>
          </a:xfrm>
        </p:spPr>
        <p:txBody>
          <a:bodyPr>
            <a:normAutofit/>
          </a:bodyPr>
          <a:lstStyle>
            <a:lvl1pPr>
              <a:spcBef>
                <a:spcPts val="600"/>
              </a:spcBef>
              <a:spcAft>
                <a:spcPts val="600"/>
              </a:spcAft>
              <a:defRPr sz="2800"/>
            </a:lvl1pPr>
            <a:lvl2pPr>
              <a:spcBef>
                <a:spcPts val="600"/>
              </a:spcBef>
              <a:spcAft>
                <a:spcPts val="600"/>
              </a:spcAft>
              <a:defRPr sz="2400"/>
            </a:lvl2pPr>
            <a:lvl3pPr>
              <a:spcBef>
                <a:spcPts val="600"/>
              </a:spcBef>
              <a:spcAft>
                <a:spcPts val="600"/>
              </a:spcAft>
              <a:defRPr sz="2000"/>
            </a:lvl3pPr>
            <a:lvl4pPr>
              <a:spcBef>
                <a:spcPts val="600"/>
              </a:spcBef>
              <a:spcAft>
                <a:spcPts val="600"/>
              </a:spcAft>
              <a:defRPr sz="1800"/>
            </a:lvl4pPr>
            <a:lvl5pPr>
              <a:spcBef>
                <a:spcPts val="600"/>
              </a:spcBef>
              <a:spcAft>
                <a:spcPts val="6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267200" y="838200"/>
            <a:ext cx="4419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7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914400"/>
          </a:xfrm>
        </p:spPr>
        <p:txBody>
          <a:bodyPr/>
          <a:lstStyle>
            <a:lvl1pPr algn="r">
              <a:defRPr b="0" i="1" baseline="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76200" y="838200"/>
            <a:ext cx="44196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38200"/>
            <a:ext cx="44958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4267200" y="838200"/>
            <a:ext cx="4419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1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James Thorson (Feb. 28, 2010)</a:t>
            </a:r>
          </a:p>
        </p:txBody>
      </p:sp>
      <p:sp>
        <p:nvSpPr>
          <p:cNvPr id="6" name="Slide Number Placeholder 5"/>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25310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lgn="r">
              <a:defRPr b="0" i="1"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267200" y="1143000"/>
            <a:ext cx="4419600" cy="955675"/>
          </a:xfrm>
          <a:ln w="6350">
            <a:solidFill>
              <a:schemeClr val="tx1"/>
            </a:solidFill>
          </a:ln>
        </p:spPr>
        <p:txBody>
          <a:bodyPr anchor="b"/>
          <a:lstStyle>
            <a:lvl1pPr marL="0" indent="0">
              <a:spcAft>
                <a:spcPts val="120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62200"/>
            <a:ext cx="8229600" cy="3962399"/>
          </a:xfrm>
        </p:spPr>
        <p:txBody>
          <a:bodyPr/>
          <a:lstStyle>
            <a:lvl1pPr>
              <a:spcAft>
                <a:spcPts val="1200"/>
              </a:spcAft>
              <a:defRPr sz="2800" baseline="0"/>
            </a:lvl1pPr>
            <a:lvl2pPr>
              <a:spcAft>
                <a:spcPts val="1200"/>
              </a:spcAft>
              <a:defRPr sz="2400" baseline="0"/>
            </a:lvl2pPr>
            <a:lvl3pPr>
              <a:spcAft>
                <a:spcPts val="1200"/>
              </a:spcAft>
              <a:defRPr sz="1800"/>
            </a:lvl3pPr>
            <a:lvl4pPr>
              <a:spcAft>
                <a:spcPts val="1200"/>
              </a:spcAft>
              <a:defRPr sz="1600"/>
            </a:lvl4pPr>
            <a:lvl5pPr>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sz="1400"/>
            </a:lvl1pPr>
          </a:lstStyle>
          <a:p>
            <a:r>
              <a:rPr lang="en-US" dirty="0"/>
              <a:t>James Thorson (Feb. 28, 2010)</a:t>
            </a:r>
          </a:p>
        </p:txBody>
      </p:sp>
      <p:sp>
        <p:nvSpPr>
          <p:cNvPr id="9" name="Slide Number Placeholder 8"/>
          <p:cNvSpPr>
            <a:spLocks noGrp="1"/>
          </p:cNvSpPr>
          <p:nvPr>
            <p:ph type="sldNum" sz="quarter" idx="12"/>
          </p:nvPr>
        </p:nvSpPr>
        <p:spPr/>
        <p:txBody>
          <a:bodyPr/>
          <a:lstStyle>
            <a:lvl1pPr>
              <a:defRPr sz="1400" b="1" i="0" baseline="0"/>
            </a:lvl1pPr>
          </a:lstStyle>
          <a:p>
            <a:fld id="{E0FF4530-C0A9-489F-AD78-78B1E4B1E710}" type="slidenum">
              <a:rPr lang="en-US" smtClean="0"/>
              <a:pPr/>
              <a:t>‹#›</a:t>
            </a:fld>
            <a:endParaRPr lang="en-US" dirty="0"/>
          </a:p>
        </p:txBody>
      </p:sp>
      <p:cxnSp>
        <p:nvCxnSpPr>
          <p:cNvPr id="10" name="Straight Connector 9"/>
          <p:cNvCxnSpPr/>
          <p:nvPr userDrawn="1"/>
        </p:nvCxnSpPr>
        <p:spPr>
          <a:xfrm>
            <a:off x="4267200" y="990600"/>
            <a:ext cx="4419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1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James Thorson (Feb. 28, 2010)</a:t>
            </a:r>
          </a:p>
        </p:txBody>
      </p:sp>
      <p:sp>
        <p:nvSpPr>
          <p:cNvPr id="5" name="Slide Number Placeholder 4"/>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66161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James Thorson (Feb. 28, 2010)</a:t>
            </a:r>
          </a:p>
        </p:txBody>
      </p:sp>
      <p:sp>
        <p:nvSpPr>
          <p:cNvPr id="4" name="Slide Number Placeholder 3"/>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271980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James Thorson (Feb. 28, 2010)</a:t>
            </a:r>
          </a:p>
        </p:txBody>
      </p:sp>
      <p:sp>
        <p:nvSpPr>
          <p:cNvPr id="7" name="Slide Number Placeholder 6"/>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35726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James Thorson (Feb. 28, 2010)</a:t>
            </a:r>
          </a:p>
        </p:txBody>
      </p:sp>
      <p:sp>
        <p:nvSpPr>
          <p:cNvPr id="7" name="Slide Number Placeholder 6"/>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221796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James Thorson (Feb. 28, 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F4530-C0A9-489F-AD78-78B1E4B1E710}" type="slidenum">
              <a:rPr lang="en-US" smtClean="0"/>
              <a:pPr/>
              <a:t>‹#›</a:t>
            </a:fld>
            <a:endParaRPr lang="en-US"/>
          </a:p>
        </p:txBody>
      </p:sp>
    </p:spTree>
    <p:extLst>
      <p:ext uri="{BB962C8B-B14F-4D97-AF65-F5344CB8AC3E}">
        <p14:creationId xmlns:p14="http://schemas.microsoft.com/office/powerpoint/2010/main" val="39292595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7:  </a:t>
            </a:r>
            <a:r>
              <a:rPr lang="en-US" dirty="0" err="1"/>
              <a:t>Spatio</a:t>
            </a:r>
            <a:r>
              <a:rPr lang="en-US" dirty="0"/>
              <a:t>-temporal models</a:t>
            </a:r>
          </a:p>
        </p:txBody>
      </p:sp>
      <p:sp>
        <p:nvSpPr>
          <p:cNvPr id="3" name="Subtitle 2"/>
          <p:cNvSpPr>
            <a:spLocks noGrp="1"/>
          </p:cNvSpPr>
          <p:nvPr>
            <p:ph type="subTitle" idx="1"/>
          </p:nvPr>
        </p:nvSpPr>
        <p:spPr/>
        <p:txBody>
          <a:bodyPr/>
          <a:lstStyle/>
          <a:p>
            <a:r>
              <a:rPr lang="en-US" dirty="0"/>
              <a:t>May 8, 2018</a:t>
            </a:r>
          </a:p>
        </p:txBody>
      </p:sp>
      <p:sp>
        <p:nvSpPr>
          <p:cNvPr id="4" name="Slide Number Placeholder 3"/>
          <p:cNvSpPr>
            <a:spLocks noGrp="1"/>
          </p:cNvSpPr>
          <p:nvPr>
            <p:ph type="sldNum" sz="quarter" idx="12"/>
          </p:nvPr>
        </p:nvSpPr>
        <p:spPr/>
        <p:txBody>
          <a:bodyPr/>
          <a:lstStyle/>
          <a:p>
            <a:fld id="{E0FF4530-C0A9-489F-AD78-78B1E4B1E710}" type="slidenum">
              <a:rPr lang="en-US" smtClean="0"/>
              <a:pPr/>
              <a:t>1</a:t>
            </a:fld>
            <a:endParaRPr lang="en-US" dirty="0"/>
          </a:p>
        </p:txBody>
      </p:sp>
    </p:spTree>
    <p:extLst>
      <p:ext uri="{BB962C8B-B14F-4D97-AF65-F5344CB8AC3E}">
        <p14:creationId xmlns:p14="http://schemas.microsoft.com/office/powerpoint/2010/main" val="156459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Counts:  Zero-inflated models</a:t>
                </a:r>
              </a:p>
              <a:p>
                <a:pPr marL="457200"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𝑝</m:t>
                                    </m:r>
                                  </m:e>
                                  <m:sub>
                                    <m:r>
                                      <m:rPr>
                                        <m:brk m:alnAt="7"/>
                                      </m:rPr>
                                      <a:rPr lang="en-US" b="0" i="1" smtClean="0">
                                        <a:latin typeface="Cambria Math" panose="02040503050406030204" pitchFamily="18" charset="0"/>
                                      </a:rPr>
                                      <m:t>𝑖</m:t>
                                    </m:r>
                                  </m:sub>
                                </m:sSub>
                                <m:r>
                                  <m:rPr>
                                    <m:brk m:alnAt="7"/>
                                  </m:rPr>
                                  <a:rPr lang="en-US" b="0" i="0" smtClean="0">
                                    <a:latin typeface="Cambria Math" panose="02040503050406030204" pitchFamily="18" charset="0"/>
                                  </a:rPr>
                                  <m:t>+</m:t>
                                </m:r>
                                <m:r>
                                  <m:rPr>
                                    <m:sty m:val="p"/>
                                  </m:rPr>
                                  <a:rPr lang="en-US" b="0" i="0" smtClean="0">
                                    <a:latin typeface="Cambria Math" panose="02040503050406030204" pitchFamily="18" charset="0"/>
                                  </a:rPr>
                                  <m:t>Poisson</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m:rPr>
                                        <m:brk m:alnAt="7"/>
                                      </m:rPr>
                                      <a:rPr lang="en-US" b="0" i="1" smtClean="0">
                                        <a:latin typeface="Cambria Math" panose="02040503050406030204" pitchFamily="18" charset="0"/>
                                      </a:rPr>
                                      <m:t>0</m:t>
                                    </m:r>
                                  </m:e>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𝜆</m:t>
                                        </m:r>
                                      </m:e>
                                      <m:sub>
                                        <m:r>
                                          <m:rPr>
                                            <m:brk m:alnAt="7"/>
                                          </m:rPr>
                                          <a:rPr lang="en-US" b="0" i="1" smtClean="0">
                                            <a:latin typeface="Cambria Math" panose="02040503050406030204" pitchFamily="18" charset="0"/>
                                            <a:ea typeface="Cambria Math" panose="02040503050406030204" pitchFamily="18" charset="0"/>
                                          </a:rPr>
                                          <m:t>𝑖</m:t>
                                        </m:r>
                                      </m:sub>
                                    </m:sSub>
                                  </m:e>
                                </m:d>
                              </m:e>
                              <m:e>
                                <m:r>
                                  <m:rPr>
                                    <m:sty m:val="p"/>
                                  </m:rPr>
                                  <a:rPr lang="en-US" b="0" i="0" smtClean="0">
                                    <a:latin typeface="Cambria Math" panose="02040503050406030204" pitchFamily="18" charset="0"/>
                                  </a:rPr>
                                  <m:t>if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0" smtClean="0">
                                    <a:latin typeface="Cambria Math" panose="02040503050406030204" pitchFamily="18" charset="0"/>
                                  </a:rPr>
                                  <m:t>=0</m:t>
                                </m:r>
                              </m:e>
                            </m:mr>
                            <m:m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brk m:alnAt="7"/>
                                  </m:rPr>
                                  <a:rPr lang="en-US">
                                    <a:latin typeface="Cambria Math" panose="02040503050406030204" pitchFamily="18" charset="0"/>
                                  </a:rPr>
                                  <m:t>P</m:t>
                                </m:r>
                                <m:r>
                                  <m:rPr>
                                    <m:sty m:val="p"/>
                                  </m:rPr>
                                  <a:rPr lang="en-US">
                                    <a:latin typeface="Cambria Math" panose="02040503050406030204" pitchFamily="18" charset="0"/>
                                  </a:rPr>
                                  <m:t>oisson</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𝜆</m:t>
                                        </m:r>
                                      </m:e>
                                      <m:sub>
                                        <m:r>
                                          <m:rPr>
                                            <m:brk m:alnAt="7"/>
                                          </m:rPr>
                                          <a:rPr lang="en-US" i="1">
                                            <a:latin typeface="Cambria Math" panose="02040503050406030204" pitchFamily="18" charset="0"/>
                                            <a:ea typeface="Cambria Math" panose="02040503050406030204" pitchFamily="18" charset="0"/>
                                          </a:rPr>
                                          <m:t>𝑖</m:t>
                                        </m:r>
                                      </m:sub>
                                    </m:sSub>
                                  </m:e>
                                </m:d>
                              </m:e>
                              <m:e>
                                <m:r>
                                  <m:rPr>
                                    <m:sty m:val="p"/>
                                  </m:rPr>
                                  <a:rPr lang="en-US">
                                    <a:latin typeface="Cambria Math" panose="02040503050406030204" pitchFamily="18" charset="0"/>
                                  </a:rPr>
                                  <m:t>if</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0" smtClean="0">
                                    <a:latin typeface="Cambria Math" panose="02040503050406030204" pitchFamily="18" charset="0"/>
                                  </a:rPr>
                                  <m:t>&gt;</m:t>
                                </m:r>
                                <m:r>
                                  <a:rPr lang="en-US">
                                    <a:latin typeface="Cambria Math" panose="02040503050406030204" pitchFamily="18" charset="0"/>
                                  </a:rPr>
                                  <m:t>0</m:t>
                                </m:r>
                              </m:e>
                            </m:mr>
                          </m:m>
                        </m:e>
                      </m:d>
                    </m:oMath>
                  </m:oMathPara>
                </a14:m>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m:rPr>
                            <m:brk m:alnAt="7"/>
                          </m:rPr>
                          <a:rPr lang="en-US" i="1">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is the probability of sampling outside occupied habitat</a:t>
                </a:r>
              </a:p>
              <a:p>
                <a:pPr lvl="2"/>
                <a:r>
                  <a:rPr lang="en-US" dirty="0"/>
                  <a:t>“True zero”</a:t>
                </a:r>
              </a:p>
              <a:p>
                <a:pPr lvl="1"/>
                <a14:m>
                  <m:oMath xmlns:m="http://schemas.openxmlformats.org/officeDocument/2006/math">
                    <m:r>
                      <m:rPr>
                        <m:sty m:val="p"/>
                        <m:brk m:alnAt="7"/>
                      </m:rPr>
                      <a:rPr lang="en-US">
                        <a:latin typeface="Cambria Math" panose="02040503050406030204" pitchFamily="18" charset="0"/>
                      </a:rPr>
                      <m:t>P</m:t>
                    </m:r>
                    <m:r>
                      <m:rPr>
                        <m:sty m:val="p"/>
                      </m:rPr>
                      <a:rPr lang="en-US">
                        <a:latin typeface="Cambria Math" panose="02040503050406030204" pitchFamily="18" charset="0"/>
                      </a:rPr>
                      <m:t>oisson</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m:rPr>
                            <m:brk m:alnAt="7"/>
                          </m:rPr>
                          <a:rPr lang="en-US" i="1">
                            <a:latin typeface="Cambria Math" panose="02040503050406030204" pitchFamily="18" charset="0"/>
                          </a:rPr>
                          <m:t>0</m:t>
                        </m:r>
                      </m:e>
                      <m:e>
                        <m:sSub>
                          <m:sSubPr>
                            <m:ctrlPr>
                              <a:rPr lang="en-US" b="0" i="1" smtClean="0">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𝜆</m:t>
                            </m:r>
                          </m:e>
                          <m:sub>
                            <m:r>
                              <m:rPr>
                                <m:brk m:alnAt="7"/>
                              </m:rPr>
                              <a:rPr lang="en-US" b="0" i="1" smtClean="0">
                                <a:latin typeface="Cambria Math" panose="02040503050406030204" pitchFamily="18" charset="0"/>
                                <a:ea typeface="Cambria Math" panose="02040503050406030204" pitchFamily="18" charset="0"/>
                              </a:rPr>
                              <m:t>𝑖</m:t>
                            </m:r>
                          </m:sub>
                        </m:sSub>
                      </m:e>
                    </m:d>
                  </m:oMath>
                </a14:m>
                <a:r>
                  <a:rPr lang="en-US" dirty="0"/>
                  <a:t> is the probability of sampling in occupied habitat, but encountering zero individuals</a:t>
                </a:r>
              </a:p>
              <a:p>
                <a:pPr lvl="2"/>
                <a:r>
                  <a:rPr lang="en-US" dirty="0"/>
                  <a:t>“False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026"/>
                </a:stretch>
              </a:blipFill>
            </p:spPr>
            <p:txBody>
              <a:bodyPr/>
              <a:lstStyle/>
              <a:p>
                <a:r>
                  <a:rPr lang="en-GB">
                    <a:noFill/>
                  </a:rPr>
                  <a:t> </a:t>
                </a:r>
              </a:p>
            </p:txBody>
          </p:sp>
        </mc:Fallback>
      </mc:AlternateContent>
    </p:spTree>
    <p:extLst>
      <p:ext uri="{BB962C8B-B14F-4D97-AF65-F5344CB8AC3E}">
        <p14:creationId xmlns:p14="http://schemas.microsoft.com/office/powerpoint/2010/main" val="315702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Counts:  Zero-adjusted models</a:t>
                </a:r>
              </a:p>
              <a:p>
                <a:pPr marL="457200"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𝑝</m:t>
                                    </m:r>
                                  </m:e>
                                  <m:sub>
                                    <m:r>
                                      <m:rPr>
                                        <m:brk m:alnAt="7"/>
                                      </m:rPr>
                                      <a:rPr lang="en-US" b="0" i="1" smtClean="0">
                                        <a:latin typeface="Cambria Math" panose="02040503050406030204" pitchFamily="18" charset="0"/>
                                      </a:rPr>
                                      <m:t>𝑖</m:t>
                                    </m:r>
                                  </m:sub>
                                </m:sSub>
                              </m:e>
                              <m:e>
                                <m:r>
                                  <m:rPr>
                                    <m:sty m:val="p"/>
                                  </m:rPr>
                                  <a:rPr lang="en-US" b="0" i="0" smtClean="0">
                                    <a:latin typeface="Cambria Math" panose="02040503050406030204" pitchFamily="18" charset="0"/>
                                  </a:rPr>
                                  <m:t>if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0" smtClean="0">
                                    <a:latin typeface="Cambria Math" panose="02040503050406030204" pitchFamily="18" charset="0"/>
                                  </a:rPr>
                                  <m:t>=0</m:t>
                                </m:r>
                              </m:e>
                            </m:mr>
                            <m:mr>
                              <m:e>
                                <m:r>
                                  <a:rPr lang="en-US" b="0" i="1" smtClean="0">
                                    <a:latin typeface="Cambria Math" panose="02040503050406030204" pitchFamily="18" charset="0"/>
                                  </a:rPr>
                                  <m:t>(1−</m:t>
                                </m:r>
                                <m:sSub>
                                  <m:sSubPr>
                                    <m:ctrlPr>
                                      <a:rPr lang="en-US" i="1">
                                        <a:latin typeface="Cambria Math" panose="02040503050406030204" pitchFamily="18" charset="0"/>
                                      </a:rPr>
                                    </m:ctrlPr>
                                  </m:sSubPr>
                                  <m:e>
                                    <m:r>
                                      <m:rPr>
                                        <m:brk m:alnAt="7"/>
                                      </m:rPr>
                                      <a:rPr lang="en-US" i="1">
                                        <a:latin typeface="Cambria Math" panose="02040503050406030204" pitchFamily="18" charset="0"/>
                                      </a:rPr>
                                      <m:t>𝑝</m:t>
                                    </m:r>
                                  </m:e>
                                  <m:sub>
                                    <m:r>
                                      <m:rPr>
                                        <m:brk m:alnAt="7"/>
                                      </m:rPr>
                                      <a:rPr lang="en-US"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brk m:alnAt="7"/>
                                      </m:rPr>
                                      <a:rPr lang="en-US">
                                        <a:latin typeface="Cambria Math" panose="02040503050406030204" pitchFamily="18" charset="0"/>
                                      </a:rPr>
                                      <m:t>P</m:t>
                                    </m:r>
                                    <m:r>
                                      <m:rPr>
                                        <m:sty m:val="p"/>
                                      </m:rPr>
                                      <a:rPr lang="en-US">
                                        <a:latin typeface="Cambria Math" panose="02040503050406030204" pitchFamily="18" charset="0"/>
                                      </a:rPr>
                                      <m:t>oisson</m:t>
                                    </m:r>
                                    <m:d>
                                      <m:dPr>
                                        <m:ctrlPr>
                                          <a:rPr lang="en-US" i="1">
                                            <a:latin typeface="Cambria Math" panose="02040503050406030204" pitchFamily="18" charset="0"/>
                                          </a:rPr>
                                        </m:ctrlPr>
                                      </m:dPr>
                                      <m:e>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𝜆</m:t>
                                            </m:r>
                                          </m:e>
                                          <m:sub>
                                            <m:r>
                                              <m:rPr>
                                                <m:brk m:alnAt="7"/>
                                              </m:rPr>
                                              <a:rPr lang="en-US" i="1">
                                                <a:latin typeface="Cambria Math" panose="02040503050406030204" pitchFamily="18" charset="0"/>
                                                <a:ea typeface="Cambria Math" panose="02040503050406030204" pitchFamily="18" charset="0"/>
                                              </a:rPr>
                                              <m:t>𝑖</m:t>
                                            </m:r>
                                          </m:sub>
                                        </m:sSub>
                                      </m:e>
                                    </m:d>
                                  </m:num>
                                  <m:den>
                                    <m:r>
                                      <m:rPr>
                                        <m:sty m:val="p"/>
                                        <m:brk m:alnAt="7"/>
                                      </m:rPr>
                                      <a:rPr lang="en-US">
                                        <a:latin typeface="Cambria Math" panose="02040503050406030204" pitchFamily="18" charset="0"/>
                                      </a:rPr>
                                      <m:t>P</m:t>
                                    </m:r>
                                    <m:r>
                                      <m:rPr>
                                        <m:sty m:val="p"/>
                                      </m:rPr>
                                      <a:rPr lang="en-US">
                                        <a:latin typeface="Cambria Math" panose="02040503050406030204" pitchFamily="18" charset="0"/>
                                      </a:rPr>
                                      <m:t>oisson</m:t>
                                    </m:r>
                                    <m:d>
                                      <m:dPr>
                                        <m:ctrlPr>
                                          <a:rPr lang="en-US" i="1">
                                            <a:latin typeface="Cambria Math" panose="02040503050406030204" pitchFamily="18" charset="0"/>
                                          </a:rPr>
                                        </m:ctrlPr>
                                      </m:dPr>
                                      <m:e>
                                        <m:r>
                                          <a:rPr lang="en-US" i="1">
                                            <a:latin typeface="Cambria Math" panose="02040503050406030204" pitchFamily="18" charset="0"/>
                                          </a:rPr>
                                          <m:t>𝐶</m:t>
                                        </m:r>
                                        <m:r>
                                          <a:rPr lang="en-US" i="1">
                                            <a:latin typeface="Cambria Math" panose="02040503050406030204" pitchFamily="18" charset="0"/>
                                          </a:rPr>
                                          <m:t>=0</m:t>
                                        </m:r>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𝜆</m:t>
                                            </m:r>
                                          </m:e>
                                          <m:sub>
                                            <m:r>
                                              <m:rPr>
                                                <m:brk m:alnAt="7"/>
                                              </m:rPr>
                                              <a:rPr lang="en-US" i="1">
                                                <a:latin typeface="Cambria Math" panose="02040503050406030204" pitchFamily="18" charset="0"/>
                                                <a:ea typeface="Cambria Math" panose="02040503050406030204" pitchFamily="18" charset="0"/>
                                              </a:rPr>
                                              <m:t>𝑖</m:t>
                                            </m:r>
                                          </m:sub>
                                        </m:sSub>
                                      </m:e>
                                    </m:d>
                                  </m:den>
                                </m:f>
                              </m:e>
                              <m:e>
                                <m:r>
                                  <m:rPr>
                                    <m:sty m:val="p"/>
                                  </m:rPr>
                                  <a:rPr lang="en-US">
                                    <a:latin typeface="Cambria Math" panose="02040503050406030204" pitchFamily="18" charset="0"/>
                                  </a:rPr>
                                  <m:t>if</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0" smtClean="0">
                                    <a:latin typeface="Cambria Math" panose="02040503050406030204" pitchFamily="18" charset="0"/>
                                  </a:rPr>
                                  <m:t>&gt;</m:t>
                                </m:r>
                                <m:r>
                                  <a:rPr lang="en-US">
                                    <a:latin typeface="Cambria Math" panose="02040503050406030204" pitchFamily="18" charset="0"/>
                                  </a:rPr>
                                  <m:t>0</m:t>
                                </m:r>
                              </m:e>
                            </m:mr>
                          </m:m>
                        </m:e>
                      </m:d>
                    </m:oMath>
                  </m:oMathPara>
                </a14:m>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m:rPr>
                            <m:brk m:alnAt="7"/>
                          </m:rPr>
                          <a:rPr lang="en-US" i="1">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is the probability of a zero</a:t>
                </a:r>
              </a:p>
              <a:p>
                <a:pPr lvl="1"/>
                <a:r>
                  <a:rPr lang="en-US" dirty="0"/>
                  <a:t>The second term is designed so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𝐶</m:t>
                                </m:r>
                              </m:e>
                            </m:d>
                          </m:e>
                        </m:func>
                        <m:r>
                          <a:rPr lang="en-US" b="0" i="1" smtClean="0">
                            <a:latin typeface="Cambria Math" panose="02040503050406030204" pitchFamily="18" charset="0"/>
                          </a:rPr>
                          <m:t>=1</m:t>
                        </m:r>
                      </m:e>
                    </m:nary>
                  </m:oMath>
                </a14:m>
                <a:endParaRPr lang="en-US" dirty="0"/>
              </a:p>
              <a:p>
                <a:pPr marL="457200" lvl="1"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en-US" b="0" i="1" smtClean="0">
                              <a:latin typeface="Cambria Math" panose="02040503050406030204" pitchFamily="18" charset="0"/>
                            </a:rPr>
                            <m:t>=1</m:t>
                          </m:r>
                        </m:sub>
                        <m:sup>
                          <m:r>
                            <a:rPr lang="en-US" i="1" smtClean="0">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(1−</m:t>
                          </m:r>
                          <m:sSub>
                            <m:sSubPr>
                              <m:ctrlPr>
                                <a:rPr lang="en-US" i="1">
                                  <a:latin typeface="Cambria Math" panose="02040503050406030204" pitchFamily="18" charset="0"/>
                                </a:rPr>
                              </m:ctrlPr>
                            </m:sSubPr>
                            <m:e>
                              <m:r>
                                <m:rPr>
                                  <m:brk m:alnAt="7"/>
                                </m:rPr>
                                <a:rPr lang="en-US" i="1">
                                  <a:latin typeface="Cambria Math" panose="02040503050406030204" pitchFamily="18" charset="0"/>
                                </a:rPr>
                                <m:t>𝑝</m:t>
                              </m:r>
                            </m:e>
                            <m:sub>
                              <m:r>
                                <m:rPr>
                                  <m:brk m:alnAt="7"/>
                                </m:rP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m:rPr>
                                  <m:sty m:val="p"/>
                                  <m:brk m:alnAt="7"/>
                                </m:rPr>
                                <a:rPr lang="en-US">
                                  <a:latin typeface="Cambria Math" panose="02040503050406030204" pitchFamily="18" charset="0"/>
                                </a:rPr>
                                <m:t>P</m:t>
                              </m:r>
                              <m:r>
                                <m:rPr>
                                  <m:sty m:val="p"/>
                                </m:rPr>
                                <a:rPr lang="en-US">
                                  <a:latin typeface="Cambria Math" panose="02040503050406030204" pitchFamily="18" charset="0"/>
                                </a:rPr>
                                <m:t>oisson</m:t>
                              </m:r>
                              <m:d>
                                <m:dPr>
                                  <m:ctrlPr>
                                    <a:rPr lang="en-US" i="1">
                                      <a:latin typeface="Cambria Math" panose="02040503050406030204" pitchFamily="18" charset="0"/>
                                    </a:rPr>
                                  </m:ctrlPr>
                                </m:dPr>
                                <m:e>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𝜆</m:t>
                                      </m:r>
                                    </m:e>
                                    <m:sub>
                                      <m:r>
                                        <m:rPr>
                                          <m:brk m:alnAt="7"/>
                                        </m:rPr>
                                        <a:rPr lang="en-US" i="1">
                                          <a:latin typeface="Cambria Math" panose="02040503050406030204" pitchFamily="18" charset="0"/>
                                          <a:ea typeface="Cambria Math" panose="02040503050406030204" pitchFamily="18" charset="0"/>
                                        </a:rPr>
                                        <m:t>𝑖</m:t>
                                      </m:r>
                                    </m:sub>
                                  </m:sSub>
                                </m:e>
                              </m:d>
                            </m:num>
                            <m:den>
                              <m:r>
                                <m:rPr>
                                  <m:sty m:val="p"/>
                                  <m:brk m:alnAt="7"/>
                                </m:rPr>
                                <a:rPr lang="en-US">
                                  <a:latin typeface="Cambria Math" panose="02040503050406030204" pitchFamily="18" charset="0"/>
                                </a:rPr>
                                <m:t>P</m:t>
                              </m:r>
                              <m:r>
                                <m:rPr>
                                  <m:sty m:val="p"/>
                                </m:rPr>
                                <a:rPr lang="en-US">
                                  <a:latin typeface="Cambria Math" panose="02040503050406030204" pitchFamily="18" charset="0"/>
                                </a:rPr>
                                <m:t>oisson</m:t>
                              </m:r>
                              <m:d>
                                <m:dPr>
                                  <m:ctrlPr>
                                    <a:rPr lang="en-US" i="1">
                                      <a:latin typeface="Cambria Math" panose="02040503050406030204" pitchFamily="18" charset="0"/>
                                    </a:rPr>
                                  </m:ctrlPr>
                                </m:dPr>
                                <m:e>
                                  <m:r>
                                    <a:rPr lang="en-US" i="1">
                                      <a:latin typeface="Cambria Math" panose="02040503050406030204" pitchFamily="18" charset="0"/>
                                    </a:rPr>
                                    <m:t>𝐶</m:t>
                                  </m:r>
                                  <m:r>
                                    <a:rPr lang="en-US" i="1">
                                      <a:latin typeface="Cambria Math" panose="02040503050406030204" pitchFamily="18" charset="0"/>
                                    </a:rPr>
                                    <m:t>=0</m:t>
                                  </m:r>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𝜆</m:t>
                                      </m:r>
                                    </m:e>
                                    <m:sub>
                                      <m:r>
                                        <m:rPr>
                                          <m:brk m:alnAt="7"/>
                                        </m:rPr>
                                        <a:rPr lang="en-US" i="1">
                                          <a:latin typeface="Cambria Math" panose="02040503050406030204" pitchFamily="18" charset="0"/>
                                          <a:ea typeface="Cambria Math" panose="02040503050406030204" pitchFamily="18" charset="0"/>
                                        </a:rPr>
                                        <m:t>𝑖</m:t>
                                      </m:r>
                                    </m:sub>
                                  </m:sSub>
                                </m:e>
                              </m:d>
                            </m:den>
                          </m:f>
                        </m:e>
                      </m:nary>
                      <m:r>
                        <a:rPr lang="en-US" b="0" i="1" smtClean="0">
                          <a:latin typeface="Cambria Math" panose="02040503050406030204" pitchFamily="18" charset="0"/>
                        </a:rPr>
                        <m:t>=</m:t>
                      </m:r>
                      <m:r>
                        <a:rPr lang="en-US" i="1">
                          <a:latin typeface="Cambria Math" panose="02040503050406030204" pitchFamily="18" charset="0"/>
                        </a:rPr>
                        <m:t>(1−</m:t>
                      </m:r>
                      <m:sSub>
                        <m:sSubPr>
                          <m:ctrlPr>
                            <a:rPr lang="en-US" i="1">
                              <a:latin typeface="Cambria Math" panose="02040503050406030204" pitchFamily="18" charset="0"/>
                            </a:rPr>
                          </m:ctrlPr>
                        </m:sSubPr>
                        <m:e>
                          <m:r>
                            <m:rPr>
                              <m:brk m:alnAt="7"/>
                            </m:rPr>
                            <a:rPr lang="en-US" i="1">
                              <a:latin typeface="Cambria Math" panose="02040503050406030204" pitchFamily="18" charset="0"/>
                            </a:rPr>
                            <m:t>𝑝</m:t>
                          </m:r>
                        </m:e>
                        <m:sub>
                          <m:r>
                            <m:rPr>
                              <m:brk m:alnAt="7"/>
                            </m:rP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026"/>
                </a:stretch>
              </a:blipFill>
            </p:spPr>
            <p:txBody>
              <a:bodyPr/>
              <a:lstStyle/>
              <a:p>
                <a:r>
                  <a:rPr lang="en-GB">
                    <a:noFill/>
                  </a:rPr>
                  <a:t> </a:t>
                </a:r>
              </a:p>
            </p:txBody>
          </p:sp>
        </mc:Fallback>
      </mc:AlternateContent>
    </p:spTree>
    <p:extLst>
      <p:ext uri="{BB962C8B-B14F-4D97-AF65-F5344CB8AC3E}">
        <p14:creationId xmlns:p14="http://schemas.microsoft.com/office/powerpoint/2010/main" val="154297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Biomass:  Tweedie distribution</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𝑇𝑤𝑒𝑒𝑑𝑖𝑒</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𝑤</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oMath>
                  </m:oMathPara>
                </a14:m>
                <a:endParaRPr lang="en-GB" dirty="0"/>
              </a:p>
              <a:p>
                <a:pPr lvl="1"/>
                <a:r>
                  <a:rPr lang="en-US" dirty="0"/>
                  <a:t>… arises as a compound distribution, i.e. counts:</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𝑃𝑜𝑖𝑠𝑠𝑜𝑛</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m:oMathPara>
                </a14:m>
                <a:endParaRPr lang="en-GB" dirty="0"/>
              </a:p>
              <a:p>
                <a:pPr marL="457200" lvl="1" indent="0">
                  <a:buNone/>
                </a:pPr>
                <a:r>
                  <a:rPr lang="en-US" dirty="0"/>
                  <a:t>	and individual weights</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𝐺𝑎𝑚𝑚𝑎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𝑤</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oMath>
                  </m:oMathPara>
                </a14:m>
                <a:endParaRPr lang="en-GB" dirty="0"/>
              </a:p>
              <a:p>
                <a:pPr marL="457200" lvl="1" indent="0">
                  <a:buNone/>
                </a:pPr>
                <a:r>
                  <a:rPr lang="en-US" dirty="0"/>
                  <a:t>	where the total sample is a the sum of individual weights</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=0</m:t>
                                </m:r>
                              </m:e>
                            </m:mr>
                            <m:m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𝑛</m:t>
                                        </m:r>
                                      </m:sub>
                                    </m:sSub>
                                  </m:e>
                                </m:nary>
                              </m:e>
                              <m:e>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&gt;0</m:t>
                                </m:r>
                              </m:e>
                            </m:mr>
                          </m:m>
                        </m:e>
                      </m:d>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026"/>
                </a:stretch>
              </a:blipFill>
            </p:spPr>
            <p:txBody>
              <a:bodyPr/>
              <a:lstStyle/>
              <a:p>
                <a:r>
                  <a:rPr lang="en-GB">
                    <a:noFill/>
                  </a:rPr>
                  <a:t> </a:t>
                </a:r>
              </a:p>
            </p:txBody>
          </p:sp>
        </mc:Fallback>
      </mc:AlternateContent>
    </p:spTree>
    <p:extLst>
      <p:ext uri="{BB962C8B-B14F-4D97-AF65-F5344CB8AC3E}">
        <p14:creationId xmlns:p14="http://schemas.microsoft.com/office/powerpoint/2010/main" val="429447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Biomass: Poisson-link delta-model</a:t>
                </a:r>
              </a:p>
              <a:p>
                <a:pPr lvl="1"/>
                <a:r>
                  <a:rPr lang="en-US" dirty="0"/>
                  <a:t>Probability of having zero catch is the same as a Poisson or Tweedie distribution:</a:t>
                </a:r>
              </a:p>
              <a:p>
                <a:pPr marL="457200"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=0</m:t>
                              </m:r>
                            </m:e>
                          </m:d>
                        </m:e>
                      </m:func>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m:t>
                                  </m:r>
                                </m:sub>
                              </m:sSub>
                            </m:e>
                          </m:d>
                        </m:e>
                      </m:func>
                    </m:oMath>
                  </m:oMathPara>
                </a14:m>
                <a:endParaRPr lang="en-GB" dirty="0"/>
              </a:p>
              <a:p>
                <a:pPr lvl="1"/>
                <a:r>
                  <a:rPr lang="en-US" dirty="0"/>
                  <a:t>… and catches follow a delta-model:</a:t>
                </a:r>
              </a:p>
              <a:p>
                <a:pPr marL="457200" lvl="1"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b="0" i="1" smtClean="0">
                                  <a:latin typeface="Cambria Math" panose="02040503050406030204" pitchFamily="18" charset="0"/>
                                </a:rPr>
                                <m:t>𝐵</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d>
                        </m:e>
                      </m:func>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e>
                              <m:e>
                                <m:r>
                                  <m:rPr>
                                    <m:sty m:val="p"/>
                                  </m:rPr>
                                  <a:rPr lang="en-US">
                                    <a:latin typeface="Cambria Math" panose="02040503050406030204" pitchFamily="18" charset="0"/>
                                  </a:rPr>
                                  <m:t>if</m:t>
                                </m:r>
                                <m:r>
                                  <a:rPr lang="en-US" i="1">
                                    <a:latin typeface="Cambria Math" panose="02040503050406030204" pitchFamily="18" charset="0"/>
                                  </a:rPr>
                                  <m:t> </m:t>
                                </m:r>
                                <m:r>
                                  <a:rPr lang="en-US" b="0" i="1" smtClean="0">
                                    <a:latin typeface="Cambria Math" panose="02040503050406030204" pitchFamily="18" charset="0"/>
                                  </a:rPr>
                                  <m:t>𝑏</m:t>
                                </m:r>
                                <m:r>
                                  <a:rPr lang="en-US">
                                    <a:latin typeface="Cambria Math" panose="02040503050406030204" pitchFamily="18" charset="0"/>
                                  </a:rPr>
                                  <m:t>=0</m:t>
                                </m:r>
                              </m:e>
                            </m:mr>
                            <m:mr>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rPr>
                                  <m:t>×</m:t>
                                </m:r>
                                <m:r>
                                  <a:rPr lang="en-US" b="0" i="1" smtClean="0">
                                    <a:latin typeface="Cambria Math" panose="02040503050406030204" pitchFamily="18" charset="0"/>
                                  </a:rPr>
                                  <m:t>𝑔</m:t>
                                </m:r>
                                <m:d>
                                  <m:dPr>
                                    <m:ctrlPr>
                                      <a:rPr lang="en-US" i="1">
                                        <a:latin typeface="Cambria Math" panose="02040503050406030204" pitchFamily="18" charset="0"/>
                                      </a:rPr>
                                    </m:ctrlPr>
                                  </m:dPr>
                                  <m:e>
                                    <m:r>
                                      <a:rPr lang="en-US" b="0" i="1" smtClean="0">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𝑏</m:t>
                                    </m:r>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e>
                              <m:e>
                                <m:r>
                                  <m:rPr>
                                    <m:sty m:val="p"/>
                                  </m:rPr>
                                  <a:rPr lang="en-US">
                                    <a:latin typeface="Cambria Math" panose="02040503050406030204" pitchFamily="18" charset="0"/>
                                  </a:rPr>
                                  <m:t>if</m:t>
                                </m:r>
                                <m:r>
                                  <a:rPr lang="en-US" i="1">
                                    <a:latin typeface="Cambria Math" panose="02040503050406030204" pitchFamily="18" charset="0"/>
                                  </a:rPr>
                                  <m:t> </m:t>
                                </m:r>
                                <m:r>
                                  <a:rPr lang="en-US" b="0" i="1" smtClean="0">
                                    <a:latin typeface="Cambria Math" panose="02040503050406030204" pitchFamily="18" charset="0"/>
                                  </a:rPr>
                                  <m:t>𝑏</m:t>
                                </m:r>
                                <m:r>
                                  <a:rPr lang="en-US">
                                    <a:latin typeface="Cambria Math" panose="02040503050406030204" pitchFamily="18" charset="0"/>
                                  </a:rPr>
                                  <m:t>&gt;0</m:t>
                                </m:r>
                              </m:e>
                            </m:mr>
                          </m:m>
                        </m:e>
                      </m:d>
                    </m:oMath>
                  </m:oMathPara>
                </a14:m>
                <a:endParaRPr lang="en-US" dirty="0"/>
              </a:p>
              <a:p>
                <a:pPr lvl="1"/>
                <a:r>
                  <a:rPr lang="en-US" dirty="0"/>
                  <a:t>… where expected positive catch rates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oMath>
                </a14:m>
                <a:r>
                  <a:rPr lang="en-US" dirty="0"/>
                  <a:t> are also the same as the Tweedie distribution:</a:t>
                </a:r>
                <a:endParaRPr lang="en-GB"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m:t>
                              </m:r>
                            </m:sub>
                          </m:sSub>
                        </m:num>
                        <m:den>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𝑖</m:t>
                              </m:r>
                            </m:sub>
                          </m:sSub>
                        </m:den>
                      </m:f>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oMath>
                  </m:oMathPara>
                </a14:m>
                <a:endParaRPr lang="en-GB" dirty="0"/>
              </a:p>
              <a:p>
                <a:pPr lvl="1"/>
                <a:r>
                  <a:rPr lang="en-US" dirty="0"/>
                  <a:t>… where average weight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oMath>
                </a14:m>
                <a:r>
                  <a:rPr lang="en-GB" dirty="0"/>
                  <a:t> also varies across space and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4" t="-1026" r="-1492"/>
                </a:stretch>
              </a:blipFill>
            </p:spPr>
            <p:txBody>
              <a:bodyPr/>
              <a:lstStyle/>
              <a:p>
                <a:r>
                  <a:rPr lang="en-GB">
                    <a:noFill/>
                  </a:rPr>
                  <a:t> </a:t>
                </a:r>
              </a:p>
            </p:txBody>
          </p:sp>
        </mc:Fallback>
      </mc:AlternateContent>
    </p:spTree>
    <p:extLst>
      <p:ext uri="{BB962C8B-B14F-4D97-AF65-F5344CB8AC3E}">
        <p14:creationId xmlns:p14="http://schemas.microsoft.com/office/powerpoint/2010/main" val="274585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US" dirty="0"/>
              <a:t>Biomass:  Comparison of Tweedie, delta, and Poisson-link models</a:t>
            </a:r>
          </a:p>
          <a:p>
            <a:pPr marL="0" indent="0">
              <a:buNone/>
            </a:pPr>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447914604"/>
                  </p:ext>
                </p:extLst>
              </p:nvPr>
            </p:nvGraphicFramePr>
            <p:xfrm>
              <a:off x="224284" y="1862826"/>
              <a:ext cx="8514272" cy="3662680"/>
            </p:xfrm>
            <a:graphic>
              <a:graphicData uri="http://schemas.openxmlformats.org/drawingml/2006/table">
                <a:tbl>
                  <a:tblPr firstRow="1" bandRow="1">
                    <a:tableStyleId>{5C22544A-7EE6-4342-B048-85BDC9FD1C3A}</a:tableStyleId>
                  </a:tblPr>
                  <a:tblGrid>
                    <a:gridCol w="1328470">
                      <a:extLst>
                        <a:ext uri="{9D8B030D-6E8A-4147-A177-3AD203B41FA5}">
                          <a16:colId xmlns:a16="http://schemas.microsoft.com/office/drawing/2014/main" val="3492157544"/>
                        </a:ext>
                      </a:extLst>
                    </a:gridCol>
                    <a:gridCol w="1733910">
                      <a:extLst>
                        <a:ext uri="{9D8B030D-6E8A-4147-A177-3AD203B41FA5}">
                          <a16:colId xmlns:a16="http://schemas.microsoft.com/office/drawing/2014/main" val="1462661334"/>
                        </a:ext>
                      </a:extLst>
                    </a:gridCol>
                    <a:gridCol w="1863305">
                      <a:extLst>
                        <a:ext uri="{9D8B030D-6E8A-4147-A177-3AD203B41FA5}">
                          <a16:colId xmlns:a16="http://schemas.microsoft.com/office/drawing/2014/main" val="1235348660"/>
                        </a:ext>
                      </a:extLst>
                    </a:gridCol>
                    <a:gridCol w="3588587">
                      <a:extLst>
                        <a:ext uri="{9D8B030D-6E8A-4147-A177-3AD203B41FA5}">
                          <a16:colId xmlns:a16="http://schemas.microsoft.com/office/drawing/2014/main" val="1520602755"/>
                        </a:ext>
                      </a:extLst>
                    </a:gridCol>
                  </a:tblGrid>
                  <a:tr h="370840">
                    <a:tc>
                      <a:txBody>
                        <a:bodyPr/>
                        <a:lstStyle/>
                        <a:p>
                          <a:r>
                            <a:rPr lang="en-US" dirty="0"/>
                            <a:t>Model</a:t>
                          </a:r>
                          <a:endParaRPr lang="en-GB" dirty="0"/>
                        </a:p>
                      </a:txBody>
                      <a:tcPr/>
                    </a:tc>
                    <a:tc>
                      <a:txBody>
                        <a:bodyPr/>
                        <a:lstStyle/>
                        <a:p>
                          <a:r>
                            <a:rPr lang="en-US" dirty="0"/>
                            <a:t>1</a:t>
                          </a:r>
                          <a:r>
                            <a:rPr lang="en-US" baseline="30000" dirty="0"/>
                            <a:t>st</a:t>
                          </a:r>
                          <a:r>
                            <a:rPr lang="en-US" dirty="0"/>
                            <a:t> component</a:t>
                          </a:r>
                          <a:endParaRPr lang="en-GB" dirty="0"/>
                        </a:p>
                      </a:txBody>
                      <a:tcPr/>
                    </a:tc>
                    <a:tc>
                      <a:txBody>
                        <a:bodyPr/>
                        <a:lstStyle/>
                        <a:p>
                          <a:r>
                            <a:rPr lang="en-US" dirty="0"/>
                            <a:t>2</a:t>
                          </a:r>
                          <a:r>
                            <a:rPr lang="en-US" baseline="30000" dirty="0"/>
                            <a:t>nd</a:t>
                          </a:r>
                          <a:r>
                            <a:rPr lang="en-US" dirty="0"/>
                            <a:t> component</a:t>
                          </a:r>
                          <a:endParaRPr lang="en-GB" dirty="0"/>
                        </a:p>
                      </a:txBody>
                      <a:tcPr/>
                    </a:tc>
                    <a:tc>
                      <a:txBody>
                        <a:bodyPr/>
                        <a:lstStyle/>
                        <a:p>
                          <a:r>
                            <a:rPr lang="en-US" dirty="0"/>
                            <a:t>Benefits</a:t>
                          </a:r>
                          <a:endParaRPr lang="en-GB" dirty="0"/>
                        </a:p>
                      </a:txBody>
                      <a:tcPr/>
                    </a:tc>
                    <a:extLst>
                      <a:ext uri="{0D108BD9-81ED-4DB2-BD59-A6C34878D82A}">
                        <a16:rowId xmlns:a16="http://schemas.microsoft.com/office/drawing/2014/main" val="343167458"/>
                      </a:ext>
                    </a:extLst>
                  </a:tr>
                  <a:tr h="370840">
                    <a:tc>
                      <a:txBody>
                        <a:bodyPr/>
                        <a:lstStyle/>
                        <a:p>
                          <a:pPr>
                            <a:tabLst>
                              <a:tab pos="1941513" algn="l"/>
                            </a:tabLst>
                          </a:pPr>
                          <a:r>
                            <a:rPr lang="en-US" dirty="0"/>
                            <a:t>Delta</a:t>
                          </a:r>
                          <a:endParaRPr lang="en-GB" dirty="0"/>
                        </a:p>
                      </a:txBody>
                      <a:tcPr/>
                    </a:tc>
                    <a:tc>
                      <a:txBody>
                        <a:bodyPr/>
                        <a:lstStyle/>
                        <a:p>
                          <a:r>
                            <a:rPr lang="en-US" dirty="0"/>
                            <a:t>Encounter probability</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m:rPr>
                                        <m:sty m:val="p"/>
                                      </m:rPr>
                                      <a:rPr lang="en-US" b="0" i="0" smtClean="0">
                                        <a:latin typeface="Cambria Math" panose="02040503050406030204" pitchFamily="18" charset="0"/>
                                      </a:rPr>
                                      <m:t>it</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oMath>
                            </m:oMathPara>
                          </a14:m>
                          <a:endParaRPr lang="en-GB" dirty="0"/>
                        </a:p>
                      </a:txBody>
                      <a:tcPr/>
                    </a:tc>
                    <a:tc>
                      <a:txBody>
                        <a:bodyPr/>
                        <a:lstStyle/>
                        <a:p>
                          <a:r>
                            <a:rPr lang="en-US" dirty="0"/>
                            <a:t>Expected positive catch rates </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oMath>
                            </m:oMathPara>
                          </a14:m>
                          <a:endParaRPr lang="en-GB" dirty="0"/>
                        </a:p>
                      </a:txBody>
                      <a:tcPr/>
                    </a:tc>
                    <a:tc>
                      <a:txBody>
                        <a:bodyPr/>
                        <a:lstStyle/>
                        <a:p>
                          <a:pPr marL="112713" indent="-112713">
                            <a:buFont typeface="Arial" panose="020B0604020202020204" pitchFamily="34" charset="0"/>
                            <a:buChar char="•"/>
                          </a:pPr>
                          <a:r>
                            <a:rPr lang="en-US" dirty="0"/>
                            <a:t>Familiar in</a:t>
                          </a:r>
                          <a:r>
                            <a:rPr lang="en-US" baseline="0" dirty="0"/>
                            <a:t> fisheries</a:t>
                          </a:r>
                          <a:endParaRPr lang="en-US" dirty="0"/>
                        </a:p>
                        <a:p>
                          <a:pPr marL="112713" indent="-112713">
                            <a:buFont typeface="Arial" panose="020B0604020202020204" pitchFamily="34" charset="0"/>
                            <a:buChar char="•"/>
                          </a:pPr>
                          <a:r>
                            <a:rPr lang="en-US" dirty="0"/>
                            <a:t>Can implement in</a:t>
                          </a:r>
                          <a:r>
                            <a:rPr lang="en-US" baseline="0" dirty="0"/>
                            <a:t> canned software as two GLMMs</a:t>
                          </a:r>
                          <a:endParaRPr lang="en-GB" dirty="0"/>
                        </a:p>
                      </a:txBody>
                      <a:tcPr/>
                    </a:tc>
                    <a:extLst>
                      <a:ext uri="{0D108BD9-81ED-4DB2-BD59-A6C34878D82A}">
                        <a16:rowId xmlns:a16="http://schemas.microsoft.com/office/drawing/2014/main" val="3495387681"/>
                      </a:ext>
                    </a:extLst>
                  </a:tr>
                  <a:tr h="370840">
                    <a:tc>
                      <a:txBody>
                        <a:bodyPr/>
                        <a:lstStyle/>
                        <a:p>
                          <a:r>
                            <a:rPr lang="en-US" dirty="0"/>
                            <a:t>Tweedie</a:t>
                          </a:r>
                          <a:endParaRPr lang="en-GB" dirty="0"/>
                        </a:p>
                      </a:txBody>
                      <a:tcPr/>
                    </a:tc>
                    <a:tc>
                      <a:txBody>
                        <a:bodyPr/>
                        <a:lstStyle/>
                        <a:p>
                          <a:r>
                            <a:rPr lang="en-US" dirty="0"/>
                            <a:t>Expected numbers</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oMath>
                            </m:oMathPara>
                          </a14:m>
                          <a:endParaRPr lang="en-GB" dirty="0"/>
                        </a:p>
                      </a:txBody>
                      <a:tcPr/>
                    </a:tc>
                    <a:tc>
                      <a:txBody>
                        <a:bodyPr/>
                        <a:lstStyle/>
                        <a:p>
                          <a:r>
                            <a:rPr lang="en-US" dirty="0"/>
                            <a:t>Average weight</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oMath>
                            </m:oMathPara>
                          </a14:m>
                          <a:endParaRPr lang="en-GB" dirty="0"/>
                        </a:p>
                      </a:txBody>
                      <a:tcPr/>
                    </a:tc>
                    <a:tc>
                      <a:txBody>
                        <a:bodyPr/>
                        <a:lstStyle/>
                        <a:p>
                          <a:pPr marL="112713" indent="-112713">
                            <a:buFont typeface="Arial" panose="020B0604020202020204" pitchFamily="34" charset="0"/>
                            <a:buChar char="•"/>
                          </a:pPr>
                          <a:r>
                            <a:rPr lang="en-US" dirty="0"/>
                            <a:t>Generative model is clear</a:t>
                          </a:r>
                        </a:p>
                        <a:p>
                          <a:pPr marL="112713" indent="-112713">
                            <a:buFont typeface="Arial" panose="020B0604020202020204" pitchFamily="34" charset="0"/>
                            <a:buChar char="•"/>
                          </a:pPr>
                          <a:r>
                            <a:rPr lang="en-US" dirty="0"/>
                            <a:t>Familiar in statistics</a:t>
                          </a:r>
                        </a:p>
                        <a:p>
                          <a:pPr marL="112713" indent="-112713">
                            <a:buFont typeface="Arial" panose="020B0604020202020204" pitchFamily="34" charset="0"/>
                            <a:buChar char="•"/>
                          </a:pPr>
                          <a:r>
                            <a:rPr lang="en-US" dirty="0"/>
                            <a:t>Correlation between </a:t>
                          </a:r>
                          <a14:m>
                            <m:oMath xmlns:m="http://schemas.openxmlformats.org/officeDocument/2006/math">
                              <m:r>
                                <a:rPr lang="en-US" b="0" i="1" smtClean="0">
                                  <a:latin typeface="Cambria Math" panose="02040503050406030204" pitchFamily="18" charset="0"/>
                                </a:rPr>
                                <m:t>𝑝</m:t>
                              </m:r>
                            </m:oMath>
                          </a14:m>
                          <a:r>
                            <a:rPr lang="en-GB" dirty="0"/>
                            <a:t> and </a:t>
                          </a:r>
                          <a14:m>
                            <m:oMath xmlns:m="http://schemas.openxmlformats.org/officeDocument/2006/math">
                              <m:r>
                                <a:rPr lang="en-US" b="0" i="1" smtClean="0">
                                  <a:latin typeface="Cambria Math" panose="02040503050406030204" pitchFamily="18" charset="0"/>
                                </a:rPr>
                                <m:t>𝑟</m:t>
                              </m:r>
                            </m:oMath>
                          </a14:m>
                          <a:endParaRPr lang="en-GB" dirty="0"/>
                        </a:p>
                        <a:p>
                          <a:pPr marL="112713" indent="-112713">
                            <a:buFont typeface="Arial" panose="020B0604020202020204" pitchFamily="34" charset="0"/>
                            <a:buChar char="•"/>
                          </a:pPr>
                          <a:r>
                            <a:rPr lang="en-US" dirty="0"/>
                            <a:t>Allows log-link for both </a:t>
                          </a:r>
                          <a14:m>
                            <m:oMath xmlns:m="http://schemas.openxmlformats.org/officeDocument/2006/math">
                              <m:r>
                                <a:rPr lang="en-US" b="0" i="1" smtClean="0">
                                  <a:latin typeface="Cambria Math" panose="02040503050406030204" pitchFamily="18" charset="0"/>
                                </a:rPr>
                                <m:t>𝑝</m:t>
                              </m:r>
                            </m:oMath>
                          </a14:m>
                          <a:r>
                            <a:rPr lang="en-GB" dirty="0"/>
                            <a:t> and </a:t>
                          </a:r>
                          <a14:m>
                            <m:oMath xmlns:m="http://schemas.openxmlformats.org/officeDocument/2006/math">
                              <m:r>
                                <a:rPr lang="en-US" b="0" i="1" smtClean="0">
                                  <a:latin typeface="Cambria Math" panose="02040503050406030204" pitchFamily="18" charset="0"/>
                                </a:rPr>
                                <m:t>𝑟</m:t>
                              </m:r>
                            </m:oMath>
                          </a14:m>
                          <a:endParaRPr lang="en-GB" dirty="0"/>
                        </a:p>
                      </a:txBody>
                      <a:tcPr/>
                    </a:tc>
                    <a:extLst>
                      <a:ext uri="{0D108BD9-81ED-4DB2-BD59-A6C34878D82A}">
                        <a16:rowId xmlns:a16="http://schemas.microsoft.com/office/drawing/2014/main" val="1477300516"/>
                      </a:ext>
                    </a:extLst>
                  </a:tr>
                  <a:tr h="370840">
                    <a:tc>
                      <a:txBody>
                        <a:bodyPr/>
                        <a:lstStyle/>
                        <a:p>
                          <a:r>
                            <a:rPr lang="en-US" dirty="0"/>
                            <a:t>Poisson-link</a:t>
                          </a:r>
                          <a:endParaRPr lang="en-GB" dirty="0"/>
                        </a:p>
                      </a:txBody>
                      <a:tcPr/>
                    </a:tc>
                    <a:tc>
                      <a:txBody>
                        <a:bodyPr/>
                        <a:lstStyle/>
                        <a:p>
                          <a:r>
                            <a:rPr lang="en-US" dirty="0"/>
                            <a:t>Expected numbers</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oMath>
                            </m:oMathPara>
                          </a14:m>
                          <a:endParaRPr lang="en-GB" dirty="0"/>
                        </a:p>
                      </a:txBody>
                      <a:tcPr/>
                    </a:tc>
                    <a:tc>
                      <a:txBody>
                        <a:bodyPr/>
                        <a:lstStyle/>
                        <a:p>
                          <a:r>
                            <a:rPr lang="en-US" dirty="0"/>
                            <a:t>Average weight</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oMath>
                            </m:oMathPara>
                          </a14:m>
                          <a:endParaRPr lang="en-GB" dirty="0"/>
                        </a:p>
                      </a:txBody>
                      <a:tcPr/>
                    </a:tc>
                    <a:tc>
                      <a:txBody>
                        <a:bodyPr/>
                        <a:lstStyle/>
                        <a:p>
                          <a:pPr marL="112713" indent="-112713">
                            <a:buFont typeface="Arial" panose="020B0604020202020204" pitchFamily="34" charset="0"/>
                            <a:buChar char="•"/>
                          </a:pPr>
                          <a:r>
                            <a:rPr lang="en-US" dirty="0"/>
                            <a:t>Same variables as Tweedie but</a:t>
                          </a:r>
                          <a:r>
                            <a:rPr lang="en-US" baseline="0" dirty="0"/>
                            <a:t> much faster</a:t>
                          </a:r>
                        </a:p>
                        <a:p>
                          <a:pPr marL="112713" indent="-112713">
                            <a:buFont typeface="Arial" panose="020B0604020202020204" pitchFamily="34" charset="0"/>
                            <a:buChar char="•"/>
                          </a:pPr>
                          <a:r>
                            <a:rPr lang="en-US" dirty="0"/>
                            <a:t>Correlation between </a:t>
                          </a:r>
                          <a14:m>
                            <m:oMath xmlns:m="http://schemas.openxmlformats.org/officeDocument/2006/math">
                              <m:r>
                                <a:rPr lang="en-US" b="0" i="1" smtClean="0">
                                  <a:latin typeface="Cambria Math" panose="02040503050406030204" pitchFamily="18" charset="0"/>
                                </a:rPr>
                                <m:t>𝑝</m:t>
                              </m:r>
                            </m:oMath>
                          </a14:m>
                          <a:r>
                            <a:rPr lang="en-GB" dirty="0"/>
                            <a:t> and </a:t>
                          </a:r>
                          <a14:m>
                            <m:oMath xmlns:m="http://schemas.openxmlformats.org/officeDocument/2006/math">
                              <m:r>
                                <a:rPr lang="en-US" b="0" i="1" smtClean="0">
                                  <a:latin typeface="Cambria Math" panose="02040503050406030204" pitchFamily="18" charset="0"/>
                                </a:rPr>
                                <m:t>𝑟</m:t>
                              </m:r>
                            </m:oMath>
                          </a14:m>
                          <a:endParaRPr lang="en-GB" dirty="0"/>
                        </a:p>
                        <a:p>
                          <a:pPr marL="112713" indent="-112713">
                            <a:buFont typeface="Arial" panose="020B0604020202020204" pitchFamily="34" charset="0"/>
                            <a:buChar char="•"/>
                          </a:pPr>
                          <a:r>
                            <a:rPr lang="en-US" dirty="0"/>
                            <a:t>Allows log-link for both </a:t>
                          </a:r>
                          <a14:m>
                            <m:oMath xmlns:m="http://schemas.openxmlformats.org/officeDocument/2006/math">
                              <m:r>
                                <a:rPr lang="en-US" b="0" i="1" smtClean="0">
                                  <a:latin typeface="Cambria Math" panose="02040503050406030204" pitchFamily="18" charset="0"/>
                                </a:rPr>
                                <m:t>𝑝</m:t>
                              </m:r>
                            </m:oMath>
                          </a14:m>
                          <a:r>
                            <a:rPr lang="en-GB" dirty="0"/>
                            <a:t> and </a:t>
                          </a:r>
                          <a14:m>
                            <m:oMath xmlns:m="http://schemas.openxmlformats.org/officeDocument/2006/math">
                              <m:r>
                                <a:rPr lang="en-US" b="0" i="1" smtClean="0">
                                  <a:latin typeface="Cambria Math" panose="02040503050406030204" pitchFamily="18" charset="0"/>
                                </a:rPr>
                                <m:t>𝑟</m:t>
                              </m:r>
                            </m:oMath>
                          </a14:m>
                          <a:endParaRPr lang="en-GB" dirty="0"/>
                        </a:p>
                      </a:txBody>
                      <a:tcPr/>
                    </a:tc>
                    <a:extLst>
                      <a:ext uri="{0D108BD9-81ED-4DB2-BD59-A6C34878D82A}">
                        <a16:rowId xmlns:a16="http://schemas.microsoft.com/office/drawing/2014/main" val="2514094277"/>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447914604"/>
                  </p:ext>
                </p:extLst>
              </p:nvPr>
            </p:nvGraphicFramePr>
            <p:xfrm>
              <a:off x="224284" y="1862826"/>
              <a:ext cx="8514272" cy="3662680"/>
            </p:xfrm>
            <a:graphic>
              <a:graphicData uri="http://schemas.openxmlformats.org/drawingml/2006/table">
                <a:tbl>
                  <a:tblPr firstRow="1" bandRow="1">
                    <a:tableStyleId>{5C22544A-7EE6-4342-B048-85BDC9FD1C3A}</a:tableStyleId>
                  </a:tblPr>
                  <a:tblGrid>
                    <a:gridCol w="1328470">
                      <a:extLst>
                        <a:ext uri="{9D8B030D-6E8A-4147-A177-3AD203B41FA5}">
                          <a16:colId xmlns:a16="http://schemas.microsoft.com/office/drawing/2014/main" val="3492157544"/>
                        </a:ext>
                      </a:extLst>
                    </a:gridCol>
                    <a:gridCol w="1733910">
                      <a:extLst>
                        <a:ext uri="{9D8B030D-6E8A-4147-A177-3AD203B41FA5}">
                          <a16:colId xmlns:a16="http://schemas.microsoft.com/office/drawing/2014/main" val="1462661334"/>
                        </a:ext>
                      </a:extLst>
                    </a:gridCol>
                    <a:gridCol w="1863305">
                      <a:extLst>
                        <a:ext uri="{9D8B030D-6E8A-4147-A177-3AD203B41FA5}">
                          <a16:colId xmlns:a16="http://schemas.microsoft.com/office/drawing/2014/main" val="1235348660"/>
                        </a:ext>
                      </a:extLst>
                    </a:gridCol>
                    <a:gridCol w="3588587">
                      <a:extLst>
                        <a:ext uri="{9D8B030D-6E8A-4147-A177-3AD203B41FA5}">
                          <a16:colId xmlns:a16="http://schemas.microsoft.com/office/drawing/2014/main" val="1520602755"/>
                        </a:ext>
                      </a:extLst>
                    </a:gridCol>
                  </a:tblGrid>
                  <a:tr h="370840">
                    <a:tc>
                      <a:txBody>
                        <a:bodyPr/>
                        <a:lstStyle/>
                        <a:p>
                          <a:r>
                            <a:rPr lang="en-US" dirty="0"/>
                            <a:t>Model</a:t>
                          </a:r>
                          <a:endParaRPr lang="en-GB" dirty="0"/>
                        </a:p>
                      </a:txBody>
                      <a:tcPr/>
                    </a:tc>
                    <a:tc>
                      <a:txBody>
                        <a:bodyPr/>
                        <a:lstStyle/>
                        <a:p>
                          <a:r>
                            <a:rPr lang="en-US" dirty="0"/>
                            <a:t>1</a:t>
                          </a:r>
                          <a:r>
                            <a:rPr lang="en-US" baseline="30000" dirty="0"/>
                            <a:t>st</a:t>
                          </a:r>
                          <a:r>
                            <a:rPr lang="en-US" dirty="0"/>
                            <a:t> component</a:t>
                          </a:r>
                          <a:endParaRPr lang="en-GB" dirty="0"/>
                        </a:p>
                      </a:txBody>
                      <a:tcPr/>
                    </a:tc>
                    <a:tc>
                      <a:txBody>
                        <a:bodyPr/>
                        <a:lstStyle/>
                        <a:p>
                          <a:r>
                            <a:rPr lang="en-US" dirty="0"/>
                            <a:t>2</a:t>
                          </a:r>
                          <a:r>
                            <a:rPr lang="en-US" baseline="30000" dirty="0"/>
                            <a:t>nd</a:t>
                          </a:r>
                          <a:r>
                            <a:rPr lang="en-US" dirty="0"/>
                            <a:t> component</a:t>
                          </a:r>
                          <a:endParaRPr lang="en-GB" dirty="0"/>
                        </a:p>
                      </a:txBody>
                      <a:tcPr/>
                    </a:tc>
                    <a:tc>
                      <a:txBody>
                        <a:bodyPr/>
                        <a:lstStyle/>
                        <a:p>
                          <a:r>
                            <a:rPr lang="en-US" dirty="0"/>
                            <a:t>Benefits</a:t>
                          </a:r>
                          <a:endParaRPr lang="en-GB" dirty="0"/>
                        </a:p>
                      </a:txBody>
                      <a:tcPr/>
                    </a:tc>
                    <a:extLst>
                      <a:ext uri="{0D108BD9-81ED-4DB2-BD59-A6C34878D82A}">
                        <a16:rowId xmlns:a16="http://schemas.microsoft.com/office/drawing/2014/main" val="343167458"/>
                      </a:ext>
                    </a:extLst>
                  </a:tr>
                  <a:tr h="914400">
                    <a:tc>
                      <a:txBody>
                        <a:bodyPr/>
                        <a:lstStyle/>
                        <a:p>
                          <a:pPr>
                            <a:tabLst>
                              <a:tab pos="1941513" algn="l"/>
                            </a:tabLst>
                          </a:pPr>
                          <a:r>
                            <a:rPr lang="en-US" dirty="0"/>
                            <a:t>Delta</a:t>
                          </a:r>
                          <a:endParaRPr lang="en-GB" dirty="0"/>
                        </a:p>
                      </a:txBody>
                      <a:tcPr/>
                    </a:tc>
                    <a:tc>
                      <a:txBody>
                        <a:bodyPr/>
                        <a:lstStyle/>
                        <a:p>
                          <a:endParaRPr lang="en-US"/>
                        </a:p>
                      </a:txBody>
                      <a:tcPr>
                        <a:blipFill>
                          <a:blip r:embed="rId3"/>
                          <a:stretch>
                            <a:fillRect l="-76842" t="-44000" r="-315439" b="-270667"/>
                          </a:stretch>
                        </a:blipFill>
                      </a:tcPr>
                    </a:tc>
                    <a:tc>
                      <a:txBody>
                        <a:bodyPr/>
                        <a:lstStyle/>
                        <a:p>
                          <a:endParaRPr lang="en-US"/>
                        </a:p>
                      </a:txBody>
                      <a:tcPr>
                        <a:blipFill>
                          <a:blip r:embed="rId3"/>
                          <a:stretch>
                            <a:fillRect l="-164706" t="-44000" r="-193791" b="-270667"/>
                          </a:stretch>
                        </a:blipFill>
                      </a:tcPr>
                    </a:tc>
                    <a:tc>
                      <a:txBody>
                        <a:bodyPr/>
                        <a:lstStyle/>
                        <a:p>
                          <a:pPr marL="112713" indent="-112713">
                            <a:buFont typeface="Arial" panose="020B0604020202020204" pitchFamily="34" charset="0"/>
                            <a:buChar char="•"/>
                          </a:pPr>
                          <a:r>
                            <a:rPr lang="en-US" dirty="0"/>
                            <a:t>Familiar in</a:t>
                          </a:r>
                          <a:r>
                            <a:rPr lang="en-US" baseline="0" dirty="0"/>
                            <a:t> fisheries</a:t>
                          </a:r>
                          <a:endParaRPr lang="en-US" dirty="0"/>
                        </a:p>
                        <a:p>
                          <a:pPr marL="112713" indent="-112713">
                            <a:buFont typeface="Arial" panose="020B0604020202020204" pitchFamily="34" charset="0"/>
                            <a:buChar char="•"/>
                          </a:pPr>
                          <a:r>
                            <a:rPr lang="en-US" dirty="0"/>
                            <a:t>Can implement in</a:t>
                          </a:r>
                          <a:r>
                            <a:rPr lang="en-US" baseline="0" dirty="0"/>
                            <a:t> canned software as two GLMMs</a:t>
                          </a:r>
                          <a:endParaRPr lang="en-GB" dirty="0"/>
                        </a:p>
                      </a:txBody>
                      <a:tcPr/>
                    </a:tc>
                    <a:extLst>
                      <a:ext uri="{0D108BD9-81ED-4DB2-BD59-A6C34878D82A}">
                        <a16:rowId xmlns:a16="http://schemas.microsoft.com/office/drawing/2014/main" val="3495387681"/>
                      </a:ext>
                    </a:extLst>
                  </a:tr>
                  <a:tr h="1188720">
                    <a:tc>
                      <a:txBody>
                        <a:bodyPr/>
                        <a:lstStyle/>
                        <a:p>
                          <a:r>
                            <a:rPr lang="en-US" dirty="0"/>
                            <a:t>Tweedie</a:t>
                          </a:r>
                          <a:endParaRPr lang="en-GB" dirty="0"/>
                        </a:p>
                      </a:txBody>
                      <a:tcPr/>
                    </a:tc>
                    <a:tc>
                      <a:txBody>
                        <a:bodyPr/>
                        <a:lstStyle/>
                        <a:p>
                          <a:endParaRPr lang="en-US"/>
                        </a:p>
                      </a:txBody>
                      <a:tcPr>
                        <a:blipFill>
                          <a:blip r:embed="rId3"/>
                          <a:stretch>
                            <a:fillRect l="-76842" t="-110204" r="-315439" b="-107143"/>
                          </a:stretch>
                        </a:blipFill>
                      </a:tcPr>
                    </a:tc>
                    <a:tc>
                      <a:txBody>
                        <a:bodyPr/>
                        <a:lstStyle/>
                        <a:p>
                          <a:endParaRPr lang="en-US"/>
                        </a:p>
                      </a:txBody>
                      <a:tcPr>
                        <a:blipFill>
                          <a:blip r:embed="rId3"/>
                          <a:stretch>
                            <a:fillRect l="-164706" t="-110204" r="-193791" b="-107143"/>
                          </a:stretch>
                        </a:blipFill>
                      </a:tcPr>
                    </a:tc>
                    <a:tc>
                      <a:txBody>
                        <a:bodyPr/>
                        <a:lstStyle/>
                        <a:p>
                          <a:endParaRPr lang="en-US"/>
                        </a:p>
                      </a:txBody>
                      <a:tcPr>
                        <a:blipFill>
                          <a:blip r:embed="rId3"/>
                          <a:stretch>
                            <a:fillRect l="-137521" t="-110204" r="-679" b="-107143"/>
                          </a:stretch>
                        </a:blipFill>
                      </a:tcPr>
                    </a:tc>
                    <a:extLst>
                      <a:ext uri="{0D108BD9-81ED-4DB2-BD59-A6C34878D82A}">
                        <a16:rowId xmlns:a16="http://schemas.microsoft.com/office/drawing/2014/main" val="1477300516"/>
                      </a:ext>
                    </a:extLst>
                  </a:tr>
                  <a:tr h="1188720">
                    <a:tc>
                      <a:txBody>
                        <a:bodyPr/>
                        <a:lstStyle/>
                        <a:p>
                          <a:r>
                            <a:rPr lang="en-US" dirty="0"/>
                            <a:t>Poisson-link</a:t>
                          </a:r>
                          <a:endParaRPr lang="en-GB" dirty="0"/>
                        </a:p>
                      </a:txBody>
                      <a:tcPr/>
                    </a:tc>
                    <a:tc>
                      <a:txBody>
                        <a:bodyPr/>
                        <a:lstStyle/>
                        <a:p>
                          <a:endParaRPr lang="en-US"/>
                        </a:p>
                      </a:txBody>
                      <a:tcPr>
                        <a:blipFill>
                          <a:blip r:embed="rId3"/>
                          <a:stretch>
                            <a:fillRect l="-76842" t="-211282" r="-315439" b="-7692"/>
                          </a:stretch>
                        </a:blipFill>
                      </a:tcPr>
                    </a:tc>
                    <a:tc>
                      <a:txBody>
                        <a:bodyPr/>
                        <a:lstStyle/>
                        <a:p>
                          <a:endParaRPr lang="en-US"/>
                        </a:p>
                      </a:txBody>
                      <a:tcPr>
                        <a:blipFill>
                          <a:blip r:embed="rId3"/>
                          <a:stretch>
                            <a:fillRect l="-164706" t="-211282" r="-193791" b="-7692"/>
                          </a:stretch>
                        </a:blipFill>
                      </a:tcPr>
                    </a:tc>
                    <a:tc>
                      <a:txBody>
                        <a:bodyPr/>
                        <a:lstStyle/>
                        <a:p>
                          <a:endParaRPr lang="en-US"/>
                        </a:p>
                      </a:txBody>
                      <a:tcPr>
                        <a:blipFill>
                          <a:blip r:embed="rId3"/>
                          <a:stretch>
                            <a:fillRect l="-137521" t="-211282" r="-679" b="-7692"/>
                          </a:stretch>
                        </a:blipFill>
                      </a:tcPr>
                    </a:tc>
                    <a:extLst>
                      <a:ext uri="{0D108BD9-81ED-4DB2-BD59-A6C34878D82A}">
                        <a16:rowId xmlns:a16="http://schemas.microsoft.com/office/drawing/2014/main" val="2514094277"/>
                      </a:ext>
                    </a:extLst>
                  </a:tr>
                </a:tbl>
              </a:graphicData>
            </a:graphic>
          </p:graphicFrame>
        </mc:Fallback>
      </mc:AlternateContent>
    </p:spTree>
    <p:extLst>
      <p:ext uri="{BB962C8B-B14F-4D97-AF65-F5344CB8AC3E}">
        <p14:creationId xmlns:p14="http://schemas.microsoft.com/office/powerpoint/2010/main" val="104168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a:t>Linear predictors for survey data:</a:t>
                </a:r>
              </a:p>
              <a:p>
                <a:r>
                  <a:rPr lang="en-US" dirty="0"/>
                  <a:t>Example: delta-model</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e>
                      </m:func>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e>
                              <m:e>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𝑏</m:t>
                                </m:r>
                                <m:r>
                                  <a:rPr lang="en-US">
                                    <a:latin typeface="Cambria Math" panose="02040503050406030204" pitchFamily="18" charset="0"/>
                                  </a:rPr>
                                  <m:t>=0</m:t>
                                </m:r>
                              </m:e>
                            </m:mr>
                            <m:mr>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𝑏</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e>
                              <m:e>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𝑏</m:t>
                                </m:r>
                                <m:r>
                                  <a:rPr lang="en-US">
                                    <a:latin typeface="Cambria Math" panose="02040503050406030204" pitchFamily="18" charset="0"/>
                                  </a:rPr>
                                  <m:t>&gt;0</m:t>
                                </m:r>
                              </m:e>
                            </m:mr>
                          </m:m>
                        </m:e>
                      </m:d>
                    </m:oMath>
                  </m:oMathPara>
                </a14:m>
                <a:endParaRPr lang="en-US" i="1" dirty="0">
                  <a:latin typeface="Cambria Math" panose="02040503050406030204" pitchFamily="18" charset="0"/>
                </a:endParaRPr>
              </a:p>
              <a:p>
                <a:r>
                  <a:rPr lang="en-US" dirty="0">
                    <a:latin typeface="Cambria Math" panose="02040503050406030204" pitchFamily="18" charset="0"/>
                    <a:ea typeface="Cambria Math" panose="02040503050406030204" pitchFamily="18" charset="0"/>
                  </a:rPr>
                  <a:t>L</a:t>
                </a:r>
                <a:r>
                  <a:rPr lang="en-US" b="0" dirty="0">
                    <a:latin typeface="Cambria Math" panose="02040503050406030204" pitchFamily="18" charset="0"/>
                    <a:ea typeface="Cambria Math" panose="02040503050406030204" pitchFamily="18" charset="0"/>
                  </a:rPr>
                  <a:t>inear predictors</a:t>
                </a:r>
              </a:p>
              <a:p>
                <a:pPr lvl="1"/>
                <a:r>
                  <a:rPr lang="en-US" dirty="0">
                    <a:latin typeface="Cambria Math" panose="02040503050406030204" pitchFamily="18" charset="0"/>
                    <a:ea typeface="Cambria Math" panose="02040503050406030204" pitchFamily="18" charset="0"/>
                  </a:rPr>
                  <a:t>F</a:t>
                </a:r>
                <a:r>
                  <a:rPr lang="en-US" b="0" i="0" dirty="0">
                    <a:latin typeface="Cambria Math" panose="02040503050406030204" pitchFamily="18" charset="0"/>
                    <a:ea typeface="Cambria Math" panose="02040503050406030204" pitchFamily="18" charset="0"/>
                  </a:rPr>
                  <a:t>or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oMath>
                </a14:m>
                <a:r>
                  <a:rPr lang="en-US" dirty="0">
                    <a:latin typeface="Cambria Math" panose="02040503050406030204" pitchFamily="18" charset="0"/>
                    <a:ea typeface="Cambria Math" panose="02040503050406030204" pitchFamily="18" charset="0"/>
                  </a:rPr>
                  <a:t> </a:t>
                </a:r>
                <a:endParaRPr lang="en-US" sz="1800" b="0" i="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logit</m:t>
                      </m:r>
                      <m:d>
                        <m:dPr>
                          <m:ctrlPr>
                            <a:rPr lang="en-US" sz="2200" b="0" i="1" smtClean="0">
                              <a:latin typeface="Cambria Math" panose="02040503050406030204" pitchFamily="18" charset="0"/>
                              <a:ea typeface="Cambria Math" panose="02040503050406030204" pitchFamily="18" charset="0"/>
                            </a:rPr>
                          </m:ctrlPr>
                        </m:dPr>
                        <m:e>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𝑝</m:t>
                              </m:r>
                            </m:e>
                            <m:sub>
                              <m:r>
                                <a:rPr lang="en-US" sz="2200" i="1">
                                  <a:latin typeface="Cambria Math" panose="02040503050406030204" pitchFamily="18" charset="0"/>
                                  <a:ea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ea typeface="Cambria Math" panose="02040503050406030204" pitchFamily="18" charset="0"/>
                            </a:rPr>
                            <m:t>𝑝</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𝑡</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ea typeface="Cambria Math" panose="02040503050406030204" pitchFamily="18" charset="0"/>
                            </a:rPr>
                            <m:t>𝑝</m:t>
                          </m:r>
                        </m:sub>
                      </m:sSub>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𝑠</m:t>
                              </m:r>
                            </m:e>
                            <m:sub>
                              <m:r>
                                <a:rPr lang="en-US" sz="2200" b="0" i="1" smtClean="0">
                                  <a:latin typeface="Cambria Math" panose="02040503050406030204" pitchFamily="18" charset="0"/>
                                  <a:ea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𝑝</m:t>
                          </m:r>
                        </m:sub>
                      </m:sSub>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𝑠</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𝑡</m:t>
                              </m:r>
                            </m:e>
                            <m:sub>
                              <m:r>
                                <a:rPr lang="en-US" sz="2200" i="1">
                                  <a:latin typeface="Cambria Math" panose="02040503050406030204" pitchFamily="18" charset="0"/>
                                  <a:ea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a:rPr lang="en-US" sz="2200" b="0" i="1" smtClean="0">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=1</m:t>
                          </m:r>
                        </m:sub>
                        <m:sup>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𝑛</m:t>
                              </m:r>
                            </m:e>
                            <m:sub>
                              <m:r>
                                <a:rPr lang="en-US" sz="2200" i="1">
                                  <a:latin typeface="Cambria Math" panose="02040503050406030204" pitchFamily="18" charset="0"/>
                                  <a:ea typeface="Cambria Math" panose="02040503050406030204" pitchFamily="18" charset="0"/>
                                </a:rPr>
                                <m:t>𝑝</m:t>
                              </m:r>
                            </m:sub>
                          </m:sSub>
                        </m:sup>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ea typeface="Cambria Math" panose="02040503050406030204" pitchFamily="18" charset="0"/>
                                </a:rPr>
                                <m:t>𝑝</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𝑗</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𝑠</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𝑡</m:t>
                              </m:r>
                            </m:e>
                            <m:sub>
                              <m:r>
                                <a:rPr lang="en-US" sz="2200" i="1">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m:t>
                          </m:r>
                        </m:e>
                      </m:nary>
                      <m:r>
                        <a:rPr lang="en-US" sz="2200" b="0" i="1" smtClean="0">
                          <a:latin typeface="Cambria Math" panose="02040503050406030204" pitchFamily="18" charset="0"/>
                          <a:ea typeface="Cambria Math" panose="02040503050406030204" pitchFamily="18" charset="0"/>
                        </a:rPr>
                        <m:t>+</m:t>
                      </m:r>
                      <m:nary>
                        <m:naryPr>
                          <m:chr m:val="∑"/>
                          <m:ctrlPr>
                            <a:rPr lang="en-US" sz="2200" b="0" i="1" smtClean="0">
                              <a:latin typeface="Cambria Math" panose="02040503050406030204" pitchFamily="18" charset="0"/>
                              <a:ea typeface="Cambria Math" panose="02040503050406030204" pitchFamily="18" charset="0"/>
                            </a:rPr>
                          </m:ctrlPr>
                        </m:naryPr>
                        <m:sub>
                          <m:r>
                            <m:rPr>
                              <m:brk m:alnAt="23"/>
                            </m:rP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=1</m:t>
                          </m:r>
                        </m:sub>
                        <m:sup>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𝑛</m:t>
                              </m:r>
                            </m:e>
                            <m:sub>
                              <m:r>
                                <a:rPr lang="en-US" sz="2200" b="0" i="1" smtClean="0">
                                  <a:latin typeface="Cambria Math" panose="02040503050406030204" pitchFamily="18" charset="0"/>
                                  <a:ea typeface="Cambria Math" panose="02040503050406030204" pitchFamily="18" charset="0"/>
                                </a:rPr>
                                <m:t>𝑘</m:t>
                              </m:r>
                            </m:sub>
                          </m:sSub>
                        </m:sup>
                        <m:e>
                          <m:sSub>
                            <m:sSubPr>
                              <m:ctrlPr>
                                <a:rPr lang="en-US" sz="2200" b="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𝑝</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𝑞</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𝑖</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e>
                      </m:nary>
                    </m:oMath>
                  </m:oMathPara>
                </a14:m>
                <a:endParaRPr lang="en-US" sz="2200" b="0" dirty="0">
                  <a:ea typeface="Cambria Math" panose="02040503050406030204" pitchFamily="18" charset="0"/>
                </a:endParaRPr>
              </a:p>
              <a:p>
                <a:pPr lvl="1"/>
                <a:r>
                  <a:rPr lang="en-US" dirty="0">
                    <a:ea typeface="Cambria Math" panose="02040503050406030204" pitchFamily="18" charset="0"/>
                  </a:rPr>
                  <a:t>For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oMath>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log</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𝑟</m:t>
                              </m:r>
                            </m:e>
                            <m:sub>
                              <m:r>
                                <a:rPr lang="en-US" sz="2200" i="1">
                                  <a:latin typeface="Cambria Math" panose="02040503050406030204" pitchFamily="18" charset="0"/>
                                  <a:ea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ea typeface="Cambria Math" panose="02040503050406030204" pitchFamily="18" charset="0"/>
                            </a:rPr>
                            <m:t>𝑟</m:t>
                          </m:r>
                        </m:sub>
                      </m:sSub>
                      <m:r>
                        <a:rPr lang="en-US" sz="2200" i="1">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𝑡</m:t>
                          </m:r>
                        </m:e>
                        <m:sub>
                          <m:r>
                            <a:rPr lang="en-US" sz="2200" b="0" i="1" smtClean="0">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ea typeface="Cambria Math" panose="02040503050406030204" pitchFamily="18" charset="0"/>
                            </a:rPr>
                            <m:t>𝑟</m:t>
                          </m:r>
                        </m:sub>
                      </m:sSub>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𝑠</m:t>
                              </m:r>
                            </m:e>
                            <m:sub>
                              <m:r>
                                <a:rPr lang="en-US" sz="2200" i="1">
                                  <a:latin typeface="Cambria Math" panose="02040503050406030204" pitchFamily="18" charset="0"/>
                                  <a:ea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𝑟</m:t>
                          </m:r>
                        </m:sub>
                      </m:sSub>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𝑠</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𝑡</m:t>
                              </m:r>
                            </m:e>
                            <m:sub>
                              <m:r>
                                <a:rPr lang="en-US" sz="2200" i="1">
                                  <a:latin typeface="Cambria Math" panose="02040503050406030204" pitchFamily="18" charset="0"/>
                                  <a:ea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=1</m:t>
                          </m:r>
                        </m:sub>
                        <m:sup>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𝑛</m:t>
                              </m:r>
                            </m:e>
                            <m:sub>
                              <m:r>
                                <a:rPr lang="en-US" sz="2200" i="1">
                                  <a:latin typeface="Cambria Math" panose="02040503050406030204" pitchFamily="18" charset="0"/>
                                  <a:ea typeface="Cambria Math" panose="02040503050406030204" pitchFamily="18" charset="0"/>
                                </a:rPr>
                                <m:t>𝑝</m:t>
                              </m:r>
                            </m:sub>
                          </m:sSub>
                        </m:sup>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𝑟</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𝑠</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𝑡</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m:t>
                          </m:r>
                        </m:e>
                      </m:nary>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up>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𝑛</m:t>
                              </m:r>
                            </m:e>
                            <m:sub>
                              <m:r>
                                <a:rPr lang="en-US" sz="2200" i="1">
                                  <a:latin typeface="Cambria Math" panose="02040503050406030204" pitchFamily="18" charset="0"/>
                                  <a:ea typeface="Cambria Math" panose="02040503050406030204" pitchFamily="18" charset="0"/>
                                </a:rPr>
                                <m:t>𝑘</m:t>
                              </m:r>
                            </m:sub>
                          </m:sSub>
                        </m:sup>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𝑟</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𝑞</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𝑖</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e>
                      </m:nary>
                    </m:oMath>
                  </m:oMathPara>
                </a14:m>
                <a:endParaRPr lang="en-GB"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20" t="-923"/>
                </a:stretch>
              </a:blipFill>
            </p:spPr>
            <p:txBody>
              <a:bodyPr/>
              <a:lstStyle/>
              <a:p>
                <a:r>
                  <a:rPr lang="en-GB">
                    <a:noFill/>
                  </a:rPr>
                  <a:t> </a:t>
                </a:r>
              </a:p>
            </p:txBody>
          </p:sp>
        </mc:Fallback>
      </mc:AlternateContent>
    </p:spTree>
    <p:extLst>
      <p:ext uri="{BB962C8B-B14F-4D97-AF65-F5344CB8AC3E}">
        <p14:creationId xmlns:p14="http://schemas.microsoft.com/office/powerpoint/2010/main" val="3637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Predict density at all modeled locations and times</a:t>
                </a:r>
              </a:p>
              <a:p>
                <a:pPr lvl="1"/>
                <a:r>
                  <a:rPr lang="en-US" dirty="0"/>
                  <a:t>Density for delta or Poisson-link delta models</a:t>
                </a: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a:latin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lvl="1"/>
                <a:r>
                  <a:rPr lang="en-US" dirty="0">
                    <a:latin typeface="Cambria Math" panose="02040503050406030204" pitchFamily="18" charset="0"/>
                    <a:ea typeface="Cambria Math" panose="02040503050406030204" pitchFamily="18" charset="0"/>
                  </a:rPr>
                  <a:t>Drop non-spatial terms</a:t>
                </a:r>
              </a:p>
              <a:p>
                <a:pPr lvl="2"/>
                <a14:m>
                  <m:oMath xmlns:m="http://schemas.openxmlformats.org/officeDocument/2006/math">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is interpreted as things affecting catch rates besides density</a:t>
                </a:r>
              </a:p>
              <a:p>
                <a:pPr lvl="1"/>
                <a:r>
                  <a:rPr lang="en-US" dirty="0">
                    <a:latin typeface="Cambria Math" panose="02040503050406030204" pitchFamily="18" charset="0"/>
                    <a:ea typeface="Cambria Math" panose="02040503050406030204" pitchFamily="18" charset="0"/>
                  </a:rPr>
                  <a:t>Predicting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sz="18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panose="02040503050406030204" pitchFamily="18" charset="0"/>
                          <a:ea typeface="Cambria Math" panose="02040503050406030204" pitchFamily="18" charset="0"/>
                        </a:rPr>
                        <m:t>logit</m:t>
                      </m:r>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𝑝</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e>
                      </m:d>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𝑝</m:t>
                          </m:r>
                        </m:sub>
                      </m:sSub>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i="1">
                              <a:latin typeface="Cambria Math" panose="02040503050406030204" pitchFamily="18" charset="0"/>
                              <a:ea typeface="Cambria Math" panose="02040503050406030204" pitchFamily="18" charset="0"/>
                            </a:rPr>
                            <m:t>𝑝</m:t>
                          </m:r>
                        </m:sub>
                      </m:sSub>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𝑠</m:t>
                          </m:r>
                        </m:e>
                      </m:d>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𝑝</m:t>
                          </m:r>
                        </m:sub>
                      </m:sSub>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e>
                      </m:d>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=1</m:t>
                          </m:r>
                        </m:sub>
                        <m:sup>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𝑛</m:t>
                              </m:r>
                            </m:e>
                            <m:sub>
                              <m:r>
                                <a:rPr lang="en-US" sz="2200" i="1">
                                  <a:latin typeface="Cambria Math" panose="02040503050406030204" pitchFamily="18" charset="0"/>
                                  <a:ea typeface="Cambria Math" panose="02040503050406030204" pitchFamily="18" charset="0"/>
                                </a:rPr>
                                <m:t>𝑝</m:t>
                              </m:r>
                            </m:sub>
                          </m:sSub>
                        </m:sup>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ea typeface="Cambria Math" panose="02040503050406030204" pitchFamily="18" charset="0"/>
                                </a:rPr>
                                <m:t>𝑝</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m:t>
                          </m:r>
                        </m:e>
                      </m:nary>
                    </m:oMath>
                  </m:oMathPara>
                </a14:m>
                <a:endParaRPr lang="en-US" sz="2200" dirty="0">
                  <a:ea typeface="Cambria Math" panose="02040503050406030204" pitchFamily="18" charset="0"/>
                </a:endParaRPr>
              </a:p>
              <a:p>
                <a:pPr lvl="1"/>
                <a:r>
                  <a:rPr lang="en-US" dirty="0">
                    <a:ea typeface="Cambria Math" panose="02040503050406030204" pitchFamily="18" charset="0"/>
                  </a:rPr>
                  <a:t>Predicting </a:t>
                </a:r>
                <a14:m>
                  <m:oMath xmlns:m="http://schemas.openxmlformats.org/officeDocument/2006/math">
                    <m:r>
                      <a:rPr lang="en-US" i="1">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panose="02040503050406030204" pitchFamily="18" charset="0"/>
                          <a:ea typeface="Cambria Math" panose="02040503050406030204" pitchFamily="18" charset="0"/>
                        </a:rPr>
                        <m:t>log</m:t>
                      </m:r>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𝑟</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e>
                      </m:d>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𝑟</m:t>
                          </m:r>
                        </m:sub>
                      </m:sSub>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i="1">
                              <a:latin typeface="Cambria Math" panose="02040503050406030204" pitchFamily="18" charset="0"/>
                              <a:ea typeface="Cambria Math" panose="02040503050406030204" pitchFamily="18" charset="0"/>
                            </a:rPr>
                            <m:t>𝑟</m:t>
                          </m:r>
                        </m:sub>
                      </m:sSub>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𝑠</m:t>
                          </m:r>
                        </m:e>
                      </m:d>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𝑟</m:t>
                          </m:r>
                        </m:sub>
                      </m:sSub>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e>
                      </m:d>
                      <m:r>
                        <a:rPr lang="en-US" sz="2200" i="1">
                          <a:latin typeface="Cambria Math" panose="02040503050406030204" pitchFamily="18" charset="0"/>
                          <a:ea typeface="Cambria Math" panose="02040503050406030204" pitchFamily="18" charset="0"/>
                        </a:rPr>
                        <m:t>+</m:t>
                      </m:r>
                      <m:nary>
                        <m:naryPr>
                          <m:chr m:val="∑"/>
                          <m:ctrlPr>
                            <a:rPr lang="en-US" sz="2200" i="1">
                              <a:latin typeface="Cambria Math" panose="02040503050406030204" pitchFamily="18" charset="0"/>
                              <a:ea typeface="Cambria Math" panose="02040503050406030204" pitchFamily="18" charset="0"/>
                            </a:rPr>
                          </m:ctrlPr>
                        </m:naryPr>
                        <m:sub>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=1</m:t>
                          </m:r>
                        </m:sub>
                        <m:sup>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𝑛</m:t>
                              </m:r>
                            </m:e>
                            <m:sub>
                              <m:r>
                                <a:rPr lang="en-US" sz="2200" i="1">
                                  <a:latin typeface="Cambria Math" panose="02040503050406030204" pitchFamily="18" charset="0"/>
                                  <a:ea typeface="Cambria Math" panose="02040503050406030204" pitchFamily="18" charset="0"/>
                                </a:rPr>
                                <m:t>𝑝</m:t>
                              </m:r>
                            </m:sub>
                          </m:sSub>
                        </m:sup>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ea typeface="Cambria Math" panose="02040503050406030204" pitchFamily="18" charset="0"/>
                                </a:rPr>
                                <m:t>𝑟</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𝑗</m:t>
                          </m:r>
                          <m:r>
                            <a:rPr lang="en-US" sz="2200" i="1">
                              <a:latin typeface="Cambria Math" panose="02040503050406030204" pitchFamily="18" charset="0"/>
                              <a:ea typeface="Cambria Math" panose="02040503050406030204" pitchFamily="18" charset="0"/>
                            </a:rPr>
                            <m:t>)</m:t>
                          </m:r>
                        </m:e>
                      </m:nary>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4" t="-1026"/>
                </a:stretch>
              </a:blipFill>
            </p:spPr>
            <p:txBody>
              <a:bodyPr/>
              <a:lstStyle/>
              <a:p>
                <a:r>
                  <a:rPr lang="en-GB">
                    <a:noFill/>
                  </a:rPr>
                  <a:t> </a:t>
                </a:r>
              </a:p>
            </p:txBody>
          </p:sp>
        </mc:Fallback>
      </mc:AlternateContent>
    </p:spTree>
    <p:extLst>
      <p:ext uri="{BB962C8B-B14F-4D97-AF65-F5344CB8AC3E}">
        <p14:creationId xmlns:p14="http://schemas.microsoft.com/office/powerpoint/2010/main" val="245237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How to predict density at unmodeled locations? </a:t>
                </a:r>
              </a:p>
              <a:p>
                <a:pPr lvl="1"/>
                <a:r>
                  <a:rPr lang="en-US" dirty="0">
                    <a:latin typeface="Cambria Math" panose="02040503050406030204" pitchFamily="18" charset="0"/>
                  </a:rPr>
                  <a:t>Interpolate</a:t>
                </a:r>
              </a:p>
              <a:p>
                <a:pPr lvl="2"/>
                <a:r>
                  <a:rPr lang="en-US" dirty="0">
                    <a:latin typeface="Cambria Math" panose="02040503050406030204" pitchFamily="18" charset="0"/>
                  </a:rPr>
                  <a:t>“Predictive process models”</a:t>
                </a:r>
              </a:p>
              <a:p>
                <a:pPr lvl="1"/>
                <a:r>
                  <a:rPr lang="en-US" dirty="0">
                    <a:latin typeface="Cambria Math" panose="02040503050406030204" pitchFamily="18" charset="0"/>
                  </a:rPr>
                  <a:t>0</a:t>
                </a:r>
                <a:r>
                  <a:rPr lang="en-US" baseline="30000" dirty="0">
                    <a:latin typeface="Cambria Math" panose="02040503050406030204" pitchFamily="18" charset="0"/>
                  </a:rPr>
                  <a:t>th</a:t>
                </a:r>
                <a:r>
                  <a:rPr lang="en-US" dirty="0">
                    <a:latin typeface="Cambria Math" panose="02040503050406030204" pitchFamily="18" charset="0"/>
                  </a:rPr>
                  <a:t> order interpolation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𝑠</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𝑠</m:t>
                              </m:r>
                            </m:sub>
                          </m:sSub>
                        </m:sup>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e>
                      </m:nary>
                    </m:oMath>
                  </m:oMathPara>
                </a14:m>
                <a:endParaRPr lang="en-GB" dirty="0"/>
              </a:p>
              <a:p>
                <a:pPr lvl="2"/>
                <a:r>
                  <a:rPr lang="en-US" dirty="0">
                    <a:ea typeface="Cambria Math" panose="02040503050406030204" pitchFamily="18" charset="0"/>
                  </a:rPr>
                  <a:t>Where </a:t>
                </a:r>
                <a14:m>
                  <m:oMath xmlns:m="http://schemas.openxmlformats.org/officeDocument/2006/math">
                    <m:r>
                      <a:rPr lang="en-US" i="1">
                        <a:latin typeface="Cambria Math" panose="02040503050406030204" pitchFamily="18" charset="0"/>
                        <a:ea typeface="Cambria Math" panose="02040503050406030204" pitchFamily="18" charset="0"/>
                      </a:rPr>
                      <m:t>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oMath>
                </a14:m>
                <a:r>
                  <a:rPr lang="en-GB" dirty="0"/>
                  <a:t> is the area closest to modelled location </a:t>
                </a:r>
                <a14:m>
                  <m:oMath xmlns:m="http://schemas.openxmlformats.org/officeDocument/2006/math">
                    <m:r>
                      <a:rPr lang="en-US" b="0" i="1" smtClean="0">
                        <a:latin typeface="Cambria Math" panose="02040503050406030204" pitchFamily="18" charset="0"/>
                      </a:rPr>
                      <m:t>𝑠</m:t>
                    </m:r>
                  </m:oMath>
                </a14:m>
                <a:endParaRPr lang="en-GB" dirty="0"/>
              </a:p>
              <a:p>
                <a:pPr lvl="2"/>
                <a:r>
                  <a:rPr lang="en-US" dirty="0"/>
                  <a:t>Calculating areas</a:t>
                </a:r>
              </a:p>
              <a:p>
                <a:pPr marL="1771650" lvl="3" indent="-457200">
                  <a:buFont typeface="+mj-lt"/>
                  <a:buAutoNum type="arabicPeriod"/>
                </a:pPr>
                <a:r>
                  <a:rPr lang="en-US" dirty="0"/>
                  <a:t>Lay grid over domain, and count grid cells closest to location </a:t>
                </a:r>
                <a14:m>
                  <m:oMath xmlns:m="http://schemas.openxmlformats.org/officeDocument/2006/math">
                    <m:r>
                      <a:rPr lang="en-US" b="0" i="1" smtClean="0">
                        <a:latin typeface="Cambria Math" panose="02040503050406030204" pitchFamily="18" charset="0"/>
                      </a:rPr>
                      <m:t>𝑠</m:t>
                    </m:r>
                  </m:oMath>
                </a14:m>
                <a:endParaRPr lang="en-GB" dirty="0"/>
              </a:p>
              <a:p>
                <a:pPr marL="1771650" lvl="3" indent="-457200">
                  <a:buFont typeface="+mj-lt"/>
                  <a:buAutoNum type="arabicPeriod"/>
                </a:pPr>
                <a:r>
                  <a:rPr lang="en-US" dirty="0"/>
                  <a:t>Randomly sample from domain, and count closest samples</a:t>
                </a:r>
              </a:p>
              <a:p>
                <a:pPr lvl="1"/>
                <a:r>
                  <a:rPr lang="en-US" dirty="0"/>
                  <a:t>1</a:t>
                </a:r>
                <a:r>
                  <a:rPr lang="en-US" baseline="30000" dirty="0"/>
                  <a:t>st</a:t>
                </a:r>
                <a:r>
                  <a:rPr lang="en-US" dirty="0"/>
                  <a:t> order interpolation</a:t>
                </a:r>
              </a:p>
              <a:p>
                <a:pPr lvl="2"/>
                <a:r>
                  <a:rPr lang="en-US" dirty="0"/>
                  <a:t>Used by INLA when interpolating between vertices of SPDE triangles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4" t="-1744"/>
                </a:stretch>
              </a:blipFill>
            </p:spPr>
            <p:txBody>
              <a:bodyPr/>
              <a:lstStyle/>
              <a:p>
                <a:r>
                  <a:rPr lang="en-GB">
                    <a:noFill/>
                  </a:rPr>
                  <a:t> </a:t>
                </a:r>
              </a:p>
            </p:txBody>
          </p:sp>
        </mc:Fallback>
      </mc:AlternateContent>
    </p:spTree>
    <p:extLst>
      <p:ext uri="{BB962C8B-B14F-4D97-AF65-F5344CB8AC3E}">
        <p14:creationId xmlns:p14="http://schemas.microsoft.com/office/powerpoint/2010/main" val="387155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0" indent="0">
                  <a:buNone/>
                </a:pPr>
                <a:r>
                  <a:rPr lang="en-US" dirty="0"/>
                  <a:t>Derived quantities (given 0</a:t>
                </a:r>
                <a:r>
                  <a:rPr lang="en-US" baseline="30000" dirty="0"/>
                  <a:t>th</a:t>
                </a:r>
                <a:r>
                  <a:rPr lang="en-US" dirty="0"/>
                  <a:t> order interpolation)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0"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oMath>
                  </m:oMathPara>
                </a14:m>
                <a:endParaRPr lang="en-GB" dirty="0"/>
              </a:p>
              <a:p>
                <a:pPr marL="971550" lvl="1" indent="-514350">
                  <a:buFont typeface="+mj-lt"/>
                  <a:buAutoNum type="arabicPeriod"/>
                </a:pPr>
                <a:r>
                  <a:rPr lang="en-US" dirty="0"/>
                  <a:t>Total abundance</a:t>
                </a:r>
              </a:p>
              <a:p>
                <a:pPr marL="85725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𝑠</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sup>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e>
                      </m:nary>
                    </m:oMath>
                  </m:oMathPara>
                </a14:m>
                <a:endParaRPr lang="en-US" dirty="0"/>
              </a:p>
              <a:p>
                <a:pPr marL="971550" lvl="1" indent="-514350">
                  <a:buFont typeface="+mj-lt"/>
                  <a:buAutoNum type="arabicPeriod"/>
                </a:pPr>
                <a:r>
                  <a:rPr lang="en-US" dirty="0"/>
                  <a:t>Center of gravity</a:t>
                </a:r>
              </a:p>
              <a:p>
                <a:pPr marL="857250" lvl="2"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𝑡</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𝑠</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sup>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e>
                              </m:d>
                            </m:e>
                          </m:nary>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𝑠</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𝑠</m:t>
                              </m:r>
                            </m:sub>
                          </m:sSub>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e>
                          </m:d>
                        </m:e>
                      </m:nary>
                    </m:oMath>
                  </m:oMathPara>
                </a14:m>
                <a:endParaRPr lang="en-US" dirty="0"/>
              </a:p>
              <a:p>
                <a:pPr marL="971550" lvl="1" indent="-514350">
                  <a:buFont typeface="+mj-lt"/>
                  <a:buAutoNum type="arabicPeriod"/>
                </a:pPr>
                <a:r>
                  <a:rPr lang="en-US" dirty="0"/>
                  <a:t>Average density</a:t>
                </a:r>
              </a:p>
              <a:p>
                <a:pPr marL="857250" lvl="2"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𝑑</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𝑠</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𝑠</m:t>
                                  </m:r>
                                </m:sub>
                              </m:sSub>
                            </m:sup>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e>
                              </m:d>
                            </m:e>
                          </m:nary>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𝑠</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𝑠</m:t>
                              </m:r>
                            </m:sub>
                          </m:sSub>
                        </m:sup>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e>
                          </m:d>
                        </m:e>
                      </m:nary>
                    </m:oMath>
                  </m:oMathPara>
                </a14:m>
                <a:endParaRPr lang="en-US" dirty="0"/>
              </a:p>
              <a:p>
                <a:pPr marL="971550" lvl="1" indent="-514350">
                  <a:buFont typeface="+mj-lt"/>
                  <a:buAutoNum type="arabicPeriod"/>
                </a:pPr>
                <a:r>
                  <a:rPr lang="en-US" dirty="0"/>
                  <a:t>Effective area occupied</a:t>
                </a:r>
              </a:p>
              <a:p>
                <a:pPr marL="4572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acc>
                            <m:accPr>
                              <m:chr m:val="̅"/>
                              <m:ctrlPr>
                                <a:rPr lang="en-US" i="1">
                                  <a:latin typeface="Cambria Math" panose="02040503050406030204" pitchFamily="18" charset="0"/>
                                </a:rPr>
                              </m:ctrlPr>
                            </m:accPr>
                            <m:e>
                              <m:r>
                                <a:rPr lang="en-US" i="1">
                                  <a:latin typeface="Cambria Math" panose="02040503050406030204" pitchFamily="18" charset="0"/>
                                </a:rPr>
                                <m:t>𝑑</m:t>
                              </m:r>
                            </m:e>
                          </m:acc>
                          <m:d>
                            <m:dPr>
                              <m:ctrlPr>
                                <a:rPr lang="en-US" i="1">
                                  <a:latin typeface="Cambria Math" panose="02040503050406030204" pitchFamily="18" charset="0"/>
                                </a:rPr>
                              </m:ctrlPr>
                            </m:dPr>
                            <m:e>
                              <m:r>
                                <a:rPr lang="en-US" i="1">
                                  <a:latin typeface="Cambria Math" panose="02040503050406030204" pitchFamily="18" charset="0"/>
                                </a:rPr>
                                <m:t>𝑡</m:t>
                              </m:r>
                            </m:e>
                          </m:d>
                        </m:den>
                      </m:f>
                    </m:oMath>
                  </m:oMathPara>
                </a14:m>
                <a:endParaRPr lang="en-GB" dirty="0"/>
              </a:p>
              <a:p>
                <a:pPr marL="0"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5" t="-1436"/>
                </a:stretch>
              </a:blipFill>
            </p:spPr>
            <p:txBody>
              <a:bodyPr/>
              <a:lstStyle/>
              <a:p>
                <a:r>
                  <a:rPr lang="en-US">
                    <a:noFill/>
                  </a:rPr>
                  <a:t> </a:t>
                </a:r>
              </a:p>
            </p:txBody>
          </p:sp>
        </mc:Fallback>
      </mc:AlternateContent>
    </p:spTree>
    <p:extLst>
      <p:ext uri="{BB962C8B-B14F-4D97-AF65-F5344CB8AC3E}">
        <p14:creationId xmlns:p14="http://schemas.microsoft.com/office/powerpoint/2010/main" val="334951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Derived quantities using SPDE approximation</a:t>
                </a:r>
              </a:p>
              <a:p>
                <a:pPr lvl="1"/>
                <a:r>
                  <a:rPr lang="en-US" dirty="0"/>
                  <a:t>Estimates two parameters</a:t>
                </a:r>
              </a:p>
              <a:p>
                <a:pPr lvl="2"/>
                <a14:m>
                  <m:oMath xmlns:m="http://schemas.openxmlformats.org/officeDocument/2006/math">
                    <m:r>
                      <a:rPr lang="en-US" i="1">
                        <a:latin typeface="Cambria Math" panose="02040503050406030204" pitchFamily="18" charset="0"/>
                        <a:ea typeface="Cambria Math" panose="02040503050406030204" pitchFamily="18" charset="0"/>
                      </a:rPr>
                      <m:t>𝜅</m:t>
                    </m:r>
                  </m:oMath>
                </a14:m>
                <a:r>
                  <a:rPr lang="en-US" dirty="0"/>
                  <a:t>:  decorrelation distance</a:t>
                </a:r>
              </a:p>
              <a:p>
                <a:pPr lvl="2"/>
                <a14:m>
                  <m:oMath xmlns:m="http://schemas.openxmlformats.org/officeDocument/2006/math">
                    <m:r>
                      <a:rPr lang="en-US" i="1">
                        <a:latin typeface="Cambria Math" panose="02040503050406030204" pitchFamily="18" charset="0"/>
                        <a:ea typeface="Cambria Math" panose="02040503050406030204" pitchFamily="18" charset="0"/>
                      </a:rPr>
                      <m:t>𝜏</m:t>
                    </m:r>
                  </m:oMath>
                </a14:m>
                <a:r>
                  <a:rPr lang="en-US" dirty="0"/>
                  <a:t>:  variability</a:t>
                </a:r>
              </a:p>
              <a:p>
                <a:pPr lvl="1"/>
                <a:r>
                  <a:rPr lang="en-US" dirty="0"/>
                  <a:t>Geostatistical range</a:t>
                </a:r>
              </a:p>
              <a:p>
                <a:pPr lvl="2"/>
                <a:r>
                  <a:rPr lang="en-US" dirty="0"/>
                  <a:t>Distance at which correlation is approx. 13%</a:t>
                </a:r>
              </a:p>
              <a:p>
                <a:pPr marL="91440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8</m:t>
                              </m:r>
                            </m:e>
                          </m:rad>
                        </m:num>
                        <m:den>
                          <m:r>
                            <a:rPr lang="en-US" b="0" i="1" smtClean="0">
                              <a:latin typeface="Cambria Math" panose="02040503050406030204" pitchFamily="18" charset="0"/>
                              <a:ea typeface="Cambria Math" panose="02040503050406030204" pitchFamily="18" charset="0"/>
                            </a:rPr>
                            <m:t>𝜅</m:t>
                          </m:r>
                        </m:den>
                      </m:f>
                    </m:oMath>
                  </m:oMathPara>
                </a14:m>
                <a:endParaRPr lang="en-US" dirty="0"/>
              </a:p>
              <a:p>
                <a:pPr lvl="1"/>
                <a:r>
                  <a:rPr lang="en-US" dirty="0"/>
                  <a:t>Marginal standard deviation</a:t>
                </a:r>
              </a:p>
              <a:p>
                <a:pPr lvl="2"/>
                <a:r>
                  <a:rPr lang="en-US" dirty="0"/>
                  <a:t>Standard deviation of value at location </a:t>
                </a:r>
                <a14:m>
                  <m:oMath xmlns:m="http://schemas.openxmlformats.org/officeDocument/2006/math">
                    <m:r>
                      <a:rPr lang="en-US" b="0" i="1" smtClean="0">
                        <a:latin typeface="Cambria Math" panose="02040503050406030204" pitchFamily="18" charset="0"/>
                      </a:rPr>
                      <m:t>𝑠</m:t>
                    </m:r>
                  </m:oMath>
                </a14:m>
                <a:r>
                  <a:rPr lang="en-US" dirty="0"/>
                  <a:t> if re-simulating the spatial process</a:t>
                </a:r>
              </a:p>
              <a:p>
                <a:pPr lvl="2"/>
                <a:r>
                  <a:rPr lang="en-US" dirty="0"/>
                  <a:t>Standard deviation of value at location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given as </a:t>
                </a:r>
                <a14:m>
                  <m:oMath xmlns:m="http://schemas.openxmlformats.org/officeDocument/2006/math">
                    <m:r>
                      <a:rPr lang="en-US" i="1">
                        <a:latin typeface="Cambria Math" panose="02040503050406030204" pitchFamily="18" charset="0"/>
                      </a:rPr>
                      <m:t>h</m:t>
                    </m:r>
                    <m:r>
                      <a:rPr lang="en-US" i="1" smtClean="0">
                        <a:latin typeface="Cambria Math" panose="02040503050406030204" pitchFamily="18" charset="0"/>
                        <a:ea typeface="Cambria Math" panose="02040503050406030204" pitchFamily="18" charset="0"/>
                      </a:rPr>
                      <m:t>→∞</m:t>
                    </m:r>
                  </m:oMath>
                </a14:m>
                <a:endParaRPr lang="en-GB" dirty="0"/>
              </a:p>
              <a:p>
                <a:pPr marL="91440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𝑆𝐷</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𝜏𝜅</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e>
                          </m:rad>
                        </m:den>
                      </m:f>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744"/>
                </a:stretch>
              </a:blipFill>
            </p:spPr>
            <p:txBody>
              <a:bodyPr/>
              <a:lstStyle/>
              <a:p>
                <a:r>
                  <a:rPr lang="en-GB">
                    <a:noFill/>
                  </a:rPr>
                  <a:t> </a:t>
                </a:r>
              </a:p>
            </p:txBody>
          </p:sp>
        </mc:Fallback>
      </mc:AlternateContent>
    </p:spTree>
    <p:extLst>
      <p:ext uri="{BB962C8B-B14F-4D97-AF65-F5344CB8AC3E}">
        <p14:creationId xmlns:p14="http://schemas.microsoft.com/office/powerpoint/2010/main" val="423911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dirty="0"/>
              <a:t>Multiple ways to include interactions</a:t>
            </a:r>
          </a:p>
          <a:p>
            <a:pPr lvl="1"/>
            <a:r>
              <a:rPr lang="en-US" dirty="0"/>
              <a:t>Arises for whenever there’s multiple factors</a:t>
            </a:r>
          </a:p>
          <a:p>
            <a:pPr lvl="1"/>
            <a:r>
              <a:rPr lang="en-US" dirty="0"/>
              <a:t>Include spatial effect (No / Yes)</a:t>
            </a:r>
          </a:p>
          <a:p>
            <a:pPr lvl="1"/>
            <a:r>
              <a:rPr lang="en-US" dirty="0"/>
              <a:t>Include temporal effect (No / Independent / Smoothed)</a:t>
            </a:r>
          </a:p>
          <a:p>
            <a:pPr lvl="1"/>
            <a:r>
              <a:rPr lang="en-US" dirty="0"/>
              <a:t>Include </a:t>
            </a:r>
            <a:r>
              <a:rPr lang="en-US" dirty="0" err="1"/>
              <a:t>spatio</a:t>
            </a:r>
            <a:r>
              <a:rPr lang="en-US" dirty="0"/>
              <a:t>-temporal effect (No / Independent / Smoothed)</a:t>
            </a:r>
          </a:p>
          <a:p>
            <a:endParaRPr lang="en-GB" dirty="0"/>
          </a:p>
        </p:txBody>
      </p:sp>
    </p:spTree>
    <p:extLst>
      <p:ext uri="{BB962C8B-B14F-4D97-AF65-F5344CB8AC3E}">
        <p14:creationId xmlns:p14="http://schemas.microsoft.com/office/powerpoint/2010/main" val="341050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dirty="0"/>
              <a:t>Exercise</a:t>
            </a:r>
          </a:p>
          <a:p>
            <a:pPr algn="ctr"/>
            <a:r>
              <a:rPr lang="en-US" dirty="0"/>
              <a:t>Divide into groups and </a:t>
            </a:r>
            <a:r>
              <a:rPr lang="en-US"/>
              <a:t>add center-of-gravity</a:t>
            </a:r>
            <a:r>
              <a:rPr lang="en-US" dirty="0"/>
              <a:t>, average density, and effective area occupied calculations</a:t>
            </a:r>
            <a:endParaRPr lang="en-GB" dirty="0"/>
          </a:p>
        </p:txBody>
      </p:sp>
    </p:spTree>
    <p:extLst>
      <p:ext uri="{BB962C8B-B14F-4D97-AF65-F5344CB8AC3E}">
        <p14:creationId xmlns:p14="http://schemas.microsoft.com/office/powerpoint/2010/main" val="397989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dirty="0"/>
              <a:t>Without spatial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With spatial</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5647740"/>
                  </p:ext>
                </p:extLst>
              </p:nvPr>
            </p:nvGraphicFramePr>
            <p:xfrm>
              <a:off x="212142" y="1397000"/>
              <a:ext cx="8500260" cy="2172907"/>
            </p:xfrm>
            <a:graphic>
              <a:graphicData uri="http://schemas.openxmlformats.org/drawingml/2006/table">
                <a:tbl>
                  <a:tblPr firstRow="1" bandRow="1">
                    <a:tableStyleId>{5C22544A-7EE6-4342-B048-85BDC9FD1C3A}</a:tableStyleId>
                  </a:tblPr>
                  <a:tblGrid>
                    <a:gridCol w="782725">
                      <a:extLst>
                        <a:ext uri="{9D8B030D-6E8A-4147-A177-3AD203B41FA5}">
                          <a16:colId xmlns:a16="http://schemas.microsoft.com/office/drawing/2014/main" val="1044793742"/>
                        </a:ext>
                      </a:extLst>
                    </a:gridCol>
                    <a:gridCol w="1455725">
                      <a:extLst>
                        <a:ext uri="{9D8B030D-6E8A-4147-A177-3AD203B41FA5}">
                          <a16:colId xmlns:a16="http://schemas.microsoft.com/office/drawing/2014/main" val="1247232197"/>
                        </a:ext>
                      </a:extLst>
                    </a:gridCol>
                    <a:gridCol w="2033626">
                      <a:extLst>
                        <a:ext uri="{9D8B030D-6E8A-4147-A177-3AD203B41FA5}">
                          <a16:colId xmlns:a16="http://schemas.microsoft.com/office/drawing/2014/main" val="2025888858"/>
                        </a:ext>
                      </a:extLst>
                    </a:gridCol>
                    <a:gridCol w="2099462">
                      <a:extLst>
                        <a:ext uri="{9D8B030D-6E8A-4147-A177-3AD203B41FA5}">
                          <a16:colId xmlns:a16="http://schemas.microsoft.com/office/drawing/2014/main" val="2119540534"/>
                        </a:ext>
                      </a:extLst>
                    </a:gridCol>
                    <a:gridCol w="2128722">
                      <a:extLst>
                        <a:ext uri="{9D8B030D-6E8A-4147-A177-3AD203B41FA5}">
                          <a16:colId xmlns:a16="http://schemas.microsoft.com/office/drawing/2014/main" val="2262901501"/>
                        </a:ext>
                      </a:extLst>
                    </a:gridCol>
                  </a:tblGrid>
                  <a:tr h="370840">
                    <a:tc>
                      <a:txBody>
                        <a:bodyPr/>
                        <a:lstStyle/>
                        <a:p>
                          <a:endParaRPr lang="en-GB" b="1" dirty="0">
                            <a:solidFill>
                              <a:schemeClr val="tx1"/>
                            </a:solidFill>
                          </a:endParaRPr>
                        </a:p>
                      </a:txBody>
                      <a:tcPr>
                        <a:noFill/>
                      </a:tcPr>
                    </a:tc>
                    <a:tc gridSpan="4">
                      <a:txBody>
                        <a:bodyPr/>
                        <a:lstStyle/>
                        <a:p>
                          <a:pPr algn="ctr"/>
                          <a:r>
                            <a:rPr lang="en-US" b="1" dirty="0">
                              <a:solidFill>
                                <a:schemeClr val="tx1"/>
                              </a:solidFill>
                            </a:rPr>
                            <a:t>Temporal effect</a:t>
                          </a:r>
                          <a:endParaRPr lang="en-GB" b="1" dirty="0">
                            <a:solidFill>
                              <a:schemeClr val="tx1"/>
                            </a:solidFill>
                          </a:endParaRPr>
                        </a:p>
                      </a:txBody>
                      <a:tcPr>
                        <a:noFill/>
                      </a:tcPr>
                    </a:tc>
                    <a:tc hMerge="1">
                      <a:txBody>
                        <a:bodyPr/>
                        <a:lstStyle/>
                        <a:p>
                          <a:endParaRPr lang="en-GB"/>
                        </a:p>
                      </a:txBody>
                      <a:tcPr>
                        <a:noFill/>
                      </a:tcPr>
                    </a:tc>
                    <a:tc hMerge="1">
                      <a:txBody>
                        <a:bodyPr/>
                        <a:lstStyle/>
                        <a:p>
                          <a:endParaRPr lang="en-GB"/>
                        </a:p>
                      </a:txBody>
                      <a:tcPr>
                        <a:noFill/>
                      </a:tcPr>
                    </a:tc>
                    <a:tc hMerge="1">
                      <a:txBody>
                        <a:bodyPr/>
                        <a:lstStyle/>
                        <a:p>
                          <a:endParaRPr lang="en-GB"/>
                        </a:p>
                      </a:txBody>
                      <a:tcPr>
                        <a:noFill/>
                      </a:tcPr>
                    </a:tc>
                    <a:extLst>
                      <a:ext uri="{0D108BD9-81ED-4DB2-BD59-A6C34878D82A}">
                        <a16:rowId xmlns:a16="http://schemas.microsoft.com/office/drawing/2014/main" val="4149236068"/>
                      </a:ext>
                    </a:extLst>
                  </a:tr>
                  <a:tr h="370840">
                    <a:tc rowSpan="4">
                      <a:txBody>
                        <a:bodyPr/>
                        <a:lstStyle/>
                        <a:p>
                          <a:pPr algn="ctr"/>
                          <a:r>
                            <a:rPr lang="en-US" b="1" dirty="0" err="1">
                              <a:solidFill>
                                <a:schemeClr val="tx1"/>
                              </a:solidFill>
                            </a:rPr>
                            <a:t>Spatio</a:t>
                          </a:r>
                          <a:r>
                            <a:rPr lang="en-US" b="1" dirty="0">
                              <a:solidFill>
                                <a:schemeClr val="tx1"/>
                              </a:solidFill>
                            </a:rPr>
                            <a:t>-temporal</a:t>
                          </a:r>
                          <a:r>
                            <a:rPr lang="en-US" b="1" baseline="0" dirty="0">
                              <a:solidFill>
                                <a:schemeClr val="tx1"/>
                              </a:solidFill>
                            </a:rPr>
                            <a:t> effect</a:t>
                          </a:r>
                          <a:endParaRPr lang="en-GB" b="1" dirty="0">
                            <a:solidFill>
                              <a:schemeClr val="tx1"/>
                            </a:solidFill>
                          </a:endParaRPr>
                        </a:p>
                      </a:txBody>
                      <a:tcPr vert="vert270">
                        <a:noFill/>
                      </a:tcPr>
                    </a:tc>
                    <a:tc>
                      <a:txBody>
                        <a:bodyPr/>
                        <a:lstStyle/>
                        <a:p>
                          <a:endParaRPr lang="en-GB" b="1" dirty="0">
                            <a:solidFill>
                              <a:schemeClr val="tx1"/>
                            </a:solidFill>
                          </a:endParaRPr>
                        </a:p>
                      </a:txBody>
                      <a:tcPr>
                        <a:noFill/>
                      </a:tcPr>
                    </a:tc>
                    <a:tc>
                      <a:txBody>
                        <a:bodyPr/>
                        <a:lstStyle/>
                        <a:p>
                          <a:r>
                            <a:rPr lang="en-US" b="1" dirty="0">
                              <a:solidFill>
                                <a:schemeClr val="tx1"/>
                              </a:solidFill>
                            </a:rPr>
                            <a:t>None</a:t>
                          </a:r>
                          <a:endParaRPr lang="en-GB" b="1" dirty="0">
                            <a:solidFill>
                              <a:schemeClr val="tx1"/>
                            </a:solidFill>
                          </a:endParaRPr>
                        </a:p>
                      </a:txBody>
                      <a:tcPr>
                        <a:noFill/>
                      </a:tcPr>
                    </a:tc>
                    <a:tc>
                      <a:txBody>
                        <a:bodyPr/>
                        <a:lstStyle/>
                        <a:p>
                          <a:r>
                            <a:rPr lang="en-US" b="1" dirty="0">
                              <a:solidFill>
                                <a:schemeClr val="tx1"/>
                              </a:solidFill>
                            </a:rPr>
                            <a:t>Independent</a:t>
                          </a:r>
                          <a:endParaRPr lang="en-GB" b="1" dirty="0">
                            <a:solidFill>
                              <a:schemeClr val="tx1"/>
                            </a:solidFill>
                          </a:endParaRPr>
                        </a:p>
                      </a:txBody>
                      <a:tcPr>
                        <a:noFill/>
                      </a:tcPr>
                    </a:tc>
                    <a:tc>
                      <a:txBody>
                        <a:bodyPr/>
                        <a:lstStyle/>
                        <a:p>
                          <a:r>
                            <a:rPr lang="en-US" b="1" dirty="0">
                              <a:solidFill>
                                <a:schemeClr val="tx1"/>
                              </a:solidFill>
                            </a:rPr>
                            <a:t>Smoothed</a:t>
                          </a:r>
                          <a:endParaRPr lang="en-GB" b="1" dirty="0">
                            <a:solidFill>
                              <a:schemeClr val="tx1"/>
                            </a:solidFill>
                          </a:endParaRPr>
                        </a:p>
                      </a:txBody>
                      <a:tcPr>
                        <a:noFill/>
                      </a:tcPr>
                    </a:tc>
                    <a:extLst>
                      <a:ext uri="{0D108BD9-81ED-4DB2-BD59-A6C34878D82A}">
                        <a16:rowId xmlns:a16="http://schemas.microsoft.com/office/drawing/2014/main" val="3786578407"/>
                      </a:ext>
                    </a:extLst>
                  </a:tr>
                  <a:tr h="370840">
                    <a:tc vMerge="1">
                      <a:txBody>
                        <a:bodyPr/>
                        <a:lstStyle/>
                        <a:p>
                          <a:endParaRPr lang="en-GB"/>
                        </a:p>
                      </a:txBody>
                      <a:tcPr>
                        <a:noFill/>
                      </a:tcPr>
                    </a:tc>
                    <a:tc>
                      <a:txBody>
                        <a:bodyPr/>
                        <a:lstStyle/>
                        <a:p>
                          <a:r>
                            <a:rPr lang="en-US" b="1" dirty="0">
                              <a:solidFill>
                                <a:schemeClr val="tx1"/>
                              </a:solidFill>
                            </a:rPr>
                            <a:t>None</a:t>
                          </a:r>
                          <a:endParaRPr lang="en-GB"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e>
                                </m:d>
                                <m:r>
                                  <a:rPr lang="en-US" sz="1100" i="1">
                                    <a:latin typeface="Cambria Math" panose="02040503050406030204" pitchFamily="18" charset="0"/>
                                    <a:ea typeface="Cambria Math" panose="02040503050406030204" pitchFamily="18" charset="0"/>
                                  </a:rPr>
                                  <m:t> </m:t>
                                </m:r>
                              </m:oMath>
                            </m:oMathPara>
                          </a14:m>
                          <a:endParaRPr lang="en-US" sz="1100" i="1" dirty="0">
                            <a:latin typeface="Cambria Math" panose="02040503050406030204" pitchFamily="18" charset="0"/>
                            <a:ea typeface="Cambria Math" panose="02040503050406030204" pitchFamily="18"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𝑓𝑎𝑐𝑡𝑜𝑟</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e>
                                </m:d>
                                <m:r>
                                  <a:rPr lang="en-US" sz="1100" b="0" i="1" smtClean="0">
                                    <a:latin typeface="Cambria Math" panose="02040503050406030204" pitchFamily="18" charset="0"/>
                                    <a:ea typeface="Cambria Math" panose="02040503050406030204" pitchFamily="18" charset="0"/>
                                  </a:rPr>
                                  <m:t> </m:t>
                                </m:r>
                              </m:oMath>
                            </m:oMathPara>
                          </a14:m>
                          <a:endParaRPr lang="en-US" sz="1100" b="0" i="1" dirty="0">
                            <a:latin typeface="Cambria Math" panose="02040503050406030204" pitchFamily="18" charset="0"/>
                            <a:ea typeface="Cambria Math" panose="02040503050406030204" pitchFamily="18" charset="0"/>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b="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e>
                                </m:d>
                              </m:oMath>
                            </m:oMathPara>
                          </a14:m>
                          <a:endParaRPr lang="en-GB" sz="1100" b="1" dirty="0">
                            <a:solidFill>
                              <a:schemeClr val="tx1"/>
                            </a:solidFill>
                          </a:endParaRPr>
                        </a:p>
                      </a:txBody>
                      <a:tcPr>
                        <a:noFill/>
                      </a:tcPr>
                    </a:tc>
                    <a:extLst>
                      <a:ext uri="{0D108BD9-81ED-4DB2-BD59-A6C34878D82A}">
                        <a16:rowId xmlns:a16="http://schemas.microsoft.com/office/drawing/2014/main" val="4250802862"/>
                      </a:ext>
                    </a:extLst>
                  </a:tr>
                  <a:tr h="370840">
                    <a:tc vMerge="1">
                      <a:txBody>
                        <a:bodyPr/>
                        <a:lstStyle/>
                        <a:p>
                          <a:endParaRPr lang="en-GB"/>
                        </a:p>
                      </a:txBody>
                      <a:tcPr>
                        <a:noFill/>
                      </a:tcPr>
                    </a:tc>
                    <a:tc>
                      <a:txBody>
                        <a:bodyPr/>
                        <a:lstStyle/>
                        <a:p>
                          <a:r>
                            <a:rPr lang="en-US" b="1" dirty="0">
                              <a:solidFill>
                                <a:schemeClr val="tx1"/>
                              </a:solidFill>
                            </a:rPr>
                            <a:t>Independent</a:t>
                          </a:r>
                          <a:endParaRPr lang="en-GB" b="1"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i="1">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𝑥</m:t>
                                        </m:r>
                                        <m:r>
                                          <a:rPr lang="en-US" sz="1100" i="1">
                                            <a:latin typeface="Cambria Math" panose="02040503050406030204" pitchFamily="18" charset="0"/>
                                            <a:ea typeface="Cambria Math" panose="02040503050406030204" pitchFamily="18" charset="0"/>
                                          </a:rPr>
                                          <m:t>, </m:t>
                                        </m:r>
                                        <m:r>
                                          <a:rPr lang="en-US" sz="1100" i="1">
                                            <a:latin typeface="Cambria Math" panose="02040503050406030204" pitchFamily="18" charset="0"/>
                                            <a:ea typeface="Cambria Math" panose="02040503050406030204" pitchFamily="18" charset="0"/>
                                          </a:rPr>
                                          <m:t>𝑦</m:t>
                                        </m:r>
                                        <m:r>
                                          <a:rPr lang="en-US"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𝑏𝑦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e>
                                </m:d>
                              </m:oMath>
                            </m:oMathPara>
                          </a14:m>
                          <a:endParaRPr lang="en-GB" sz="1100" b="1"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𝑓𝑎𝑐𝑡𝑜𝑟</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𝑥</m:t>
                                        </m:r>
                                        <m:r>
                                          <a:rPr lang="en-US" sz="1100" i="1">
                                            <a:latin typeface="Cambria Math" panose="02040503050406030204" pitchFamily="18" charset="0"/>
                                            <a:ea typeface="Cambria Math" panose="02040503050406030204" pitchFamily="18" charset="0"/>
                                          </a:rPr>
                                          <m:t>, </m:t>
                                        </m:r>
                                        <m:r>
                                          <a:rPr lang="en-US" sz="1100" i="1">
                                            <a:latin typeface="Cambria Math" panose="02040503050406030204" pitchFamily="18" charset="0"/>
                                            <a:ea typeface="Cambria Math" panose="02040503050406030204" pitchFamily="18" charset="0"/>
                                          </a:rPr>
                                          <m:t>𝑦</m:t>
                                        </m:r>
                                        <m:r>
                                          <a:rPr lang="en-US"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𝑏𝑦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e>
                                </m:d>
                              </m:oMath>
                            </m:oMathPara>
                          </a14:m>
                          <a:endParaRPr lang="en-GB" sz="1100"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b="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𝑥</m:t>
                                        </m:r>
                                        <m:r>
                                          <a:rPr lang="en-US" sz="1100" i="1">
                                            <a:latin typeface="Cambria Math" panose="02040503050406030204" pitchFamily="18" charset="0"/>
                                            <a:ea typeface="Cambria Math" panose="02040503050406030204" pitchFamily="18" charset="0"/>
                                          </a:rPr>
                                          <m:t>, </m:t>
                                        </m:r>
                                        <m:r>
                                          <a:rPr lang="en-US" sz="1100" i="1">
                                            <a:latin typeface="Cambria Math" panose="02040503050406030204" pitchFamily="18" charset="0"/>
                                            <a:ea typeface="Cambria Math" panose="02040503050406030204" pitchFamily="18" charset="0"/>
                                          </a:rPr>
                                          <m:t>𝑦</m:t>
                                        </m:r>
                                        <m:r>
                                          <a:rPr lang="en-US"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𝑏𝑦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e>
                                </m:d>
                              </m:oMath>
                            </m:oMathPara>
                          </a14:m>
                          <a:endParaRPr lang="en-GB" sz="1100" b="1" dirty="0">
                            <a:solidFill>
                              <a:schemeClr val="tx1"/>
                            </a:solidFill>
                          </a:endParaRPr>
                        </a:p>
                        <a:p>
                          <a:endParaRPr lang="en-GB" sz="1100" b="1" dirty="0">
                            <a:solidFill>
                              <a:schemeClr val="tx1"/>
                            </a:solidFill>
                          </a:endParaRPr>
                        </a:p>
                      </a:txBody>
                      <a:tcPr>
                        <a:noFill/>
                      </a:tcPr>
                    </a:tc>
                    <a:extLst>
                      <a:ext uri="{0D108BD9-81ED-4DB2-BD59-A6C34878D82A}">
                        <a16:rowId xmlns:a16="http://schemas.microsoft.com/office/drawing/2014/main" val="493528068"/>
                      </a:ext>
                    </a:extLst>
                  </a:tr>
                  <a:tr h="370840">
                    <a:tc vMerge="1">
                      <a:txBody>
                        <a:bodyPr/>
                        <a:lstStyle/>
                        <a:p>
                          <a:endParaRPr lang="en-GB" dirty="0"/>
                        </a:p>
                      </a:txBody>
                      <a:tcPr>
                        <a:noFill/>
                      </a:tcPr>
                    </a:tc>
                    <a:tc>
                      <a:txBody>
                        <a:bodyPr/>
                        <a:lstStyle/>
                        <a:p>
                          <a:r>
                            <a:rPr lang="en-US" b="1" dirty="0">
                              <a:solidFill>
                                <a:schemeClr val="tx1"/>
                              </a:solidFill>
                            </a:rPr>
                            <a:t>Smoothed</a:t>
                          </a:r>
                          <a:endParaRPr lang="en-GB"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r>
                                  <a:rPr lang="en-US" sz="1100" i="1">
                                    <a:latin typeface="Cambria Math" panose="02040503050406030204" pitchFamily="18" charset="0"/>
                                    <a:ea typeface="Cambria Math" panose="02040503050406030204" pitchFamily="18" charset="0"/>
                                  </a:rPr>
                                  <m:t> </m:t>
                                </m:r>
                              </m:oMath>
                            </m:oMathPara>
                          </a14:m>
                          <a:endParaRPr lang="en-US" sz="1100" i="1" dirty="0">
                            <a:latin typeface="Cambria Math" panose="02040503050406030204" pitchFamily="18" charset="0"/>
                            <a:ea typeface="Cambria Math" panose="02040503050406030204" pitchFamily="18"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𝑓𝑎𝑐𝑡𝑜𝑟</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r>
                                  <a:rPr lang="en-US" sz="1100" b="0" i="1" smtClean="0">
                                    <a:latin typeface="Cambria Math" panose="02040503050406030204" pitchFamily="18" charset="0"/>
                                    <a:ea typeface="Cambria Math" panose="02040503050406030204" pitchFamily="18" charset="0"/>
                                  </a:rPr>
                                  <m:t> </m:t>
                                </m:r>
                              </m:oMath>
                            </m:oMathPara>
                          </a14:m>
                          <a:endParaRPr lang="en-US" sz="1100" b="0" i="1" dirty="0">
                            <a:latin typeface="Cambria Math" panose="02040503050406030204" pitchFamily="18" charset="0"/>
                            <a:ea typeface="Cambria Math" panose="02040503050406030204" pitchFamily="18" charset="0"/>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b="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oMath>
                            </m:oMathPara>
                          </a14:m>
                          <a:endParaRPr lang="en-GB" sz="1100" b="1" dirty="0">
                            <a:solidFill>
                              <a:schemeClr val="tx1"/>
                            </a:solidFill>
                          </a:endParaRPr>
                        </a:p>
                      </a:txBody>
                      <a:tcPr>
                        <a:noFill/>
                      </a:tcPr>
                    </a:tc>
                    <a:extLst>
                      <a:ext uri="{0D108BD9-81ED-4DB2-BD59-A6C34878D82A}">
                        <a16:rowId xmlns:a16="http://schemas.microsoft.com/office/drawing/2014/main" val="76049954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5647740"/>
                  </p:ext>
                </p:extLst>
              </p:nvPr>
            </p:nvGraphicFramePr>
            <p:xfrm>
              <a:off x="212142" y="1397000"/>
              <a:ext cx="8500260" cy="2172907"/>
            </p:xfrm>
            <a:graphic>
              <a:graphicData uri="http://schemas.openxmlformats.org/drawingml/2006/table">
                <a:tbl>
                  <a:tblPr firstRow="1" bandRow="1">
                    <a:tableStyleId>{5C22544A-7EE6-4342-B048-85BDC9FD1C3A}</a:tableStyleId>
                  </a:tblPr>
                  <a:tblGrid>
                    <a:gridCol w="782725">
                      <a:extLst>
                        <a:ext uri="{9D8B030D-6E8A-4147-A177-3AD203B41FA5}">
                          <a16:colId xmlns:a16="http://schemas.microsoft.com/office/drawing/2014/main" val="1044793742"/>
                        </a:ext>
                      </a:extLst>
                    </a:gridCol>
                    <a:gridCol w="1455725">
                      <a:extLst>
                        <a:ext uri="{9D8B030D-6E8A-4147-A177-3AD203B41FA5}">
                          <a16:colId xmlns:a16="http://schemas.microsoft.com/office/drawing/2014/main" val="1247232197"/>
                        </a:ext>
                      </a:extLst>
                    </a:gridCol>
                    <a:gridCol w="2033626">
                      <a:extLst>
                        <a:ext uri="{9D8B030D-6E8A-4147-A177-3AD203B41FA5}">
                          <a16:colId xmlns:a16="http://schemas.microsoft.com/office/drawing/2014/main" val="2025888858"/>
                        </a:ext>
                      </a:extLst>
                    </a:gridCol>
                    <a:gridCol w="2099462">
                      <a:extLst>
                        <a:ext uri="{9D8B030D-6E8A-4147-A177-3AD203B41FA5}">
                          <a16:colId xmlns:a16="http://schemas.microsoft.com/office/drawing/2014/main" val="2119540534"/>
                        </a:ext>
                      </a:extLst>
                    </a:gridCol>
                    <a:gridCol w="2128722">
                      <a:extLst>
                        <a:ext uri="{9D8B030D-6E8A-4147-A177-3AD203B41FA5}">
                          <a16:colId xmlns:a16="http://schemas.microsoft.com/office/drawing/2014/main" val="2262901501"/>
                        </a:ext>
                      </a:extLst>
                    </a:gridCol>
                  </a:tblGrid>
                  <a:tr h="370840">
                    <a:tc>
                      <a:txBody>
                        <a:bodyPr/>
                        <a:lstStyle/>
                        <a:p>
                          <a:endParaRPr lang="en-GB" b="1" dirty="0">
                            <a:solidFill>
                              <a:schemeClr val="tx1"/>
                            </a:solidFill>
                          </a:endParaRPr>
                        </a:p>
                      </a:txBody>
                      <a:tcPr>
                        <a:noFill/>
                      </a:tcPr>
                    </a:tc>
                    <a:tc gridSpan="4">
                      <a:txBody>
                        <a:bodyPr/>
                        <a:lstStyle/>
                        <a:p>
                          <a:pPr algn="ctr"/>
                          <a:r>
                            <a:rPr lang="en-US" b="1" dirty="0" smtClean="0">
                              <a:solidFill>
                                <a:schemeClr val="tx1"/>
                              </a:solidFill>
                            </a:rPr>
                            <a:t>Temporal effect</a:t>
                          </a:r>
                          <a:endParaRPr lang="en-GB" b="1" dirty="0">
                            <a:solidFill>
                              <a:schemeClr val="tx1"/>
                            </a:solidFill>
                          </a:endParaRPr>
                        </a:p>
                      </a:txBody>
                      <a:tcPr>
                        <a:noFill/>
                      </a:tcPr>
                    </a:tc>
                    <a:tc hMerge="1">
                      <a:txBody>
                        <a:bodyPr/>
                        <a:lstStyle/>
                        <a:p>
                          <a:endParaRPr lang="en-GB"/>
                        </a:p>
                      </a:txBody>
                      <a:tcPr>
                        <a:noFill/>
                      </a:tcPr>
                    </a:tc>
                    <a:tc hMerge="1">
                      <a:txBody>
                        <a:bodyPr/>
                        <a:lstStyle/>
                        <a:p>
                          <a:endParaRPr lang="en-GB"/>
                        </a:p>
                      </a:txBody>
                      <a:tcPr>
                        <a:noFill/>
                      </a:tcPr>
                    </a:tc>
                    <a:tc hMerge="1">
                      <a:txBody>
                        <a:bodyPr/>
                        <a:lstStyle/>
                        <a:p>
                          <a:endParaRPr lang="en-GB"/>
                        </a:p>
                      </a:txBody>
                      <a:tcPr>
                        <a:noFill/>
                      </a:tcPr>
                    </a:tc>
                    <a:extLst>
                      <a:ext uri="{0D108BD9-81ED-4DB2-BD59-A6C34878D82A}">
                        <a16:rowId xmlns:a16="http://schemas.microsoft.com/office/drawing/2014/main" val="4149236068"/>
                      </a:ext>
                    </a:extLst>
                  </a:tr>
                  <a:tr h="370840">
                    <a:tc rowSpan="4">
                      <a:txBody>
                        <a:bodyPr/>
                        <a:lstStyle/>
                        <a:p>
                          <a:pPr algn="ctr"/>
                          <a:r>
                            <a:rPr lang="en-US" b="1" dirty="0" err="1" smtClean="0">
                              <a:solidFill>
                                <a:schemeClr val="tx1"/>
                              </a:solidFill>
                            </a:rPr>
                            <a:t>Spatio</a:t>
                          </a:r>
                          <a:r>
                            <a:rPr lang="en-US" b="1" dirty="0" smtClean="0">
                              <a:solidFill>
                                <a:schemeClr val="tx1"/>
                              </a:solidFill>
                            </a:rPr>
                            <a:t>-temporal</a:t>
                          </a:r>
                          <a:r>
                            <a:rPr lang="en-US" b="1" baseline="0" dirty="0" smtClean="0">
                              <a:solidFill>
                                <a:schemeClr val="tx1"/>
                              </a:solidFill>
                            </a:rPr>
                            <a:t> effect</a:t>
                          </a:r>
                          <a:endParaRPr lang="en-GB" b="1" dirty="0">
                            <a:solidFill>
                              <a:schemeClr val="tx1"/>
                            </a:solidFill>
                          </a:endParaRPr>
                        </a:p>
                      </a:txBody>
                      <a:tcPr vert="vert270">
                        <a:noFill/>
                      </a:tcPr>
                    </a:tc>
                    <a:tc>
                      <a:txBody>
                        <a:bodyPr/>
                        <a:lstStyle/>
                        <a:p>
                          <a:endParaRPr lang="en-GB" b="1" dirty="0">
                            <a:solidFill>
                              <a:schemeClr val="tx1"/>
                            </a:solidFill>
                          </a:endParaRPr>
                        </a:p>
                      </a:txBody>
                      <a:tcPr>
                        <a:noFill/>
                      </a:tcPr>
                    </a:tc>
                    <a:tc>
                      <a:txBody>
                        <a:bodyPr/>
                        <a:lstStyle/>
                        <a:p>
                          <a:r>
                            <a:rPr lang="en-US" b="1" dirty="0" smtClean="0">
                              <a:solidFill>
                                <a:schemeClr val="tx1"/>
                              </a:solidFill>
                            </a:rPr>
                            <a:t>None</a:t>
                          </a:r>
                          <a:endParaRPr lang="en-GB" b="1" dirty="0">
                            <a:solidFill>
                              <a:schemeClr val="tx1"/>
                            </a:solidFill>
                          </a:endParaRPr>
                        </a:p>
                      </a:txBody>
                      <a:tcPr>
                        <a:noFill/>
                      </a:tcPr>
                    </a:tc>
                    <a:tc>
                      <a:txBody>
                        <a:bodyPr/>
                        <a:lstStyle/>
                        <a:p>
                          <a:r>
                            <a:rPr lang="en-US" b="1" dirty="0" smtClean="0">
                              <a:solidFill>
                                <a:schemeClr val="tx1"/>
                              </a:solidFill>
                            </a:rPr>
                            <a:t>Independent</a:t>
                          </a:r>
                          <a:endParaRPr lang="en-GB" b="1" dirty="0">
                            <a:solidFill>
                              <a:schemeClr val="tx1"/>
                            </a:solidFill>
                          </a:endParaRPr>
                        </a:p>
                      </a:txBody>
                      <a:tcPr>
                        <a:noFill/>
                      </a:tcPr>
                    </a:tc>
                    <a:tc>
                      <a:txBody>
                        <a:bodyPr/>
                        <a:lstStyle/>
                        <a:p>
                          <a:r>
                            <a:rPr lang="en-US" b="1" dirty="0" smtClean="0">
                              <a:solidFill>
                                <a:schemeClr val="tx1"/>
                              </a:solidFill>
                            </a:rPr>
                            <a:t>Smoothed</a:t>
                          </a:r>
                          <a:endParaRPr lang="en-GB" b="1" dirty="0">
                            <a:solidFill>
                              <a:schemeClr val="tx1"/>
                            </a:solidFill>
                          </a:endParaRPr>
                        </a:p>
                      </a:txBody>
                      <a:tcPr>
                        <a:noFill/>
                      </a:tcPr>
                    </a:tc>
                    <a:extLst>
                      <a:ext uri="{0D108BD9-81ED-4DB2-BD59-A6C34878D82A}">
                        <a16:rowId xmlns:a16="http://schemas.microsoft.com/office/drawing/2014/main" val="3786578407"/>
                      </a:ext>
                    </a:extLst>
                  </a:tr>
                  <a:tr h="370840">
                    <a:tc vMerge="1">
                      <a:txBody>
                        <a:bodyPr/>
                        <a:lstStyle/>
                        <a:p>
                          <a:endParaRPr lang="en-GB"/>
                        </a:p>
                      </a:txBody>
                      <a:tcPr>
                        <a:noFill/>
                      </a:tcPr>
                    </a:tc>
                    <a:tc>
                      <a:txBody>
                        <a:bodyPr/>
                        <a:lstStyle/>
                        <a:p>
                          <a:r>
                            <a:rPr lang="en-US" b="1" dirty="0" smtClean="0">
                              <a:solidFill>
                                <a:schemeClr val="tx1"/>
                              </a:solidFill>
                            </a:rPr>
                            <a:t>None</a:t>
                          </a:r>
                          <a:endParaRPr lang="en-GB" b="1" dirty="0">
                            <a:solidFill>
                              <a:schemeClr val="tx1"/>
                            </a:solidFill>
                          </a:endParaRPr>
                        </a:p>
                      </a:txBody>
                      <a:tcPr>
                        <a:noFill/>
                      </a:tcPr>
                    </a:tc>
                    <a:tc>
                      <a:txBody>
                        <a:bodyPr/>
                        <a:lstStyle/>
                        <a:p>
                          <a:endParaRPr lang="en-US"/>
                        </a:p>
                      </a:txBody>
                      <a:tcPr>
                        <a:blipFill>
                          <a:blip r:embed="rId3"/>
                          <a:stretch>
                            <a:fillRect l="-110479" t="-208197" r="-208982" b="-391803"/>
                          </a:stretch>
                        </a:blipFill>
                      </a:tcPr>
                    </a:tc>
                    <a:tc>
                      <a:txBody>
                        <a:bodyPr/>
                        <a:lstStyle/>
                        <a:p>
                          <a:endParaRPr lang="en-US"/>
                        </a:p>
                      </a:txBody>
                      <a:tcPr>
                        <a:blipFill>
                          <a:blip r:embed="rId3"/>
                          <a:stretch>
                            <a:fillRect l="-204360" t="-208197" r="-102907" b="-391803"/>
                          </a:stretch>
                        </a:blipFill>
                      </a:tcPr>
                    </a:tc>
                    <a:tc>
                      <a:txBody>
                        <a:bodyPr/>
                        <a:lstStyle/>
                        <a:p>
                          <a:endParaRPr lang="en-US"/>
                        </a:p>
                      </a:txBody>
                      <a:tcPr>
                        <a:blipFill>
                          <a:blip r:embed="rId3"/>
                          <a:stretch>
                            <a:fillRect l="-299143" t="-208197" r="-1143" b="-391803"/>
                          </a:stretch>
                        </a:blipFill>
                      </a:tcPr>
                    </a:tc>
                    <a:extLst>
                      <a:ext uri="{0D108BD9-81ED-4DB2-BD59-A6C34878D82A}">
                        <a16:rowId xmlns:a16="http://schemas.microsoft.com/office/drawing/2014/main" val="4250802862"/>
                      </a:ext>
                    </a:extLst>
                  </a:tr>
                  <a:tr h="637540">
                    <a:tc vMerge="1">
                      <a:txBody>
                        <a:bodyPr/>
                        <a:lstStyle/>
                        <a:p>
                          <a:endParaRPr lang="en-GB"/>
                        </a:p>
                      </a:txBody>
                      <a:tcPr>
                        <a:noFill/>
                      </a:tcPr>
                    </a:tc>
                    <a:tc>
                      <a:txBody>
                        <a:bodyPr/>
                        <a:lstStyle/>
                        <a:p>
                          <a:r>
                            <a:rPr lang="en-US" b="1" dirty="0" smtClean="0">
                              <a:solidFill>
                                <a:schemeClr val="tx1"/>
                              </a:solidFill>
                            </a:rPr>
                            <a:t>Independent</a:t>
                          </a:r>
                          <a:endParaRPr lang="en-GB" b="1" dirty="0">
                            <a:solidFill>
                              <a:schemeClr val="tx1"/>
                            </a:solidFill>
                          </a:endParaRPr>
                        </a:p>
                      </a:txBody>
                      <a:tcPr>
                        <a:noFill/>
                      </a:tcPr>
                    </a:tc>
                    <a:tc>
                      <a:txBody>
                        <a:bodyPr/>
                        <a:lstStyle/>
                        <a:p>
                          <a:endParaRPr lang="en-US"/>
                        </a:p>
                      </a:txBody>
                      <a:tcPr>
                        <a:blipFill>
                          <a:blip r:embed="rId3"/>
                          <a:stretch>
                            <a:fillRect l="-110479" t="-179048" r="-208982" b="-127619"/>
                          </a:stretch>
                        </a:blipFill>
                      </a:tcPr>
                    </a:tc>
                    <a:tc>
                      <a:txBody>
                        <a:bodyPr/>
                        <a:lstStyle/>
                        <a:p>
                          <a:endParaRPr lang="en-US"/>
                        </a:p>
                      </a:txBody>
                      <a:tcPr>
                        <a:blipFill>
                          <a:blip r:embed="rId3"/>
                          <a:stretch>
                            <a:fillRect l="-204360" t="-179048" r="-102907" b="-127619"/>
                          </a:stretch>
                        </a:blipFill>
                      </a:tcPr>
                    </a:tc>
                    <a:tc>
                      <a:txBody>
                        <a:bodyPr/>
                        <a:lstStyle/>
                        <a:p>
                          <a:endParaRPr lang="en-US"/>
                        </a:p>
                      </a:txBody>
                      <a:tcPr>
                        <a:blipFill>
                          <a:blip r:embed="rId3"/>
                          <a:stretch>
                            <a:fillRect l="-299143" t="-179048" r="-1143" b="-127619"/>
                          </a:stretch>
                        </a:blipFill>
                      </a:tcPr>
                    </a:tc>
                    <a:extLst>
                      <a:ext uri="{0D108BD9-81ED-4DB2-BD59-A6C34878D82A}">
                        <a16:rowId xmlns:a16="http://schemas.microsoft.com/office/drawing/2014/main" val="493528068"/>
                      </a:ext>
                    </a:extLst>
                  </a:tr>
                  <a:tr h="422847">
                    <a:tc vMerge="1">
                      <a:txBody>
                        <a:bodyPr/>
                        <a:lstStyle/>
                        <a:p>
                          <a:endParaRPr lang="en-GB" dirty="0"/>
                        </a:p>
                      </a:txBody>
                      <a:tcPr>
                        <a:noFill/>
                      </a:tcPr>
                    </a:tc>
                    <a:tc>
                      <a:txBody>
                        <a:bodyPr/>
                        <a:lstStyle/>
                        <a:p>
                          <a:r>
                            <a:rPr lang="en-US" b="1" dirty="0" smtClean="0">
                              <a:solidFill>
                                <a:schemeClr val="tx1"/>
                              </a:solidFill>
                            </a:rPr>
                            <a:t>Smoothed</a:t>
                          </a:r>
                          <a:endParaRPr lang="en-GB" b="1" dirty="0">
                            <a:solidFill>
                              <a:schemeClr val="tx1"/>
                            </a:solidFill>
                          </a:endParaRPr>
                        </a:p>
                      </a:txBody>
                      <a:tcPr>
                        <a:noFill/>
                      </a:tcPr>
                    </a:tc>
                    <a:tc>
                      <a:txBody>
                        <a:bodyPr/>
                        <a:lstStyle/>
                        <a:p>
                          <a:endParaRPr lang="en-US"/>
                        </a:p>
                      </a:txBody>
                      <a:tcPr>
                        <a:blipFill>
                          <a:blip r:embed="rId3"/>
                          <a:stretch>
                            <a:fillRect l="-110479" t="-424638" r="-208982" b="-94203"/>
                          </a:stretch>
                        </a:blipFill>
                      </a:tcPr>
                    </a:tc>
                    <a:tc>
                      <a:txBody>
                        <a:bodyPr/>
                        <a:lstStyle/>
                        <a:p>
                          <a:endParaRPr lang="en-US"/>
                        </a:p>
                      </a:txBody>
                      <a:tcPr>
                        <a:blipFill>
                          <a:blip r:embed="rId3"/>
                          <a:stretch>
                            <a:fillRect l="-204360" t="-424638" r="-102907" b="-94203"/>
                          </a:stretch>
                        </a:blipFill>
                      </a:tcPr>
                    </a:tc>
                    <a:tc>
                      <a:txBody>
                        <a:bodyPr/>
                        <a:lstStyle/>
                        <a:p>
                          <a:endParaRPr lang="en-US"/>
                        </a:p>
                      </a:txBody>
                      <a:tcPr>
                        <a:blipFill>
                          <a:blip r:embed="rId3"/>
                          <a:stretch>
                            <a:fillRect l="-299143" t="-424638" r="-1143" b="-94203"/>
                          </a:stretch>
                        </a:blipFill>
                      </a:tcPr>
                    </a:tc>
                    <a:extLst>
                      <a:ext uri="{0D108BD9-81ED-4DB2-BD59-A6C34878D82A}">
                        <a16:rowId xmlns:a16="http://schemas.microsoft.com/office/drawing/2014/main" val="76049954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2608839803"/>
                  </p:ext>
                </p:extLst>
              </p:nvPr>
            </p:nvGraphicFramePr>
            <p:xfrm>
              <a:off x="321870" y="4329176"/>
              <a:ext cx="8500260" cy="2271967"/>
            </p:xfrm>
            <a:graphic>
              <a:graphicData uri="http://schemas.openxmlformats.org/drawingml/2006/table">
                <a:tbl>
                  <a:tblPr firstRow="1" bandRow="1">
                    <a:tableStyleId>{5C22544A-7EE6-4342-B048-85BDC9FD1C3A}</a:tableStyleId>
                  </a:tblPr>
                  <a:tblGrid>
                    <a:gridCol w="782725">
                      <a:extLst>
                        <a:ext uri="{9D8B030D-6E8A-4147-A177-3AD203B41FA5}">
                          <a16:colId xmlns:a16="http://schemas.microsoft.com/office/drawing/2014/main" val="1044793742"/>
                        </a:ext>
                      </a:extLst>
                    </a:gridCol>
                    <a:gridCol w="1455725">
                      <a:extLst>
                        <a:ext uri="{9D8B030D-6E8A-4147-A177-3AD203B41FA5}">
                          <a16:colId xmlns:a16="http://schemas.microsoft.com/office/drawing/2014/main" val="1247232197"/>
                        </a:ext>
                      </a:extLst>
                    </a:gridCol>
                    <a:gridCol w="2033626">
                      <a:extLst>
                        <a:ext uri="{9D8B030D-6E8A-4147-A177-3AD203B41FA5}">
                          <a16:colId xmlns:a16="http://schemas.microsoft.com/office/drawing/2014/main" val="2025888858"/>
                        </a:ext>
                      </a:extLst>
                    </a:gridCol>
                    <a:gridCol w="2099462">
                      <a:extLst>
                        <a:ext uri="{9D8B030D-6E8A-4147-A177-3AD203B41FA5}">
                          <a16:colId xmlns:a16="http://schemas.microsoft.com/office/drawing/2014/main" val="2119540534"/>
                        </a:ext>
                      </a:extLst>
                    </a:gridCol>
                    <a:gridCol w="2128722">
                      <a:extLst>
                        <a:ext uri="{9D8B030D-6E8A-4147-A177-3AD203B41FA5}">
                          <a16:colId xmlns:a16="http://schemas.microsoft.com/office/drawing/2014/main" val="2262901501"/>
                        </a:ext>
                      </a:extLst>
                    </a:gridCol>
                  </a:tblGrid>
                  <a:tr h="370840">
                    <a:tc>
                      <a:txBody>
                        <a:bodyPr/>
                        <a:lstStyle/>
                        <a:p>
                          <a:endParaRPr lang="en-GB" b="1" dirty="0">
                            <a:solidFill>
                              <a:schemeClr val="tx1"/>
                            </a:solidFill>
                          </a:endParaRPr>
                        </a:p>
                      </a:txBody>
                      <a:tcPr>
                        <a:noFill/>
                      </a:tcPr>
                    </a:tc>
                    <a:tc gridSpan="4">
                      <a:txBody>
                        <a:bodyPr/>
                        <a:lstStyle/>
                        <a:p>
                          <a:pPr algn="ctr"/>
                          <a:r>
                            <a:rPr lang="en-US" b="1" dirty="0">
                              <a:solidFill>
                                <a:schemeClr val="tx1"/>
                              </a:solidFill>
                            </a:rPr>
                            <a:t>Temporal effect</a:t>
                          </a:r>
                          <a:endParaRPr lang="en-GB" b="1" dirty="0">
                            <a:solidFill>
                              <a:schemeClr val="tx1"/>
                            </a:solidFill>
                          </a:endParaRPr>
                        </a:p>
                      </a:txBody>
                      <a:tcPr>
                        <a:noFill/>
                      </a:tcPr>
                    </a:tc>
                    <a:tc hMerge="1">
                      <a:txBody>
                        <a:bodyPr/>
                        <a:lstStyle/>
                        <a:p>
                          <a:endParaRPr lang="en-GB"/>
                        </a:p>
                      </a:txBody>
                      <a:tcPr>
                        <a:noFill/>
                      </a:tcPr>
                    </a:tc>
                    <a:tc hMerge="1">
                      <a:txBody>
                        <a:bodyPr/>
                        <a:lstStyle/>
                        <a:p>
                          <a:endParaRPr lang="en-GB"/>
                        </a:p>
                      </a:txBody>
                      <a:tcPr>
                        <a:noFill/>
                      </a:tcPr>
                    </a:tc>
                    <a:tc hMerge="1">
                      <a:txBody>
                        <a:bodyPr/>
                        <a:lstStyle/>
                        <a:p>
                          <a:endParaRPr lang="en-GB"/>
                        </a:p>
                      </a:txBody>
                      <a:tcPr>
                        <a:noFill/>
                      </a:tcPr>
                    </a:tc>
                    <a:extLst>
                      <a:ext uri="{0D108BD9-81ED-4DB2-BD59-A6C34878D82A}">
                        <a16:rowId xmlns:a16="http://schemas.microsoft.com/office/drawing/2014/main" val="4149236068"/>
                      </a:ext>
                    </a:extLst>
                  </a:tr>
                  <a:tr h="370840">
                    <a:tc rowSpan="4">
                      <a:txBody>
                        <a:bodyPr/>
                        <a:lstStyle/>
                        <a:p>
                          <a:pPr algn="ctr"/>
                          <a:r>
                            <a:rPr lang="en-US" b="1" dirty="0" err="1">
                              <a:solidFill>
                                <a:schemeClr val="tx1"/>
                              </a:solidFill>
                            </a:rPr>
                            <a:t>Spatio</a:t>
                          </a:r>
                          <a:r>
                            <a:rPr lang="en-US" b="1" dirty="0">
                              <a:solidFill>
                                <a:schemeClr val="tx1"/>
                              </a:solidFill>
                            </a:rPr>
                            <a:t>-temporal</a:t>
                          </a:r>
                          <a:r>
                            <a:rPr lang="en-US" b="1" baseline="0" dirty="0">
                              <a:solidFill>
                                <a:schemeClr val="tx1"/>
                              </a:solidFill>
                            </a:rPr>
                            <a:t> effect</a:t>
                          </a:r>
                          <a:endParaRPr lang="en-GB" b="1" dirty="0">
                            <a:solidFill>
                              <a:schemeClr val="tx1"/>
                            </a:solidFill>
                          </a:endParaRPr>
                        </a:p>
                      </a:txBody>
                      <a:tcPr vert="vert270">
                        <a:noFill/>
                      </a:tcPr>
                    </a:tc>
                    <a:tc>
                      <a:txBody>
                        <a:bodyPr/>
                        <a:lstStyle/>
                        <a:p>
                          <a:endParaRPr lang="en-GB" b="1" dirty="0">
                            <a:solidFill>
                              <a:schemeClr val="tx1"/>
                            </a:solidFill>
                          </a:endParaRPr>
                        </a:p>
                      </a:txBody>
                      <a:tcPr>
                        <a:noFill/>
                      </a:tcPr>
                    </a:tc>
                    <a:tc>
                      <a:txBody>
                        <a:bodyPr/>
                        <a:lstStyle/>
                        <a:p>
                          <a:r>
                            <a:rPr lang="en-US" b="1" dirty="0">
                              <a:solidFill>
                                <a:schemeClr val="tx1"/>
                              </a:solidFill>
                            </a:rPr>
                            <a:t>None</a:t>
                          </a:r>
                          <a:endParaRPr lang="en-GB" b="1" dirty="0">
                            <a:solidFill>
                              <a:schemeClr val="tx1"/>
                            </a:solidFill>
                          </a:endParaRPr>
                        </a:p>
                      </a:txBody>
                      <a:tcPr>
                        <a:noFill/>
                      </a:tcPr>
                    </a:tc>
                    <a:tc>
                      <a:txBody>
                        <a:bodyPr/>
                        <a:lstStyle/>
                        <a:p>
                          <a:r>
                            <a:rPr lang="en-US" b="1" dirty="0">
                              <a:solidFill>
                                <a:schemeClr val="tx1"/>
                              </a:solidFill>
                            </a:rPr>
                            <a:t>Independent</a:t>
                          </a:r>
                          <a:endParaRPr lang="en-GB" b="1" dirty="0">
                            <a:solidFill>
                              <a:schemeClr val="tx1"/>
                            </a:solidFill>
                          </a:endParaRPr>
                        </a:p>
                      </a:txBody>
                      <a:tcPr>
                        <a:noFill/>
                      </a:tcPr>
                    </a:tc>
                    <a:tc>
                      <a:txBody>
                        <a:bodyPr/>
                        <a:lstStyle/>
                        <a:p>
                          <a:r>
                            <a:rPr lang="en-US" b="1" dirty="0">
                              <a:solidFill>
                                <a:schemeClr val="tx1"/>
                              </a:solidFill>
                            </a:rPr>
                            <a:t>Smoothed</a:t>
                          </a:r>
                          <a:endParaRPr lang="en-GB" b="1" dirty="0">
                            <a:solidFill>
                              <a:schemeClr val="tx1"/>
                            </a:solidFill>
                          </a:endParaRPr>
                        </a:p>
                      </a:txBody>
                      <a:tcPr>
                        <a:noFill/>
                      </a:tcPr>
                    </a:tc>
                    <a:extLst>
                      <a:ext uri="{0D108BD9-81ED-4DB2-BD59-A6C34878D82A}">
                        <a16:rowId xmlns:a16="http://schemas.microsoft.com/office/drawing/2014/main" val="3786578407"/>
                      </a:ext>
                    </a:extLst>
                  </a:tr>
                  <a:tr h="370840">
                    <a:tc vMerge="1">
                      <a:txBody>
                        <a:bodyPr/>
                        <a:lstStyle/>
                        <a:p>
                          <a:endParaRPr lang="en-GB"/>
                        </a:p>
                      </a:txBody>
                      <a:tcPr>
                        <a:noFill/>
                      </a:tcPr>
                    </a:tc>
                    <a:tc>
                      <a:txBody>
                        <a:bodyPr/>
                        <a:lstStyle/>
                        <a:p>
                          <a:r>
                            <a:rPr lang="en-US" b="1" dirty="0">
                              <a:solidFill>
                                <a:schemeClr val="tx1"/>
                              </a:solidFill>
                            </a:rPr>
                            <a:t>None</a:t>
                          </a:r>
                          <a:endParaRPr lang="en-GB"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e>
                                </m:d>
                                <m:r>
                                  <a:rPr lang="en-US" sz="1100" i="1">
                                    <a:latin typeface="Cambria Math" panose="02040503050406030204" pitchFamily="18" charset="0"/>
                                    <a:ea typeface="Cambria Math" panose="02040503050406030204" pitchFamily="18" charset="0"/>
                                  </a:rPr>
                                  <m:t> </m:t>
                                </m:r>
                              </m:oMath>
                            </m:oMathPara>
                          </a14:m>
                          <a:endParaRPr lang="en-US" sz="1100" i="1" dirty="0">
                            <a:latin typeface="Cambria Math" panose="02040503050406030204" pitchFamily="18" charset="0"/>
                            <a:ea typeface="Cambria Math" panose="02040503050406030204" pitchFamily="18"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e>
                                </m:d>
                                <m:r>
                                  <a:rPr lang="en-US" sz="1100" b="0" i="1" smtClean="0">
                                    <a:latin typeface="Cambria Math" panose="02040503050406030204" pitchFamily="18" charset="0"/>
                                    <a:ea typeface="Cambria Math" panose="02040503050406030204" pitchFamily="18" charset="0"/>
                                  </a:rPr>
                                  <m:t> </m:t>
                                </m:r>
                              </m:oMath>
                            </m:oMathPara>
                          </a14:m>
                          <a:endParaRPr lang="en-US" sz="1100" b="0" i="1" dirty="0">
                            <a:latin typeface="Cambria Math" panose="02040503050406030204" pitchFamily="18" charset="0"/>
                            <a:ea typeface="Cambria Math" panose="02040503050406030204" pitchFamily="18" charset="0"/>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e>
                                </m:d>
                              </m:oMath>
                            </m:oMathPara>
                          </a14:m>
                          <a:endParaRPr lang="en-GB" sz="1100" b="1" dirty="0">
                            <a:solidFill>
                              <a:schemeClr val="tx1"/>
                            </a:solidFill>
                          </a:endParaRPr>
                        </a:p>
                      </a:txBody>
                      <a:tcPr>
                        <a:noFill/>
                      </a:tcPr>
                    </a:tc>
                    <a:extLst>
                      <a:ext uri="{0D108BD9-81ED-4DB2-BD59-A6C34878D82A}">
                        <a16:rowId xmlns:a16="http://schemas.microsoft.com/office/drawing/2014/main" val="4250802862"/>
                      </a:ext>
                    </a:extLst>
                  </a:tr>
                  <a:tr h="370840">
                    <a:tc vMerge="1">
                      <a:txBody>
                        <a:bodyPr/>
                        <a:lstStyle/>
                        <a:p>
                          <a:endParaRPr lang="en-GB"/>
                        </a:p>
                      </a:txBody>
                      <a:tcPr>
                        <a:noFill/>
                      </a:tcPr>
                    </a:tc>
                    <a:tc>
                      <a:txBody>
                        <a:bodyPr/>
                        <a:lstStyle/>
                        <a:p>
                          <a:r>
                            <a:rPr lang="en-US" b="1" dirty="0">
                              <a:solidFill>
                                <a:schemeClr val="tx1"/>
                              </a:solidFill>
                            </a:rPr>
                            <a:t>Independent</a:t>
                          </a:r>
                          <a:endParaRPr lang="en-GB" b="1"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𝑥</m:t>
                                        </m:r>
                                        <m:r>
                                          <a:rPr lang="en-US" sz="1100" i="1">
                                            <a:latin typeface="Cambria Math" panose="02040503050406030204" pitchFamily="18" charset="0"/>
                                            <a:ea typeface="Cambria Math" panose="02040503050406030204" pitchFamily="18" charset="0"/>
                                          </a:rPr>
                                          <m:t>, </m:t>
                                        </m:r>
                                        <m:r>
                                          <a:rPr lang="en-US" sz="1100" i="1">
                                            <a:latin typeface="Cambria Math" panose="02040503050406030204" pitchFamily="18" charset="0"/>
                                            <a:ea typeface="Cambria Math" panose="02040503050406030204" pitchFamily="18" charset="0"/>
                                          </a:rPr>
                                          <m:t>𝑦</m:t>
                                        </m:r>
                                        <m:r>
                                          <a:rPr lang="en-US"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𝑏𝑦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e>
                                </m:d>
                              </m:oMath>
                            </m:oMathPara>
                          </a14:m>
                          <a:endParaRPr lang="en-GB" sz="1100" b="1" dirty="0">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𝑓𝑎𝑐𝑡𝑜𝑟</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d>
                                      <m:dPr>
                                        <m:ctrlPr>
                                          <a:rPr lang="en-US" sz="1100" b="0" i="1" smtClean="0">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e>
                                    </m:d>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𝑥</m:t>
                                        </m:r>
                                        <m:r>
                                          <a:rPr lang="en-US" sz="1100" i="1">
                                            <a:latin typeface="Cambria Math" panose="02040503050406030204" pitchFamily="18" charset="0"/>
                                            <a:ea typeface="Cambria Math" panose="02040503050406030204" pitchFamily="18" charset="0"/>
                                          </a:rPr>
                                          <m:t>, </m:t>
                                        </m:r>
                                        <m:r>
                                          <a:rPr lang="en-US" sz="1100" i="1">
                                            <a:latin typeface="Cambria Math" panose="02040503050406030204" pitchFamily="18" charset="0"/>
                                            <a:ea typeface="Cambria Math" panose="02040503050406030204" pitchFamily="18" charset="0"/>
                                          </a:rPr>
                                          <m:t>𝑦</m:t>
                                        </m:r>
                                        <m:r>
                                          <a:rPr lang="en-US"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𝑏𝑦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e>
                                </m:d>
                              </m:oMath>
                            </m:oMathPara>
                          </a14:m>
                          <a:endParaRPr lang="en-GB" sz="1100"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𝑥</m:t>
                                        </m:r>
                                        <m:r>
                                          <a:rPr lang="en-US" sz="1100" i="1">
                                            <a:latin typeface="Cambria Math" panose="02040503050406030204" pitchFamily="18" charset="0"/>
                                            <a:ea typeface="Cambria Math" panose="02040503050406030204" pitchFamily="18" charset="0"/>
                                          </a:rPr>
                                          <m:t>, </m:t>
                                        </m:r>
                                        <m:r>
                                          <a:rPr lang="en-US" sz="1100" i="1">
                                            <a:latin typeface="Cambria Math" panose="02040503050406030204" pitchFamily="18" charset="0"/>
                                            <a:ea typeface="Cambria Math" panose="02040503050406030204" pitchFamily="18" charset="0"/>
                                          </a:rPr>
                                          <m:t>𝑦</m:t>
                                        </m:r>
                                        <m:r>
                                          <a:rPr lang="en-US"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𝑏𝑦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e>
                                </m:d>
                              </m:oMath>
                            </m:oMathPara>
                          </a14:m>
                          <a:endParaRPr lang="en-GB" sz="1100" b="1" dirty="0">
                            <a:solidFill>
                              <a:schemeClr val="tx1"/>
                            </a:solidFill>
                          </a:endParaRPr>
                        </a:p>
                        <a:p>
                          <a:endParaRPr lang="en-GB" sz="1100" b="1" dirty="0">
                            <a:solidFill>
                              <a:schemeClr val="tx1"/>
                            </a:solidFill>
                          </a:endParaRPr>
                        </a:p>
                      </a:txBody>
                      <a:tcPr>
                        <a:noFill/>
                      </a:tcPr>
                    </a:tc>
                    <a:extLst>
                      <a:ext uri="{0D108BD9-81ED-4DB2-BD59-A6C34878D82A}">
                        <a16:rowId xmlns:a16="http://schemas.microsoft.com/office/drawing/2014/main" val="493528068"/>
                      </a:ext>
                    </a:extLst>
                  </a:tr>
                  <a:tr h="370840">
                    <a:tc vMerge="1">
                      <a:txBody>
                        <a:bodyPr/>
                        <a:lstStyle/>
                        <a:p>
                          <a:endParaRPr lang="en-GB" dirty="0"/>
                        </a:p>
                      </a:txBody>
                      <a:tcPr>
                        <a:noFill/>
                      </a:tcPr>
                    </a:tc>
                    <a:tc>
                      <a:txBody>
                        <a:bodyPr/>
                        <a:lstStyle/>
                        <a:p>
                          <a:r>
                            <a:rPr lang="en-US" b="1" dirty="0">
                              <a:solidFill>
                                <a:schemeClr val="tx1"/>
                              </a:solidFill>
                            </a:rPr>
                            <a:t>Smoothed</a:t>
                          </a:r>
                          <a:endParaRPr lang="en-GB"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r>
                                  <a:rPr lang="en-US" sz="1100" i="1">
                                    <a:latin typeface="Cambria Math" panose="02040503050406030204" pitchFamily="18" charset="0"/>
                                    <a:ea typeface="Cambria Math" panose="02040503050406030204" pitchFamily="18" charset="0"/>
                                  </a:rPr>
                                  <m:t> </m:t>
                                </m:r>
                              </m:oMath>
                            </m:oMathPara>
                          </a14:m>
                          <a:endParaRPr lang="en-US" sz="1100" i="1" dirty="0">
                            <a:latin typeface="Cambria Math" panose="02040503050406030204" pitchFamily="18" charset="0"/>
                            <a:ea typeface="Cambria Math" panose="02040503050406030204" pitchFamily="18"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𝑓𝑎𝑐𝑡𝑜𝑟</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r>
                                  <a:rPr lang="en-US" sz="1100" b="0" i="1" smtClean="0">
                                    <a:latin typeface="Cambria Math" panose="02040503050406030204" pitchFamily="18" charset="0"/>
                                    <a:ea typeface="Cambria Math" panose="02040503050406030204" pitchFamily="18" charset="0"/>
                                  </a:rPr>
                                  <m:t> </m:t>
                                </m:r>
                              </m:oMath>
                            </m:oMathPara>
                          </a14:m>
                          <a:endParaRPr lang="en-US" sz="1100" b="0" i="1" dirty="0">
                            <a:latin typeface="Cambria Math" panose="02040503050406030204" pitchFamily="18" charset="0"/>
                            <a:ea typeface="Cambria Math" panose="02040503050406030204" pitchFamily="18" charset="0"/>
                          </a:endParaRPr>
                        </a:p>
                      </a:txBody>
                      <a:tcPr>
                        <a:noFill/>
                      </a:tcPr>
                    </a:tc>
                    <a:tc>
                      <a:txBody>
                        <a:bodyPr/>
                        <a:lstStyle/>
                        <a:p>
                          <a:pPr/>
                          <a14:m>
                            <m:oMathPara xmlns:m="http://schemas.openxmlformats.org/officeDocument/2006/math">
                              <m:oMathParaPr>
                                <m:jc m:val="centerGroup"/>
                              </m:oMathParaPr>
                              <m:oMath xmlns:m="http://schemas.openxmlformats.org/officeDocument/2006/math">
                                <m:r>
                                  <m:rPr>
                                    <m:sty m:val="p"/>
                                  </m:rPr>
                                  <a:rPr lang="en-US" sz="1100" i="1" smtClean="0">
                                    <a:latin typeface="Cambria Math" panose="02040503050406030204" pitchFamily="18" charset="0"/>
                                    <a:ea typeface="Cambria Math" panose="02040503050406030204" pitchFamily="18" charset="0"/>
                                  </a:rPr>
                                  <m:t>gam</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𝑐</m:t>
                                    </m:r>
                                    <m:r>
                                      <a:rPr lang="en-US" sz="1100" i="1">
                                        <a:latin typeface="Cambria Math" panose="02040503050406030204" pitchFamily="18" charset="0"/>
                                        <a:ea typeface="Cambria Math" panose="02040503050406030204" pitchFamily="18" charset="0"/>
                                      </a:rPr>
                                      <m:t> ~1+</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d>
                                      <m:dPr>
                                        <m:ctrlPr>
                                          <a:rPr lang="en-US" sz="1100" i="1">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e>
                                    </m:d>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𝑠</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m:t>
                                    </m:r>
                                  </m:e>
                                </m:d>
                              </m:oMath>
                            </m:oMathPara>
                          </a14:m>
                          <a:endParaRPr lang="en-GB" sz="1100" b="1" dirty="0">
                            <a:solidFill>
                              <a:schemeClr val="tx1"/>
                            </a:solidFill>
                          </a:endParaRPr>
                        </a:p>
                      </a:txBody>
                      <a:tcPr>
                        <a:noFill/>
                      </a:tcPr>
                    </a:tc>
                    <a:extLst>
                      <a:ext uri="{0D108BD9-81ED-4DB2-BD59-A6C34878D82A}">
                        <a16:rowId xmlns:a16="http://schemas.microsoft.com/office/drawing/2014/main" val="760499547"/>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2608839803"/>
                  </p:ext>
                </p:extLst>
              </p:nvPr>
            </p:nvGraphicFramePr>
            <p:xfrm>
              <a:off x="321870" y="4329176"/>
              <a:ext cx="8500260" cy="2271967"/>
            </p:xfrm>
            <a:graphic>
              <a:graphicData uri="http://schemas.openxmlformats.org/drawingml/2006/table">
                <a:tbl>
                  <a:tblPr firstRow="1" bandRow="1">
                    <a:tableStyleId>{5C22544A-7EE6-4342-B048-85BDC9FD1C3A}</a:tableStyleId>
                  </a:tblPr>
                  <a:tblGrid>
                    <a:gridCol w="782725">
                      <a:extLst>
                        <a:ext uri="{9D8B030D-6E8A-4147-A177-3AD203B41FA5}">
                          <a16:colId xmlns:a16="http://schemas.microsoft.com/office/drawing/2014/main" val="1044793742"/>
                        </a:ext>
                      </a:extLst>
                    </a:gridCol>
                    <a:gridCol w="1455725">
                      <a:extLst>
                        <a:ext uri="{9D8B030D-6E8A-4147-A177-3AD203B41FA5}">
                          <a16:colId xmlns:a16="http://schemas.microsoft.com/office/drawing/2014/main" val="1247232197"/>
                        </a:ext>
                      </a:extLst>
                    </a:gridCol>
                    <a:gridCol w="2033626">
                      <a:extLst>
                        <a:ext uri="{9D8B030D-6E8A-4147-A177-3AD203B41FA5}">
                          <a16:colId xmlns:a16="http://schemas.microsoft.com/office/drawing/2014/main" val="2025888858"/>
                        </a:ext>
                      </a:extLst>
                    </a:gridCol>
                    <a:gridCol w="2099462">
                      <a:extLst>
                        <a:ext uri="{9D8B030D-6E8A-4147-A177-3AD203B41FA5}">
                          <a16:colId xmlns:a16="http://schemas.microsoft.com/office/drawing/2014/main" val="2119540534"/>
                        </a:ext>
                      </a:extLst>
                    </a:gridCol>
                    <a:gridCol w="2128722">
                      <a:extLst>
                        <a:ext uri="{9D8B030D-6E8A-4147-A177-3AD203B41FA5}">
                          <a16:colId xmlns:a16="http://schemas.microsoft.com/office/drawing/2014/main" val="2262901501"/>
                        </a:ext>
                      </a:extLst>
                    </a:gridCol>
                  </a:tblGrid>
                  <a:tr h="370840">
                    <a:tc>
                      <a:txBody>
                        <a:bodyPr/>
                        <a:lstStyle/>
                        <a:p>
                          <a:endParaRPr lang="en-GB" b="1" dirty="0">
                            <a:solidFill>
                              <a:schemeClr val="tx1"/>
                            </a:solidFill>
                          </a:endParaRPr>
                        </a:p>
                      </a:txBody>
                      <a:tcPr>
                        <a:noFill/>
                      </a:tcPr>
                    </a:tc>
                    <a:tc gridSpan="4">
                      <a:txBody>
                        <a:bodyPr/>
                        <a:lstStyle/>
                        <a:p>
                          <a:pPr algn="ctr"/>
                          <a:r>
                            <a:rPr lang="en-US" b="1" dirty="0">
                              <a:solidFill>
                                <a:schemeClr val="tx1"/>
                              </a:solidFill>
                            </a:rPr>
                            <a:t>Temporal effect</a:t>
                          </a:r>
                          <a:endParaRPr lang="en-GB" b="1" dirty="0">
                            <a:solidFill>
                              <a:schemeClr val="tx1"/>
                            </a:solidFill>
                          </a:endParaRPr>
                        </a:p>
                      </a:txBody>
                      <a:tcPr>
                        <a:noFill/>
                      </a:tcPr>
                    </a:tc>
                    <a:tc hMerge="1">
                      <a:txBody>
                        <a:bodyPr/>
                        <a:lstStyle/>
                        <a:p>
                          <a:endParaRPr lang="en-GB"/>
                        </a:p>
                      </a:txBody>
                      <a:tcPr>
                        <a:noFill/>
                      </a:tcPr>
                    </a:tc>
                    <a:tc hMerge="1">
                      <a:txBody>
                        <a:bodyPr/>
                        <a:lstStyle/>
                        <a:p>
                          <a:endParaRPr lang="en-GB"/>
                        </a:p>
                      </a:txBody>
                      <a:tcPr>
                        <a:noFill/>
                      </a:tcPr>
                    </a:tc>
                    <a:tc hMerge="1">
                      <a:txBody>
                        <a:bodyPr/>
                        <a:lstStyle/>
                        <a:p>
                          <a:endParaRPr lang="en-GB"/>
                        </a:p>
                      </a:txBody>
                      <a:tcPr>
                        <a:noFill/>
                      </a:tcPr>
                    </a:tc>
                    <a:extLst>
                      <a:ext uri="{0D108BD9-81ED-4DB2-BD59-A6C34878D82A}">
                        <a16:rowId xmlns:a16="http://schemas.microsoft.com/office/drawing/2014/main" val="4149236068"/>
                      </a:ext>
                    </a:extLst>
                  </a:tr>
                  <a:tr h="370840">
                    <a:tc rowSpan="4">
                      <a:txBody>
                        <a:bodyPr/>
                        <a:lstStyle/>
                        <a:p>
                          <a:pPr algn="ctr"/>
                          <a:r>
                            <a:rPr lang="en-US" b="1" dirty="0" err="1">
                              <a:solidFill>
                                <a:schemeClr val="tx1"/>
                              </a:solidFill>
                            </a:rPr>
                            <a:t>Spatio</a:t>
                          </a:r>
                          <a:r>
                            <a:rPr lang="en-US" b="1" dirty="0">
                              <a:solidFill>
                                <a:schemeClr val="tx1"/>
                              </a:solidFill>
                            </a:rPr>
                            <a:t>-temporal</a:t>
                          </a:r>
                          <a:r>
                            <a:rPr lang="en-US" b="1" baseline="0" dirty="0">
                              <a:solidFill>
                                <a:schemeClr val="tx1"/>
                              </a:solidFill>
                            </a:rPr>
                            <a:t> effect</a:t>
                          </a:r>
                          <a:endParaRPr lang="en-GB" b="1" dirty="0">
                            <a:solidFill>
                              <a:schemeClr val="tx1"/>
                            </a:solidFill>
                          </a:endParaRPr>
                        </a:p>
                      </a:txBody>
                      <a:tcPr vert="vert270">
                        <a:noFill/>
                      </a:tcPr>
                    </a:tc>
                    <a:tc>
                      <a:txBody>
                        <a:bodyPr/>
                        <a:lstStyle/>
                        <a:p>
                          <a:endParaRPr lang="en-GB" b="1" dirty="0">
                            <a:solidFill>
                              <a:schemeClr val="tx1"/>
                            </a:solidFill>
                          </a:endParaRPr>
                        </a:p>
                      </a:txBody>
                      <a:tcPr>
                        <a:noFill/>
                      </a:tcPr>
                    </a:tc>
                    <a:tc>
                      <a:txBody>
                        <a:bodyPr/>
                        <a:lstStyle/>
                        <a:p>
                          <a:r>
                            <a:rPr lang="en-US" b="1" dirty="0">
                              <a:solidFill>
                                <a:schemeClr val="tx1"/>
                              </a:solidFill>
                            </a:rPr>
                            <a:t>None</a:t>
                          </a:r>
                          <a:endParaRPr lang="en-GB" b="1" dirty="0">
                            <a:solidFill>
                              <a:schemeClr val="tx1"/>
                            </a:solidFill>
                          </a:endParaRPr>
                        </a:p>
                      </a:txBody>
                      <a:tcPr>
                        <a:noFill/>
                      </a:tcPr>
                    </a:tc>
                    <a:tc>
                      <a:txBody>
                        <a:bodyPr/>
                        <a:lstStyle/>
                        <a:p>
                          <a:r>
                            <a:rPr lang="en-US" b="1" dirty="0">
                              <a:solidFill>
                                <a:schemeClr val="tx1"/>
                              </a:solidFill>
                            </a:rPr>
                            <a:t>Independent</a:t>
                          </a:r>
                          <a:endParaRPr lang="en-GB" b="1" dirty="0">
                            <a:solidFill>
                              <a:schemeClr val="tx1"/>
                            </a:solidFill>
                          </a:endParaRPr>
                        </a:p>
                      </a:txBody>
                      <a:tcPr>
                        <a:noFill/>
                      </a:tcPr>
                    </a:tc>
                    <a:tc>
                      <a:txBody>
                        <a:bodyPr/>
                        <a:lstStyle/>
                        <a:p>
                          <a:r>
                            <a:rPr lang="en-US" b="1" dirty="0">
                              <a:solidFill>
                                <a:schemeClr val="tx1"/>
                              </a:solidFill>
                            </a:rPr>
                            <a:t>Smoothed</a:t>
                          </a:r>
                          <a:endParaRPr lang="en-GB" b="1" dirty="0">
                            <a:solidFill>
                              <a:schemeClr val="tx1"/>
                            </a:solidFill>
                          </a:endParaRPr>
                        </a:p>
                      </a:txBody>
                      <a:tcPr>
                        <a:noFill/>
                      </a:tcPr>
                    </a:tc>
                    <a:extLst>
                      <a:ext uri="{0D108BD9-81ED-4DB2-BD59-A6C34878D82A}">
                        <a16:rowId xmlns:a16="http://schemas.microsoft.com/office/drawing/2014/main" val="3786578407"/>
                      </a:ext>
                    </a:extLst>
                  </a:tr>
                  <a:tr h="469900">
                    <a:tc vMerge="1">
                      <a:txBody>
                        <a:bodyPr/>
                        <a:lstStyle/>
                        <a:p>
                          <a:endParaRPr lang="en-GB"/>
                        </a:p>
                      </a:txBody>
                      <a:tcPr>
                        <a:noFill/>
                      </a:tcPr>
                    </a:tc>
                    <a:tc>
                      <a:txBody>
                        <a:bodyPr/>
                        <a:lstStyle/>
                        <a:p>
                          <a:r>
                            <a:rPr lang="en-US" b="1" dirty="0">
                              <a:solidFill>
                                <a:schemeClr val="tx1"/>
                              </a:solidFill>
                            </a:rPr>
                            <a:t>None</a:t>
                          </a:r>
                          <a:endParaRPr lang="en-GB" b="1" dirty="0">
                            <a:solidFill>
                              <a:schemeClr val="tx1"/>
                            </a:solidFill>
                          </a:endParaRPr>
                        </a:p>
                      </a:txBody>
                      <a:tcPr>
                        <a:noFill/>
                      </a:tcPr>
                    </a:tc>
                    <a:tc>
                      <a:txBody>
                        <a:bodyPr/>
                        <a:lstStyle/>
                        <a:p>
                          <a:endParaRPr lang="en-US"/>
                        </a:p>
                      </a:txBody>
                      <a:tcPr>
                        <a:blipFill>
                          <a:blip r:embed="rId4"/>
                          <a:stretch>
                            <a:fillRect l="-110479" t="-164935" r="-208982" b="-310390"/>
                          </a:stretch>
                        </a:blipFill>
                      </a:tcPr>
                    </a:tc>
                    <a:tc>
                      <a:txBody>
                        <a:bodyPr/>
                        <a:lstStyle/>
                        <a:p>
                          <a:endParaRPr lang="en-US"/>
                        </a:p>
                      </a:txBody>
                      <a:tcPr>
                        <a:blipFill>
                          <a:blip r:embed="rId4"/>
                          <a:stretch>
                            <a:fillRect l="-204360" t="-164935" r="-102907" b="-310390"/>
                          </a:stretch>
                        </a:blipFill>
                      </a:tcPr>
                    </a:tc>
                    <a:tc>
                      <a:txBody>
                        <a:bodyPr/>
                        <a:lstStyle/>
                        <a:p>
                          <a:endParaRPr lang="en-US"/>
                        </a:p>
                      </a:txBody>
                      <a:tcPr>
                        <a:blipFill>
                          <a:blip r:embed="rId4"/>
                          <a:stretch>
                            <a:fillRect l="-299143" t="-164935" r="-1143" b="-310390"/>
                          </a:stretch>
                        </a:blipFill>
                      </a:tcPr>
                    </a:tc>
                    <a:extLst>
                      <a:ext uri="{0D108BD9-81ED-4DB2-BD59-A6C34878D82A}">
                        <a16:rowId xmlns:a16="http://schemas.microsoft.com/office/drawing/2014/main" val="4250802862"/>
                      </a:ext>
                    </a:extLst>
                  </a:tr>
                  <a:tr h="637540">
                    <a:tc vMerge="1">
                      <a:txBody>
                        <a:bodyPr/>
                        <a:lstStyle/>
                        <a:p>
                          <a:endParaRPr lang="en-GB"/>
                        </a:p>
                      </a:txBody>
                      <a:tcPr>
                        <a:noFill/>
                      </a:tcPr>
                    </a:tc>
                    <a:tc>
                      <a:txBody>
                        <a:bodyPr/>
                        <a:lstStyle/>
                        <a:p>
                          <a:r>
                            <a:rPr lang="en-US" b="1" dirty="0">
                              <a:solidFill>
                                <a:schemeClr val="tx1"/>
                              </a:solidFill>
                            </a:rPr>
                            <a:t>Independent</a:t>
                          </a:r>
                          <a:endParaRPr lang="en-GB" b="1" dirty="0">
                            <a:solidFill>
                              <a:schemeClr val="tx1"/>
                            </a:solidFill>
                          </a:endParaRPr>
                        </a:p>
                      </a:txBody>
                      <a:tcPr>
                        <a:noFill/>
                      </a:tcPr>
                    </a:tc>
                    <a:tc>
                      <a:txBody>
                        <a:bodyPr/>
                        <a:lstStyle/>
                        <a:p>
                          <a:endParaRPr lang="en-US"/>
                        </a:p>
                      </a:txBody>
                      <a:tcPr>
                        <a:blipFill>
                          <a:blip r:embed="rId4"/>
                          <a:stretch>
                            <a:fillRect l="-110479" t="-194286" r="-208982" b="-127619"/>
                          </a:stretch>
                        </a:blipFill>
                      </a:tcPr>
                    </a:tc>
                    <a:tc>
                      <a:txBody>
                        <a:bodyPr/>
                        <a:lstStyle/>
                        <a:p>
                          <a:endParaRPr lang="en-US"/>
                        </a:p>
                      </a:txBody>
                      <a:tcPr>
                        <a:blipFill>
                          <a:blip r:embed="rId4"/>
                          <a:stretch>
                            <a:fillRect l="-204360" t="-194286" r="-102907" b="-127619"/>
                          </a:stretch>
                        </a:blipFill>
                      </a:tcPr>
                    </a:tc>
                    <a:tc>
                      <a:txBody>
                        <a:bodyPr/>
                        <a:lstStyle/>
                        <a:p>
                          <a:endParaRPr lang="en-US"/>
                        </a:p>
                      </a:txBody>
                      <a:tcPr>
                        <a:blipFill>
                          <a:blip r:embed="rId4"/>
                          <a:stretch>
                            <a:fillRect l="-299143" t="-194286" r="-1143" b="-127619"/>
                          </a:stretch>
                        </a:blipFill>
                      </a:tcPr>
                    </a:tc>
                    <a:extLst>
                      <a:ext uri="{0D108BD9-81ED-4DB2-BD59-A6C34878D82A}">
                        <a16:rowId xmlns:a16="http://schemas.microsoft.com/office/drawing/2014/main" val="493528068"/>
                      </a:ext>
                    </a:extLst>
                  </a:tr>
                  <a:tr h="422847">
                    <a:tc vMerge="1">
                      <a:txBody>
                        <a:bodyPr/>
                        <a:lstStyle/>
                        <a:p>
                          <a:endParaRPr lang="en-GB" dirty="0"/>
                        </a:p>
                      </a:txBody>
                      <a:tcPr>
                        <a:noFill/>
                      </a:tcPr>
                    </a:tc>
                    <a:tc>
                      <a:txBody>
                        <a:bodyPr/>
                        <a:lstStyle/>
                        <a:p>
                          <a:r>
                            <a:rPr lang="en-US" b="1" dirty="0">
                              <a:solidFill>
                                <a:schemeClr val="tx1"/>
                              </a:solidFill>
                            </a:rPr>
                            <a:t>Smoothed</a:t>
                          </a:r>
                          <a:endParaRPr lang="en-GB" b="1" dirty="0">
                            <a:solidFill>
                              <a:schemeClr val="tx1"/>
                            </a:solidFill>
                          </a:endParaRPr>
                        </a:p>
                      </a:txBody>
                      <a:tcPr>
                        <a:noFill/>
                      </a:tcPr>
                    </a:tc>
                    <a:tc>
                      <a:txBody>
                        <a:bodyPr/>
                        <a:lstStyle/>
                        <a:p>
                          <a:endParaRPr lang="en-US"/>
                        </a:p>
                      </a:txBody>
                      <a:tcPr>
                        <a:blipFill>
                          <a:blip r:embed="rId4"/>
                          <a:stretch>
                            <a:fillRect l="-110479" t="-447826" r="-208982" b="-94203"/>
                          </a:stretch>
                        </a:blipFill>
                      </a:tcPr>
                    </a:tc>
                    <a:tc>
                      <a:txBody>
                        <a:bodyPr/>
                        <a:lstStyle/>
                        <a:p>
                          <a:endParaRPr lang="en-US"/>
                        </a:p>
                      </a:txBody>
                      <a:tcPr>
                        <a:blipFill>
                          <a:blip r:embed="rId4"/>
                          <a:stretch>
                            <a:fillRect l="-204360" t="-447826" r="-102907" b="-94203"/>
                          </a:stretch>
                        </a:blipFill>
                      </a:tcPr>
                    </a:tc>
                    <a:tc>
                      <a:txBody>
                        <a:bodyPr/>
                        <a:lstStyle/>
                        <a:p>
                          <a:endParaRPr lang="en-US"/>
                        </a:p>
                      </a:txBody>
                      <a:tcPr>
                        <a:blipFill>
                          <a:blip r:embed="rId4"/>
                          <a:stretch>
                            <a:fillRect l="-299143" t="-447826" r="-1143" b="-94203"/>
                          </a:stretch>
                        </a:blipFill>
                      </a:tcPr>
                    </a:tc>
                    <a:extLst>
                      <a:ext uri="{0D108BD9-81ED-4DB2-BD59-A6C34878D82A}">
                        <a16:rowId xmlns:a16="http://schemas.microsoft.com/office/drawing/2014/main" val="760499547"/>
                      </a:ext>
                    </a:extLst>
                  </a:tr>
                </a:tbl>
              </a:graphicData>
            </a:graphic>
          </p:graphicFrame>
        </mc:Fallback>
      </mc:AlternateContent>
      <p:sp>
        <p:nvSpPr>
          <p:cNvPr id="4" name="Rectangle 3">
            <a:extLst>
              <a:ext uri="{FF2B5EF4-FFF2-40B4-BE49-F238E27FC236}">
                <a16:creationId xmlns:a16="http://schemas.microsoft.com/office/drawing/2014/main" id="{525077DD-125E-40BD-8336-B74B4E84F359}"/>
              </a:ext>
            </a:extLst>
          </p:cNvPr>
          <p:cNvSpPr/>
          <p:nvPr/>
        </p:nvSpPr>
        <p:spPr>
          <a:xfrm>
            <a:off x="4752753" y="5550195"/>
            <a:ext cx="1850066" cy="595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7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Two we will focus on:</a:t>
                </a:r>
              </a:p>
              <a:p>
                <a:pPr lvl="1" indent="-342900"/>
                <a:r>
                  <a:rPr lang="en-US" dirty="0">
                    <a:latin typeface="Cambria Math" panose="02040503050406030204" pitchFamily="18" charset="0"/>
                    <a:ea typeface="Cambria Math" panose="02040503050406030204" pitchFamily="18" charset="0"/>
                  </a:rPr>
                  <a:t>Spatial index standardization (week 7 lecture)</a:t>
                </a:r>
              </a:p>
              <a:p>
                <a:pPr marL="0" indent="0">
                  <a:buNone/>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gam</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𝑓𝑎𝑐𝑡𝑜𝑟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𝑓𝑎𝑐𝑡𝑜𝑟</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e>
                          </m:d>
                        </m:e>
                      </m:d>
                    </m:oMath>
                  </m:oMathPara>
                </a14:m>
                <a:endParaRPr lang="en-US" dirty="0"/>
              </a:p>
              <a:p>
                <a:pPr lvl="1" indent="-342900"/>
                <a:endParaRPr lang="en-US" dirty="0"/>
              </a:p>
              <a:p>
                <a:pPr lvl="1" indent="-342900"/>
                <a:r>
                  <a:rPr lang="en-US" dirty="0"/>
                  <a:t>Spatial Gompertz model (week 7 lab)</a:t>
                </a:r>
              </a:p>
              <a:p>
                <a:pPr marL="0" indent="0">
                  <a:buNone/>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gam</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 ~ 1+</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 </m:t>
                      </m:r>
                    </m:oMath>
                  </m:oMathPara>
                </a14:m>
                <a:endParaRPr lang="en-US" i="1" dirty="0">
                  <a:latin typeface="Cambria Math" panose="02040503050406030204" pitchFamily="18" charset="0"/>
                  <a:ea typeface="Cambria Math" panose="02040503050406030204" pitchFamily="18" charset="0"/>
                </a:endParaRPr>
              </a:p>
              <a:p>
                <a:pPr marL="0" indent="0">
                  <a:buNone/>
                </a:pPr>
                <a:endParaRPr lang="en-US" dirty="0"/>
              </a:p>
              <a:p>
                <a:pPr marL="0" indent="0">
                  <a:buNone/>
                </a:pPr>
                <a:r>
                  <a:rPr lang="en-US"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026"/>
                </a:stretch>
              </a:blipFill>
            </p:spPr>
            <p:txBody>
              <a:bodyPr/>
              <a:lstStyle/>
              <a:p>
                <a:r>
                  <a:rPr lang="en-GB">
                    <a:noFill/>
                  </a:rPr>
                  <a:t> </a:t>
                </a:r>
              </a:p>
            </p:txBody>
          </p:sp>
        </mc:Fallback>
      </mc:AlternateContent>
    </p:spTree>
    <p:extLst>
      <p:ext uri="{BB962C8B-B14F-4D97-AF65-F5344CB8AC3E}">
        <p14:creationId xmlns:p14="http://schemas.microsoft.com/office/powerpoint/2010/main" val="3717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r>
                  <a:rPr lang="en-US" dirty="0"/>
                  <a:t>What is index standardization?</a:t>
                </a:r>
              </a:p>
              <a:p>
                <a:r>
                  <a:rPr lang="en-US" dirty="0">
                    <a:latin typeface="Cambria Math" panose="02040503050406030204" pitchFamily="18" charset="0"/>
                    <a:ea typeface="Cambria Math" panose="02040503050406030204" pitchFamily="18" charset="0"/>
                  </a:rPr>
                  <a:t>Many models use a two-stage process</a:t>
                </a:r>
              </a:p>
              <a:p>
                <a:pPr marL="914400" lvl="1" indent="-457200">
                  <a:buFont typeface="+mj-lt"/>
                  <a:buAutoNum type="arabicPeriod"/>
                </a:pPr>
                <a:r>
                  <a:rPr lang="en-US" dirty="0">
                    <a:latin typeface="Cambria Math" panose="02040503050406030204" pitchFamily="18" charset="0"/>
                    <a:ea typeface="Cambria Math" panose="02040503050406030204" pitchFamily="18" charset="0"/>
                  </a:rPr>
                  <a:t>Analyze survey data to aggregate across space</a:t>
                </a:r>
              </a:p>
              <a:p>
                <a:pPr marL="914400" lvl="1" indent="-457200">
                  <a:buFont typeface="+mj-lt"/>
                  <a:buAutoNum type="arabicPeriod"/>
                </a:pPr>
                <a:r>
                  <a:rPr lang="en-US" dirty="0">
                    <a:latin typeface="Cambria Math" panose="02040503050406030204" pitchFamily="18" charset="0"/>
                    <a:ea typeface="Cambria Math" panose="02040503050406030204" pitchFamily="18" charset="0"/>
                  </a:rPr>
                  <a:t>Fit time-series models to products from step #1</a:t>
                </a:r>
              </a:p>
              <a:p>
                <a:pPr marL="514350" indent="-457200"/>
                <a:r>
                  <a:rPr lang="en-US" dirty="0">
                    <a:latin typeface="Cambria Math" panose="02040503050406030204" pitchFamily="18" charset="0"/>
                    <a:ea typeface="Cambria Math" panose="02040503050406030204" pitchFamily="18" charset="0"/>
                  </a:rPr>
                  <a:t>Surplus production models</a:t>
                </a:r>
              </a:p>
              <a:p>
                <a:pPr marL="5715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𝑡</m:t>
                          </m:r>
                        </m:sub>
                      </m:sSub>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𝑡</m:t>
                          </m:r>
                        </m:sub>
                      </m:sSub>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457200" lvl="1" indent="0">
                  <a:buNone/>
                </a:pPr>
                <a:r>
                  <a:rPr lang="en-US" dirty="0">
                    <a:latin typeface="Cambria Math" panose="02040503050406030204" pitchFamily="18" charset="0"/>
                    <a:ea typeface="Cambria Math" panose="02040503050406030204" pitchFamily="18" charset="0"/>
                  </a:rPr>
                  <a:t>Where </a:t>
                </a:r>
              </a:p>
              <a:p>
                <a:pPr lvl="1"/>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is a latent variable representing population abundance</a:t>
                </a:r>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𝑡</m:t>
                            </m:r>
                          </m:sub>
                        </m:sSub>
                      </m:e>
                    </m:d>
                  </m:oMath>
                </a14:m>
                <a:r>
                  <a:rPr lang="en-US" dirty="0">
                    <a:latin typeface="Cambria Math" panose="02040503050406030204" pitchFamily="18" charset="0"/>
                    <a:ea typeface="Cambria Math" panose="02040503050406030204" pitchFamily="18" charset="0"/>
                  </a:rPr>
                  <a:t> is a production function</a:t>
                </a: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𝑡</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𝑡</m:t>
                        </m:r>
                      </m:sub>
                    </m:sSub>
                  </m:oMath>
                </a14:m>
                <a:r>
                  <a:rPr lang="en-US" dirty="0">
                    <a:latin typeface="Cambria Math" panose="02040503050406030204" pitchFamily="18" charset="0"/>
                    <a:ea typeface="Cambria Math" panose="02040503050406030204" pitchFamily="18" charset="0"/>
                  </a:rPr>
                  <a:t> is fishing fraction times biomass</a:t>
                </a:r>
              </a:p>
              <a:p>
                <a:pPr marL="457200"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𝑡</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𝑡</m:t>
                                  </m:r>
                                </m:sub>
                              </m:sSub>
                            </m:e>
                          </m:d>
                        </m:e>
                      </m:func>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𝑐</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oMath>
                </a14:m>
                <a:r>
                  <a:rPr lang="en-US" dirty="0">
                    <a:latin typeface="Cambria Math" panose="02040503050406030204" pitchFamily="18" charset="0"/>
                    <a:ea typeface="Cambria Math" panose="02040503050406030204" pitchFamily="18" charset="0"/>
                  </a:rPr>
                  <a:t> is process error</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r>
                        <a:rPr lang="en-US" b="0" i="1" smtClean="0">
                          <a:latin typeface="Cambria Math" panose="02040503050406030204" pitchFamily="18" charset="0"/>
                          <a:ea typeface="Cambria Math" panose="02040503050406030204" pitchFamily="18" charset="0"/>
                        </a:rPr>
                        <m:t>(0,</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𝜀</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457200" lvl="1" indent="0">
                  <a:buNone/>
                </a:pPr>
                <a:r>
                  <a:rPr lang="en-US" dirty="0">
                    <a:latin typeface="Cambria Math" panose="02040503050406030204" pitchFamily="18" charset="0"/>
                    <a:ea typeface="Cambria Math" panose="02040503050406030204" pitchFamily="18" charset="0"/>
                  </a:rPr>
                  <a:t>And parameters are estimated by fitting to an abundance index</a:t>
                </a:r>
              </a:p>
              <a:p>
                <a:pPr marL="457200"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𝑡</m:t>
                                  </m:r>
                                </m:sub>
                              </m:sSub>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𝛿</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𝑏</m:t>
                                  </m:r>
                                </m:sub>
                                <m:sup>
                                  <m:r>
                                    <a:rPr lang="en-US" b="0" i="1" smtClean="0">
                                      <a:latin typeface="Cambria Math" panose="02040503050406030204" pitchFamily="18" charset="0"/>
                                      <a:ea typeface="Cambria Math" panose="02040503050406030204" pitchFamily="18" charset="0"/>
                                    </a:rPr>
                                    <m:t>2</m:t>
                                  </m:r>
                                </m:sup>
                              </m:sSubSup>
                            </m:e>
                          </m:func>
                        </m:e>
                      </m:d>
                    </m:oMath>
                  </m:oMathPara>
                </a14:m>
                <a:endParaRPr lang="en-US"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𝑡</m:t>
                        </m:r>
                      </m:sub>
                    </m:sSub>
                  </m:oMath>
                </a14:m>
                <a:r>
                  <a:rPr lang="en-US" dirty="0">
                    <a:latin typeface="Cambria Math" panose="02040503050406030204" pitchFamily="18" charset="0"/>
                    <a:ea typeface="Cambria Math" panose="02040503050406030204" pitchFamily="18" charset="0"/>
                  </a:rPr>
                  <a:t> is an abundance index that is proportional to abundance</a:t>
                </a:r>
              </a:p>
              <a:p>
                <a:pPr lvl="1"/>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dirty="0">
                    <a:latin typeface="Cambria Math" panose="02040503050406030204" pitchFamily="18" charset="0"/>
                    <a:ea typeface="Cambria Math" panose="02040503050406030204" pitchFamily="18" charset="0"/>
                  </a:rPr>
                  <a:t> is the proportionality constant (“catchability coefficient)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10" t="-1436"/>
                </a:stretch>
              </a:blipFill>
            </p:spPr>
            <p:txBody>
              <a:bodyPr/>
              <a:lstStyle/>
              <a:p>
                <a:r>
                  <a:rPr lang="en-GB">
                    <a:noFill/>
                  </a:rPr>
                  <a:t> </a:t>
                </a:r>
              </a:p>
            </p:txBody>
          </p:sp>
        </mc:Fallback>
      </mc:AlternateContent>
    </p:spTree>
    <p:extLst>
      <p:ext uri="{BB962C8B-B14F-4D97-AF65-F5344CB8AC3E}">
        <p14:creationId xmlns:p14="http://schemas.microsoft.com/office/powerpoint/2010/main" val="29496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a:t>Spatial index standardization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m:rPr>
                          <m:sty m:val="p"/>
                        </m:rPr>
                        <a:rPr lang="en-US">
                          <a:latin typeface="Cambria Math" panose="02040503050406030204" pitchFamily="18" charset="0"/>
                        </a:rPr>
                        <m:t>NegativeBinomial</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𝑖</m:t>
                              </m:r>
                            </m:sub>
                          </m:sSub>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0">
                          <a:latin typeface="Cambria Math" panose="02040503050406030204" pitchFamily="18" charset="0"/>
                          <a:ea typeface="Cambria Math" panose="02040503050406030204" pitchFamily="18" charset="0"/>
                        </a:rPr>
                        <m:t>𝛚</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MVN</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𝟎</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𝜔</m:t>
                          </m:r>
                        </m:sub>
                        <m:sup>
                          <m:r>
                            <a:rPr lang="en-US" b="0" i="1" smtClean="0">
                              <a:latin typeface="Cambria Math" panose="02040503050406030204" pitchFamily="18" charset="0"/>
                              <a:ea typeface="Cambria Math" panose="02040503050406030204" pitchFamily="18" charset="0"/>
                            </a:rPr>
                            <m:t>2</m:t>
                          </m:r>
                        </m:sup>
                      </m:sSubSup>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𝑹</m:t>
                          </m:r>
                        </m:e>
                        <m:sub>
                          <m:r>
                            <a:rPr lang="en-US" b="0" i="1" smtClean="0">
                              <a:latin typeface="Cambria Math" panose="02040503050406030204" pitchFamily="18" charset="0"/>
                              <a:ea typeface="Cambria Math" panose="02040503050406030204" pitchFamily="18" charset="0"/>
                            </a:rPr>
                            <m:t>𝜔</m:t>
                          </m:r>
                        </m:sub>
                      </m:sSub>
                      <m:r>
                        <a:rPr lang="en-US" b="0" i="1" smtClean="0">
                          <a:latin typeface="Cambria Math" panose="02040503050406030204" pitchFamily="18" charset="0"/>
                          <a:ea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ea typeface="Cambria Math" panose="02040503050406030204" pitchFamily="18" charset="0"/>
                        </a:rPr>
                        <m:t>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ea typeface="Cambria Math" panose="02040503050406030204" pitchFamily="18" charset="0"/>
                        </a:rPr>
                        <m:t>MVN</m:t>
                      </m:r>
                      <m:r>
                        <a:rPr lang="en-US"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sSub>
                        <m:sSubPr>
                          <m:ctrlPr>
                            <a:rPr lang="en-US"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𝑹</m:t>
                          </m:r>
                        </m:e>
                        <m:sub>
                          <m:r>
                            <a:rPr lang="en-US" i="1">
                              <a:latin typeface="Cambria Math" panose="02040503050406030204" pitchFamily="18" charset="0"/>
                              <a:ea typeface="Cambria Math" panose="02040503050406030204" pitchFamily="18" charset="0"/>
                            </a:rPr>
                            <m:t>𝜀</m:t>
                          </m:r>
                        </m:sub>
                      </m:sSub>
                      <m:r>
                        <a:rPr lang="en-US" i="1">
                          <a:latin typeface="Cambria Math" panose="02040503050406030204" pitchFamily="18" charset="0"/>
                          <a:ea typeface="Cambria Math" panose="02040503050406030204" pitchFamily="18" charset="0"/>
                        </a:rPr>
                        <m:t>)</m:t>
                      </m:r>
                    </m:oMath>
                  </m:oMathPara>
                </a14:m>
                <a:endParaRPr lang="en-GB" dirty="0"/>
              </a:p>
              <a:p>
                <a:pPr marL="0" indent="0">
                  <a:buNone/>
                </a:pPr>
                <a:endParaRPr lang="en-US" dirty="0"/>
              </a:p>
              <a:p>
                <a:pPr marL="0" indent="0">
                  <a:buNone/>
                </a:pPr>
                <a:r>
                  <a:rPr lang="en-US" dirty="0"/>
                  <a:t>OR [another way to write it]…</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vec</m:t>
                      </m:r>
                      <m:r>
                        <a:rPr lang="en-US" b="0" i="1" smtClean="0">
                          <a:latin typeface="Cambria Math" panose="02040503050406030204" pitchFamily="18" charset="0"/>
                          <a:ea typeface="Cambria Math" panose="02040503050406030204" pitchFamily="18" charset="0"/>
                        </a:rPr>
                        <m:t>(</m:t>
                      </m:r>
                      <m:r>
                        <a:rPr lang="el-GR" b="1" i="0" smtClean="0">
                          <a:latin typeface="Cambria Math" panose="02040503050406030204" pitchFamily="18" charset="0"/>
                          <a:ea typeface="Cambria Math" panose="02040503050406030204" pitchFamily="18" charset="0"/>
                        </a:rPr>
                        <m:t>𝚬</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ea typeface="Cambria Math" panose="02040503050406030204" pitchFamily="18" charset="0"/>
                        </a:rPr>
                        <m:t>MVN</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𝟎</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sSub>
                        <m:sSubPr>
                          <m:ctrlPr>
                            <a:rPr lang="en-US" i="1">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𝐑</m:t>
                          </m:r>
                        </m:e>
                        <m:sub>
                          <m:r>
                            <a:rPr lang="en-US" i="1">
                              <a:latin typeface="Cambria Math" panose="02040503050406030204" pitchFamily="18" charset="0"/>
                              <a:ea typeface="Cambria Math" panose="02040503050406030204" pitchFamily="18" charset="0"/>
                            </a:rPr>
                            <m:t>𝜀</m:t>
                          </m:r>
                        </m:sub>
                      </m:sSub>
                      <m:r>
                        <a:rPr lang="en-US"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𝐈</m:t>
                      </m:r>
                      <m:r>
                        <a:rPr lang="en-US" i="1">
                          <a:latin typeface="Cambria Math" panose="02040503050406030204" pitchFamily="18" charset="0"/>
                          <a:ea typeface="Cambria Math" panose="02040503050406030204" pitchFamily="18" charset="0"/>
                        </a:rPr>
                        <m:t>)</m:t>
                      </m:r>
                    </m:oMath>
                  </m:oMathPara>
                </a14:m>
                <a:endParaRPr lang="en-GB" dirty="0"/>
              </a:p>
              <a:p>
                <a:pPr marL="0" indent="0">
                  <a:buNone/>
                </a:pPr>
                <a:r>
                  <a:rPr lang="en-US" dirty="0"/>
                  <a:t>	Where </a:t>
                </a:r>
                <a14:m>
                  <m:oMath xmlns:m="http://schemas.openxmlformats.org/officeDocument/2006/math">
                    <m:r>
                      <a:rPr lang="en-US" b="1">
                        <a:latin typeface="Cambria Math" panose="02040503050406030204" pitchFamily="18" charset="0"/>
                        <a:ea typeface="Cambria Math" panose="02040503050406030204" pitchFamily="18" charset="0"/>
                      </a:rPr>
                      <m:t>𝐈</m:t>
                    </m:r>
                  </m:oMath>
                </a14:m>
                <a:r>
                  <a:rPr lang="en-GB" dirty="0"/>
                  <a:t> is an identity matrix</a:t>
                </a:r>
              </a:p>
              <a:p>
                <a:pPr marL="0"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4" t="-1026"/>
                </a:stretch>
              </a:blipFill>
            </p:spPr>
            <p:txBody>
              <a:bodyPr/>
              <a:lstStyle/>
              <a:p>
                <a:r>
                  <a:rPr lang="en-US">
                    <a:noFill/>
                  </a:rPr>
                  <a:t> </a:t>
                </a:r>
              </a:p>
            </p:txBody>
          </p:sp>
        </mc:Fallback>
      </mc:AlternateContent>
    </p:spTree>
    <p:extLst>
      <p:ext uri="{BB962C8B-B14F-4D97-AF65-F5344CB8AC3E}">
        <p14:creationId xmlns:p14="http://schemas.microsoft.com/office/powerpoint/2010/main" val="24331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dirty="0"/>
              <a:t>Two we will focus on:</a:t>
            </a:r>
          </a:p>
          <a:p>
            <a:pPr marL="0" indent="0">
              <a:buNone/>
            </a:pPr>
            <a:endParaRPr lang="en-US" dirty="0"/>
          </a:p>
          <a:p>
            <a:pPr marL="0" indent="0">
              <a:buNone/>
            </a:pPr>
            <a:r>
              <a:rPr lang="en-US" dirty="0"/>
              <a:t> </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879238" y="5713170"/>
            <a:ext cx="4188562" cy="954107"/>
          </a:xfrm>
          <a:prstGeom prst="rect">
            <a:avLst/>
          </a:prstGeom>
          <a:noFill/>
        </p:spPr>
        <p:txBody>
          <a:bodyPr wrap="square" rtlCol="0">
            <a:spAutoFit/>
          </a:bodyPr>
          <a:lstStyle/>
          <a:p>
            <a:r>
              <a:rPr lang="en-US" sz="2800" b="1" dirty="0"/>
              <a:t>Alaska </a:t>
            </a:r>
            <a:r>
              <a:rPr lang="en-US" sz="2800" b="1" dirty="0" err="1"/>
              <a:t>pollock</a:t>
            </a:r>
            <a:r>
              <a:rPr lang="en-US" sz="2800" b="1" dirty="0"/>
              <a:t> in the Eastern Bering Sea</a:t>
            </a:r>
            <a:endParaRPr lang="en-GB" sz="2800" b="1" dirty="0"/>
          </a:p>
        </p:txBody>
      </p:sp>
    </p:spTree>
    <p:extLst>
      <p:ext uri="{BB962C8B-B14F-4D97-AF65-F5344CB8AC3E}">
        <p14:creationId xmlns:p14="http://schemas.microsoft.com/office/powerpoint/2010/main" val="315474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Spatial index standardization: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Negative</m:t>
                      </m:r>
                      <m:r>
                        <a:rPr lang="en-US" b="0" i="0" smtClean="0">
                          <a:latin typeface="Cambria Math" panose="02040503050406030204" pitchFamily="18" charset="0"/>
                        </a:rPr>
                        <m:t>_</m:t>
                      </m:r>
                      <m:r>
                        <m:rPr>
                          <m:sty m:val="p"/>
                        </m:rPr>
                        <a:rPr lang="en-US" b="0" i="0" smtClean="0">
                          <a:latin typeface="Cambria Math" panose="02040503050406030204" pitchFamily="18" charset="0"/>
                        </a:rPr>
                        <m:t>Binomial</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𝑖</m:t>
                                  </m:r>
                                </m:sub>
                              </m:sSub>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𝑖</m:t>
                              </m:r>
                            </m:sub>
                          </m:sSub>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0">
                          <a:latin typeface="Cambria Math" panose="02040503050406030204" pitchFamily="18" charset="0"/>
                          <a:ea typeface="Cambria Math" panose="02040503050406030204" pitchFamily="18" charset="0"/>
                        </a:rPr>
                        <m:t>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𝑀𝑉𝑁</m:t>
                      </m:r>
                      <m:r>
                        <a:rPr lang="en-US" b="0" i="1" smtClean="0">
                          <a:latin typeface="Cambria Math" panose="02040503050406030204" pitchFamily="18" charset="0"/>
                          <a:ea typeface="Cambria Math" panose="02040503050406030204" pitchFamily="18" charset="0"/>
                        </a:rPr>
                        <m:t>(0,</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𝜔</m:t>
                          </m:r>
                        </m:sub>
                        <m:sup>
                          <m:r>
                            <a:rPr lang="en-US" b="0" i="1" smtClean="0">
                              <a:latin typeface="Cambria Math" panose="02040503050406030204" pitchFamily="18" charset="0"/>
                              <a:ea typeface="Cambria Math" panose="02040503050406030204" pitchFamily="18" charset="0"/>
                            </a:rPr>
                            <m:t>2</m:t>
                          </m:r>
                        </m:sup>
                      </m:sSubSup>
                      <m:sSub>
                        <m:sSubPr>
                          <m:ctrlPr>
                            <a:rPr lang="en-US" b="0" i="1" smtClean="0">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𝐑</m:t>
                          </m:r>
                        </m:e>
                        <m:sub>
                          <m:r>
                            <a:rPr lang="en-US" b="0" i="1" smtClean="0">
                              <a:latin typeface="Cambria Math" panose="02040503050406030204" pitchFamily="18" charset="0"/>
                              <a:ea typeface="Cambria Math" panose="02040503050406030204" pitchFamily="18" charset="0"/>
                            </a:rPr>
                            <m:t>𝜔</m:t>
                          </m:r>
                        </m:sub>
                      </m:sSub>
                      <m:r>
                        <a:rPr lang="en-US" b="0" i="1" smtClean="0">
                          <a:latin typeface="Cambria Math" panose="02040503050406030204" pitchFamily="18" charset="0"/>
                          <a:ea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1" i="0">
                              <a:latin typeface="Cambria Math" panose="02040503050406030204" pitchFamily="18" charset="0"/>
                              <a:ea typeface="Cambria Math" panose="02040503050406030204" pitchFamily="18" charset="0"/>
                            </a:rPr>
                            <m:t>𝛆</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𝑀𝑉𝑁</m:t>
                      </m:r>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sSub>
                        <m:sSubPr>
                          <m:ctrlPr>
                            <a:rPr lang="en-US" i="1">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𝐑</m:t>
                          </m:r>
                        </m:e>
                        <m:sub>
                          <m:r>
                            <a:rPr lang="en-US" i="1">
                              <a:latin typeface="Cambria Math" panose="02040503050406030204" pitchFamily="18" charset="0"/>
                              <a:ea typeface="Cambria Math" panose="02040503050406030204" pitchFamily="18" charset="0"/>
                            </a:rPr>
                            <m:t>𝜀</m:t>
                          </m:r>
                        </m:sub>
                      </m:sSub>
                      <m:r>
                        <a:rPr lang="en-US" i="1">
                          <a:latin typeface="Cambria Math" panose="02040503050406030204" pitchFamily="18" charset="0"/>
                          <a:ea typeface="Cambria Math" panose="02040503050406030204" pitchFamily="18" charset="0"/>
                        </a:rPr>
                        <m:t>)</m:t>
                      </m:r>
                    </m:oMath>
                  </m:oMathPara>
                </a14:m>
                <a:endParaRPr lang="en-GB" dirty="0"/>
              </a:p>
              <a:p>
                <a:pPr marL="0" indent="0">
                  <a:buNone/>
                </a:pPr>
                <a:r>
                  <a:rPr lang="en-US" dirty="0"/>
                  <a:t>Implications</a:t>
                </a:r>
              </a:p>
              <a:p>
                <a:pPr lvl="1"/>
                <a:r>
                  <a:rPr lang="en-US" dirty="0"/>
                  <a:t>Expectation:</a:t>
                </a: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𝔼</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𝑖</m:t>
                              </m:r>
                            </m:sub>
                          </m:sSub>
                        </m:sub>
                      </m:sSub>
                    </m:oMath>
                  </m:oMathPara>
                </a14:m>
                <a:endParaRPr lang="en-US" dirty="0"/>
              </a:p>
              <a:p>
                <a:pPr marL="457200" lvl="1" indent="0">
                  <a:buNone/>
                </a:pPr>
                <a:r>
                  <a:rPr lang="en-US" dirty="0"/>
                  <a:t>Variance</a:t>
                </a: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𝕍</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𝜔</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oMath>
                  </m:oMathPara>
                </a14:m>
                <a:endParaRPr lang="en-US" dirty="0"/>
              </a:p>
              <a:p>
                <a:pPr lvl="1"/>
                <a:r>
                  <a:rPr lang="en-US" dirty="0"/>
                  <a:t>Covariance</a:t>
                </a:r>
              </a:p>
              <a:p>
                <a:pPr lvl="2"/>
                <a:r>
                  <a:rPr lang="en-US" dirty="0"/>
                  <a:t>[Show on board if anyone’s interested]</a:t>
                </a:r>
                <a:endParaRPr lang="en-GB"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24" t="-1744"/>
                </a:stretch>
              </a:blipFill>
            </p:spPr>
            <p:txBody>
              <a:bodyPr/>
              <a:lstStyle/>
              <a:p>
                <a:r>
                  <a:rPr lang="en-GB">
                    <a:noFill/>
                  </a:rPr>
                  <a:t> </a:t>
                </a:r>
              </a:p>
            </p:txBody>
          </p:sp>
        </mc:Fallback>
      </mc:AlternateContent>
    </p:spTree>
    <p:extLst>
      <p:ext uri="{BB962C8B-B14F-4D97-AF65-F5344CB8AC3E}">
        <p14:creationId xmlns:p14="http://schemas.microsoft.com/office/powerpoint/2010/main" val="236531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US" dirty="0"/>
              <a:t>Ways to model survey data:</a:t>
            </a:r>
            <a:endParaRPr lang="en-US" i="1" dirty="0"/>
          </a:p>
          <a:p>
            <a:pPr marL="514350" indent="-514350">
              <a:buFont typeface="+mj-lt"/>
              <a:buAutoNum type="arabicPeriod"/>
            </a:pPr>
            <a:r>
              <a:rPr lang="en-US" dirty="0"/>
              <a:t>Discrete data</a:t>
            </a:r>
          </a:p>
          <a:p>
            <a:pPr lvl="1"/>
            <a:r>
              <a:rPr lang="en-US" dirty="0"/>
              <a:t>Counts</a:t>
            </a:r>
          </a:p>
          <a:p>
            <a:pPr lvl="1"/>
            <a:r>
              <a:rPr lang="en-US" dirty="0"/>
              <a:t>Often contains more zeros than expected (true and false zeros)</a:t>
            </a:r>
          </a:p>
          <a:p>
            <a:pPr marL="514350" indent="-514350">
              <a:buFont typeface="+mj-lt"/>
              <a:buAutoNum type="arabicPeriod"/>
            </a:pPr>
            <a:r>
              <a:rPr lang="en-US" dirty="0"/>
              <a:t>Continuous data</a:t>
            </a:r>
          </a:p>
          <a:p>
            <a:pPr lvl="1"/>
            <a:r>
              <a:rPr lang="en-US" dirty="0"/>
              <a:t>Biomass</a:t>
            </a:r>
          </a:p>
          <a:p>
            <a:pPr lvl="1"/>
            <a:r>
              <a:rPr lang="en-US" dirty="0"/>
              <a:t>Often arises from weighing all encountered individuals</a:t>
            </a:r>
          </a:p>
          <a:p>
            <a:pPr lvl="1"/>
            <a:r>
              <a:rPr lang="en-US" dirty="0"/>
              <a:t>Must model zeros (non-encounter) and positive real biomass</a:t>
            </a:r>
          </a:p>
          <a:p>
            <a:pPr marL="0" indent="0">
              <a:buNone/>
            </a:pPr>
            <a:endParaRPr lang="en-GB" dirty="0"/>
          </a:p>
        </p:txBody>
      </p:sp>
    </p:spTree>
    <p:extLst>
      <p:ext uri="{BB962C8B-B14F-4D97-AF65-F5344CB8AC3E}">
        <p14:creationId xmlns:p14="http://schemas.microsoft.com/office/powerpoint/2010/main" val="6940956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1622</TotalTime>
  <Words>1781</Words>
  <Application>Microsoft Office PowerPoint</Application>
  <PresentationFormat>On-screen Show (4:3)</PresentationFormat>
  <Paragraphs>285</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Wingdings</vt:lpstr>
      <vt:lpstr>1_Office Theme</vt:lpstr>
      <vt:lpstr>Lecture 7:  Spatio-temporal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NWFSC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Likelihoods and linear models</dc:title>
  <dc:creator>Thorson, James</dc:creator>
  <cp:lastModifiedBy>Ng, Elizabeth (ng1262@vandals.uidaho.edu)</cp:lastModifiedBy>
  <cp:revision>107</cp:revision>
  <dcterms:created xsi:type="dcterms:W3CDTF">2015-12-08T21:28:56Z</dcterms:created>
  <dcterms:modified xsi:type="dcterms:W3CDTF">2018-05-08T20:15:29Z</dcterms:modified>
</cp:coreProperties>
</file>