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66" r:id="rId2"/>
    <p:sldId id="276" r:id="rId3"/>
    <p:sldId id="285" r:id="rId4"/>
    <p:sldId id="286" r:id="rId5"/>
    <p:sldId id="287" r:id="rId6"/>
    <p:sldId id="288" r:id="rId7"/>
    <p:sldId id="289" r:id="rId8"/>
    <p:sldId id="277" r:id="rId9"/>
    <p:sldId id="278" r:id="rId10"/>
    <p:sldId id="267" r:id="rId11"/>
    <p:sldId id="273" r:id="rId12"/>
    <p:sldId id="268" r:id="rId13"/>
    <p:sldId id="269" r:id="rId14"/>
    <p:sldId id="270" r:id="rId15"/>
    <p:sldId id="271" r:id="rId16"/>
    <p:sldId id="274" r:id="rId17"/>
    <p:sldId id="275" r:id="rId18"/>
    <p:sldId id="272" r:id="rId19"/>
    <p:sldId id="279" r:id="rId20"/>
    <p:sldId id="281" r:id="rId21"/>
    <p:sldId id="282" r:id="rId22"/>
    <p:sldId id="283" r:id="rId23"/>
    <p:sldId id="284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Introduction to 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2:  Mixed-effects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April 5,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Generalized linear mixed model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Specify distribution for response variable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Specify function for expected value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</m:oMath>
                  </m:oMathPara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Specify a link function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Specify </a:t>
                </a:r>
                <a:r>
                  <a:rPr lang="en-US" dirty="0"/>
                  <a:t>distribution for random effects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aseline="30000" dirty="0"/>
              </a:p>
              <a:p>
                <a:pPr marL="57150" indent="0">
                  <a:buNone/>
                </a:pPr>
                <a:endParaRPr lang="en-US" i="1" dirty="0"/>
              </a:p>
              <a:p>
                <a:pPr marL="57150" indent="0">
                  <a:buNone/>
                </a:pPr>
                <a:r>
                  <a:rPr lang="en-US" dirty="0"/>
                  <a:t>=	General linear model + mixed effect(s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1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How to estimate standard errors?</a:t>
                </a:r>
              </a:p>
              <a:p>
                <a:pPr lvl="1"/>
                <a:r>
                  <a:rPr lang="en-US" dirty="0"/>
                  <a:t>Estimate the “Hessian” at the </a:t>
                </a:r>
                <a:r>
                  <a:rPr lang="en-US" dirty="0" smtClean="0"/>
                  <a:t>log-marginal likelihood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Calculate its inverse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𝕍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Extract element and take square root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SE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𝕍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318000" y="2590800"/>
          <a:ext cx="914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4" imgW="914400" imgH="291960" progId="Equation.DSMT4">
                  <p:embed/>
                </p:oleObj>
              </mc:Choice>
              <mc:Fallback>
                <p:oleObj name="Equation" r:id="rId4" imgW="914400" imgH="2919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18000" y="2590800"/>
                        <a:ext cx="914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262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E0FF4530-C0A9-489F-AD78-78B1E4B1E710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Example – Hierarchical count samples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Counts</a:t>
                </a:r>
              </a:p>
              <a:p>
                <a:pPr lvl="1"/>
                <a:r>
                  <a:rPr lang="en-US" dirty="0" smtClean="0"/>
                  <a:t>4 sites</a:t>
                </a:r>
              </a:p>
              <a:p>
                <a:pPr lvl="1"/>
                <a:r>
                  <a:rPr lang="en-US" dirty="0" smtClean="0"/>
                  <a:t>2 observations/site</a:t>
                </a:r>
              </a:p>
              <a:p>
                <a:pPr lvl="1"/>
                <a:r>
                  <a:rPr lang="en-US" dirty="0" smtClean="0"/>
                  <a:t>3 fixed effects</a:t>
                </a:r>
              </a:p>
              <a:p>
                <a:pPr lvl="1"/>
                <a:r>
                  <a:rPr lang="en-US" dirty="0" smtClean="0"/>
                  <a:t>4 random effects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066" y="3429569"/>
            <a:ext cx="5797798" cy="30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6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Simulating data</a:t>
            </a:r>
          </a:p>
          <a:p>
            <a:pPr lvl="1"/>
            <a:r>
              <a:rPr lang="en-US" dirty="0" smtClean="0"/>
              <a:t>[See R code]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0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Fit using R</a:t>
            </a:r>
            <a:endParaRPr lang="en-US" sz="2200" dirty="0" smtClean="0"/>
          </a:p>
          <a:p>
            <a:pPr lvl="2"/>
            <a:r>
              <a:rPr lang="en-US" sz="2200" dirty="0" smtClean="0"/>
              <a:t>Using </a:t>
            </a:r>
            <a:r>
              <a:rPr lang="en-US" sz="2200" i="1" dirty="0" smtClean="0"/>
              <a:t>lme4</a:t>
            </a:r>
            <a:r>
              <a:rPr lang="en-US" sz="2200" dirty="0" smtClean="0"/>
              <a:t> package</a:t>
            </a:r>
          </a:p>
          <a:p>
            <a:pPr lvl="2"/>
            <a:r>
              <a:rPr lang="en-US" sz="2200" i="1" dirty="0"/>
              <a:t>f</a:t>
            </a:r>
            <a:r>
              <a:rPr lang="en-US" sz="2200" i="1" dirty="0" smtClean="0"/>
              <a:t>ormula</a:t>
            </a:r>
            <a:r>
              <a:rPr lang="en-US" sz="2200" dirty="0" smtClean="0"/>
              <a:t>: way to specify model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600" dirty="0" smtClean="0"/>
              <a:t>Linear model – </a:t>
            </a:r>
            <a:r>
              <a:rPr lang="en-US" sz="2600" i="1" dirty="0" smtClean="0"/>
              <a:t>lm(formula= … )</a:t>
            </a:r>
            <a:endParaRPr lang="en-US" sz="2600" dirty="0" smtClean="0"/>
          </a:p>
          <a:p>
            <a:pPr marL="1314450" lvl="2" indent="-514350"/>
            <a:r>
              <a:rPr lang="en-US" sz="2200" dirty="0" smtClean="0"/>
              <a:t>Count ~ 0 + factor(Site)</a:t>
            </a:r>
          </a:p>
          <a:p>
            <a:pPr lvl="2"/>
            <a:r>
              <a:rPr lang="en-US" sz="2200" dirty="0" smtClean="0"/>
              <a:t>“Count” – response variable</a:t>
            </a:r>
          </a:p>
          <a:p>
            <a:pPr lvl="2"/>
            <a:r>
              <a:rPr lang="en-US" sz="2200" dirty="0" smtClean="0"/>
              <a:t>“0” – Don’t include intercept</a:t>
            </a:r>
          </a:p>
          <a:p>
            <a:pPr lvl="2"/>
            <a:r>
              <a:rPr lang="en-US" sz="2200" dirty="0" smtClean="0"/>
              <a:t>“factor(Site)” – Include a fixed effect for each site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600" dirty="0" smtClean="0"/>
              <a:t>Linear mixed model – </a:t>
            </a:r>
            <a:r>
              <a:rPr lang="en-US" sz="2600" i="1" dirty="0" smtClean="0"/>
              <a:t>lm(formula = … | … )</a:t>
            </a:r>
            <a:endParaRPr lang="en-US" sz="2600" dirty="0" smtClean="0"/>
          </a:p>
          <a:p>
            <a:pPr marL="1314450" lvl="2" indent="-514350"/>
            <a:r>
              <a:rPr lang="en-US" sz="2200" dirty="0" smtClean="0"/>
              <a:t>Count ~ ( 1 | factor(Site))</a:t>
            </a:r>
          </a:p>
          <a:p>
            <a:pPr marL="1314450" lvl="2" indent="-514350"/>
            <a:r>
              <a:rPr lang="en-US" sz="2200" dirty="0" smtClean="0"/>
              <a:t>“( 1 | factor(Site) )” – Include a random effect for each site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2789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Fit using R</a:t>
            </a:r>
            <a:endParaRPr lang="en-US" dirty="0" smtClean="0"/>
          </a:p>
          <a:p>
            <a:pPr lvl="1"/>
            <a:r>
              <a:rPr lang="en-US" b="1" dirty="0" smtClean="0"/>
              <a:t>[See R code]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16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b="1" dirty="0" smtClean="0"/>
                  <a:t>Fit using TMB</a:t>
                </a:r>
              </a:p>
              <a:p>
                <a:pPr marL="400050" lvl="1" indent="0">
                  <a:buNone/>
                </a:pPr>
                <a:r>
                  <a:rPr lang="en-US" sz="2800" dirty="0" smtClean="0"/>
                  <a:t>Steps during optimization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1800" dirty="0" smtClean="0"/>
                  <a:t>Write joint log-likelihood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800" dirty="0" smtClean="0"/>
                  <a:t> in CPP file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600" dirty="0" smtClean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1800" dirty="0" smtClean="0"/>
                  <a:t>Choose initial values for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 smtClean="0"/>
                  <a:t> and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1800" dirty="0" smtClean="0"/>
                  <a:t>“Inner optimization” – Optimize random effects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 smtClean="0"/>
                  <a:t>held constant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acc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914400" lvl="1" indent="-514350">
                  <a:buFont typeface="+mj-lt"/>
                  <a:buAutoNum type="arabicPeriod" startAt="4"/>
                </a:pPr>
                <a:r>
                  <a:rPr lang="en-US" sz="1800" dirty="0" smtClean="0"/>
                  <a:t>Calculate Laplace approx. for marginal likelihood of fixed effects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fNam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;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sz="1800" i="1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</m:d>
                      <m:r>
                        <a:rPr lang="en-US" sz="1800" i="1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sz="1800" b="1">
                                  <a:latin typeface="Cambria Math"/>
                                  <a:ea typeface="Cambria Math"/>
                                </a:rPr>
                                <m:t>𝐇</m:t>
                              </m:r>
                              <m:r>
                                <a:rPr lang="en-US" sz="1800" b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800" b="0" dirty="0" smtClean="0">
                  <a:ea typeface="Cambria Math"/>
                </a:endParaRPr>
              </a:p>
              <a:p>
                <a:pPr lvl="2"/>
                <a:r>
                  <a:rPr lang="en-US" sz="1600" dirty="0" smtClean="0"/>
                  <a:t>TMB also provides the gradient of the penalized likelihood with respect to fixed effects</a:t>
                </a:r>
              </a:p>
              <a:p>
                <a:pPr marL="914400" lvl="1" indent="-514350">
                  <a:buFont typeface="+mj-lt"/>
                  <a:buAutoNum type="arabicPeriod" startAt="5"/>
                </a:pPr>
                <a:r>
                  <a:rPr lang="en-US" sz="1800" dirty="0" smtClean="0"/>
                  <a:t>“Outer optimization” – Repeat steps 2-3</a:t>
                </a:r>
              </a:p>
              <a:p>
                <a:pPr lvl="2"/>
                <a:r>
                  <a:rPr lang="en-US" sz="1600" dirty="0" smtClean="0"/>
                  <a:t>Outer optimization is done in R using the function value and gradient provided by TMB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048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Fit using TMB</a:t>
            </a:r>
          </a:p>
          <a:p>
            <a:pPr marL="400050" lvl="1" indent="0">
              <a:buNone/>
            </a:pPr>
            <a:r>
              <a:rPr lang="en-US" sz="2800" dirty="0" smtClean="0"/>
              <a:t>[See R code]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8618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 of using linear mixed models</a:t>
            </a:r>
          </a:p>
          <a:p>
            <a:pPr lvl="1"/>
            <a:r>
              <a:rPr lang="en-US" dirty="0" smtClean="0"/>
              <a:t>Separate estimate of measurement and between-site variability</a:t>
            </a:r>
          </a:p>
          <a:p>
            <a:pPr lvl="1"/>
            <a:r>
              <a:rPr lang="en-US" dirty="0" smtClean="0"/>
              <a:t>Include covariates for either one</a:t>
            </a:r>
          </a:p>
          <a:p>
            <a:pPr lvl="1"/>
            <a:r>
              <a:rPr lang="en-US" dirty="0" smtClean="0"/>
              <a:t>Improved precision</a:t>
            </a:r>
          </a:p>
          <a:p>
            <a:pPr lvl="1"/>
            <a:r>
              <a:rPr lang="en-US" i="1" dirty="0" smtClean="0"/>
              <a:t>“Shrinkage”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Draw-backs</a:t>
            </a:r>
          </a:p>
          <a:p>
            <a:pPr lvl="1"/>
            <a:r>
              <a:rPr lang="en-US" dirty="0" smtClean="0"/>
              <a:t>Biased if random effects aren’t “exchangeable”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9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Restricted maximum likelihood models (REML)</a:t>
                </a:r>
              </a:p>
              <a:p>
                <a:pPr lvl="1"/>
                <a:r>
                  <a:rPr lang="en-US" dirty="0" smtClean="0"/>
                  <a:t>Maximum likelihood (ML) estimates of variance parameters are biased</a:t>
                </a:r>
              </a:p>
              <a:p>
                <a:pPr lvl="2"/>
                <a:r>
                  <a:rPr lang="en-US" dirty="0" smtClean="0"/>
                  <a:t>ML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𝑀𝐿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𝑀𝐿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lvl="2"/>
                <a:r>
                  <a:rPr lang="en-US" dirty="0" smtClean="0"/>
                  <a:t>Expectation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𝑢𝑛𝑏𝑖𝑎𝑠𝑒𝑑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lvl="2"/>
                <a:r>
                  <a:rPr lang="en-US" dirty="0" smtClean="0"/>
                  <a:t>Same problem arises for variance estimates of random effects</a:t>
                </a:r>
              </a:p>
              <a:p>
                <a:pPr lvl="1"/>
                <a:r>
                  <a:rPr lang="en-US" dirty="0" smtClean="0"/>
                  <a:t>REML gives unbiased estimates of random-effect variances</a:t>
                </a:r>
              </a:p>
              <a:p>
                <a:pPr lvl="2"/>
                <a:r>
                  <a:rPr lang="en-US" dirty="0" smtClean="0"/>
                  <a:t>Also sometimes helps convergence</a:t>
                </a:r>
              </a:p>
              <a:p>
                <a:pPr lvl="2"/>
                <a:r>
                  <a:rPr lang="en-US" dirty="0" smtClean="0"/>
                  <a:t>Important when log-likelihood function is correlated with respect to random and fixed effects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923" b="-1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19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Mixed-effects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 smtClean="0"/>
                  <a:t>Laws of probability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Axiom of conditional probability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 indent="-342900"/>
                <a:r>
                  <a:rPr lang="en-US" dirty="0" smtClean="0"/>
                  <a:t>Often easier to specify conditional probabilities than joint probabilities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Law of total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Used when justifying hierarchical models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95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Confidence interval:</a:t>
                </a:r>
              </a:p>
              <a:p>
                <a:pPr lvl="1"/>
                <a:r>
                  <a:rPr lang="en-US" dirty="0" smtClean="0"/>
                  <a:t>Parameter estimates are normally distributed</a:t>
                </a:r>
              </a:p>
              <a:p>
                <a:r>
                  <a:rPr lang="en-US" dirty="0" smtClean="0"/>
                  <a:t>Computation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</m:oMath>
                </a14:m>
                <a:r>
                  <a:rPr lang="en-US" dirty="0" smtClean="0"/>
                  <a:t> contains the true value x% of the time if the model is correct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is the inverse cumulative distribution for a normal distribution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 smtClean="0"/>
                  <a:t> is the estimate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1" dirty="0" smtClean="0"/>
                  <a:t> </a:t>
                </a:r>
                <a:r>
                  <a:rPr lang="en-GB" dirty="0" smtClean="0"/>
                  <a:t>is the estimated standard error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56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Confidence interval coverage</a:t>
                </a:r>
              </a:p>
              <a:p>
                <a:pPr lvl="1"/>
                <a:r>
                  <a:rPr lang="en-US" i="1" dirty="0" smtClean="0"/>
                  <a:t>Coverage</a:t>
                </a:r>
                <a:r>
                  <a:rPr lang="en-US" dirty="0" smtClean="0"/>
                  <a:t> – the expected proportion of times that an estimated x% confidence interval contains the true value given an estimation model and true “data-generating process”</a:t>
                </a:r>
              </a:p>
              <a:p>
                <a:pPr lvl="1"/>
                <a:endParaRPr lang="en-US" i="1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Estimation: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Simulate data with a known value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Record true parameter values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Apply estimator</a:t>
                </a:r>
                <a:endParaRPr lang="en-GB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Record confidence interval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Repeat steps 1-4 hundreds of times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Compute the proportion of times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contains the true value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36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Separability</a:t>
                </a:r>
              </a:p>
              <a:p>
                <a:r>
                  <a:rPr lang="en-US" dirty="0" smtClean="0"/>
                  <a:t>What if different components of the model are statistically independent?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Examples:</a:t>
                </a:r>
              </a:p>
              <a:p>
                <a:pPr lvl="1"/>
                <a:r>
                  <a:rPr lang="en-US" dirty="0" smtClean="0"/>
                  <a:t>Overdispersed samples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independent conditional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2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Separability</a:t>
                </a:r>
              </a:p>
              <a:p>
                <a:r>
                  <a:rPr lang="en-US" dirty="0" smtClean="0"/>
                  <a:t>Then we can factor the integral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we replace a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-dimensional integral with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1-dimenstional integrals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Uses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Meta-analysis: species are often independent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Time series: years are often “conditionally” independent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3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[Explore “map” argument to TMB]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65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Laplace approximation</a:t>
                </a:r>
              </a:p>
              <a:p>
                <a:pPr lvl="1" indent="-342900"/>
                <a:r>
                  <a:rPr lang="en-US" dirty="0"/>
                  <a:t>Define joint log-likelihood: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Taylor series expansion of joint log-likelihood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Evaluate Taylor series around “inner maximum”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2"/>
                <a:r>
                  <a:rPr lang="en-US" dirty="0" smtClean="0"/>
                  <a:t>Implies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Approximate joint likelihood via Taylor series expansion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i="1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′′(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67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Laplace approximation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Approximate joint likelihood via Taylor series expansion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i="1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′′(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lvl="1" indent="-342900"/>
                <a:r>
                  <a:rPr lang="en-US" dirty="0" smtClean="0"/>
                  <a:t>Integrate both sides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i="1">
                          <a:latin typeface="Cambria Math"/>
                          <a:ea typeface="Cambria Math"/>
                        </a:rPr>
                        <m:t>≈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′′(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2"/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is a constant so: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9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900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9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9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′′(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900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sz="29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sz="29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9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900" i="1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sz="2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sup>
                      </m:s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9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9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′′(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900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sz="29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sz="2900" dirty="0" smtClean="0"/>
              </a:p>
              <a:p>
                <a:pPr lvl="1"/>
                <a:r>
                  <a:rPr lang="en-US" dirty="0" smtClean="0"/>
                  <a:t>Looks like a normal distribution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acc>
                  </m:oMath>
                </a14:m>
                <a:r>
                  <a:rPr lang="en-US" dirty="0" smtClean="0"/>
                  <a:t> is the mean of the normal distribution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′′(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acc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the hessian of the normal distribution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𝑃𝐷𝐹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0" t="-14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21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en-US" sz="6000" b="1" dirty="0" smtClean="0"/>
                  <a:t>Chi-squared example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sz="4000" dirty="0" smtClean="0"/>
                  <a:t>Defining the log-likelihood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4000" dirty="0" smtClean="0"/>
                  <a:t>Taking derivatives: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∝−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4000" dirty="0" smtClean="0"/>
                  <a:t>Solving for mode and Hessian: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   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  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−2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4000" dirty="0" smtClean="0"/>
                  <a:t>Hence: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∝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−2, 2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92" t="-23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1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8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Bottom line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  <a:ea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𝐇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lvl="1" indent="-342900"/>
                <a:r>
                  <a:rPr lang="en-US" dirty="0" smtClean="0"/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𝐇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log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Definitions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;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is the marginal log-likelihood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is the joint likelihood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|</m:t>
                    </m:r>
                    <m:r>
                      <a:rPr lang="en-US" b="1">
                        <a:latin typeface="Cambria Math"/>
                        <a:ea typeface="Cambria Math"/>
                      </a:rPr>
                      <m:t>𝐇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 is the determinant of the Hessian matrix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7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3200" b="1" dirty="0" smtClean="0"/>
                  <a:t>Bayes rule</a:t>
                </a:r>
              </a:p>
              <a:p>
                <a:pPr lvl="1"/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the Axiom of conditional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Therefore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By the Law of total probability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Therefore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MCMC gives you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8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9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Empirical Bayes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the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definition of a likelihood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By </a:t>
                </a:r>
                <a:r>
                  <a:rPr lang="en-US" dirty="0"/>
                  <a:t>the Law of total probability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By the Axiom of conditional probability 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 smtClean="0"/>
              </a:p>
              <a:p>
                <a:pPr lvl="1"/>
                <a:r>
                  <a:rPr lang="en-US" dirty="0" smtClean="0"/>
                  <a:t>Therefore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53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864</TotalTime>
  <Words>392</Words>
  <Application>Microsoft Office PowerPoint</Application>
  <PresentationFormat>On-screen Show (4:3)</PresentationFormat>
  <Paragraphs>211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1_Office Theme</vt:lpstr>
      <vt:lpstr>Equation</vt:lpstr>
      <vt:lpstr>Lab 2:  Mixed-effects models</vt:lpstr>
      <vt:lpstr>Mixed-effects models</vt:lpstr>
      <vt:lpstr>Likelihood statistics</vt:lpstr>
      <vt:lpstr>Likelihood statistics</vt:lpstr>
      <vt:lpstr>Likelihood statistics</vt:lpstr>
      <vt:lpstr>PowerPoint Presentation</vt:lpstr>
      <vt:lpstr>Likelihood statistics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PowerPoint Presentation</vt:lpstr>
      <vt:lpstr>PowerPoint Presentation</vt:lpstr>
      <vt:lpstr>Likelihood statistics</vt:lpstr>
      <vt:lpstr>Likelihood statistics</vt:lpstr>
      <vt:lpstr>Mixed-effects models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47</cp:revision>
  <dcterms:created xsi:type="dcterms:W3CDTF">2015-12-08T21:28:56Z</dcterms:created>
  <dcterms:modified xsi:type="dcterms:W3CDTF">2018-04-02T21:43:13Z</dcterms:modified>
</cp:coreProperties>
</file>