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66" r:id="rId2"/>
    <p:sldId id="290" r:id="rId3"/>
    <p:sldId id="300" r:id="rId4"/>
    <p:sldId id="295" r:id="rId5"/>
    <p:sldId id="301" r:id="rId6"/>
    <p:sldId id="302" r:id="rId7"/>
    <p:sldId id="321" r:id="rId8"/>
    <p:sldId id="303" r:id="rId9"/>
    <p:sldId id="315" r:id="rId10"/>
    <p:sldId id="316" r:id="rId11"/>
    <p:sldId id="310" r:id="rId12"/>
    <p:sldId id="304" r:id="rId13"/>
    <p:sldId id="318" r:id="rId14"/>
    <p:sldId id="306" r:id="rId15"/>
    <p:sldId id="309" r:id="rId16"/>
    <p:sldId id="320" r:id="rId17"/>
    <p:sldId id="323" r:id="rId18"/>
    <p:sldId id="324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2:  Mixed-effects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3,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Why is this a paradox?</a:t>
                </a:r>
              </a:p>
              <a:p>
                <a:pPr lvl="1"/>
                <a:r>
                  <a:rPr lang="en-US" dirty="0" smtClean="0"/>
                  <a:t>No reference to things being pooled!</a:t>
                </a:r>
                <a:endParaRPr lang="en-US" dirty="0"/>
              </a:p>
              <a:p>
                <a:pPr lvl="1" indent="-342900"/>
                <a:r>
                  <a:rPr lang="en-US" dirty="0" smtClean="0"/>
                  <a:t>Say we have three batters, and the proportion of Japanese-made cars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and car-sales averages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0.3,0.35,0.4,0.2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Works regardless of definition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dirty="0" smtClean="0"/>
              </a:p>
              <a:p>
                <a:pPr lvl="2" indent="-342900"/>
                <a:r>
                  <a:rPr lang="en-US" dirty="0" smtClean="0"/>
                  <a:t>Contamination leads to lower shrinkage on average,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Predicting random variables</a:t>
                </a:r>
              </a:p>
              <a:p>
                <a:pPr lvl="1"/>
                <a:r>
                  <a:rPr lang="en-US" i="1" dirty="0" smtClean="0"/>
                  <a:t>Empirical Bayes – </a:t>
                </a:r>
                <a:r>
                  <a:rPr lang="en-US" dirty="0" smtClean="0"/>
                  <a:t>Predict random variables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 using estimated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for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2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maximum likelihood estimate of fixed effects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Fisheries has historically used “penalized likelihood” (Ludwig and Walters 1981)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… but this yields biased estimates of </a:t>
                </a:r>
                <a:r>
                  <a:rPr lang="en-US" dirty="0" err="1" smtClean="0"/>
                  <a:t>hyperparameters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73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600" b="1" dirty="0" smtClean="0"/>
                  <a:t>Estimation</a:t>
                </a:r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>
                    <a:latin typeface="Cambria Math"/>
                  </a:rPr>
                  <a:t>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is the likelihood</a:t>
                </a:r>
              </a:p>
              <a:p>
                <a:pPr lvl="1"/>
                <a:r>
                  <a:rPr lang="en-US" dirty="0" err="1" smtClean="0">
                    <a:ea typeface="Cambria Math"/>
                  </a:rPr>
                  <a:t>Pr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hyper-distribution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is the “penalized likelihood”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84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estimate the marginal likelihood?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“Hierarchical Bayes”</a:t>
            </a:r>
          </a:p>
          <a:p>
            <a:pPr lvl="1" indent="-342900"/>
            <a:r>
              <a:rPr lang="en-US" dirty="0" smtClean="0"/>
              <a:t>Generally involves MCMC</a:t>
            </a:r>
          </a:p>
          <a:p>
            <a:pPr lvl="1" indent="-342900"/>
            <a:r>
              <a:rPr lang="en-US" dirty="0" smtClean="0"/>
              <a:t>Already integrating across parameters, so integrates across latent variables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“Maximum marginal likelihood”</a:t>
            </a:r>
          </a:p>
          <a:p>
            <a:pPr lvl="1" indent="-342900"/>
            <a:r>
              <a:rPr lang="en-US" dirty="0" smtClean="0"/>
              <a:t>Use the “Laplace approximation” to approximate integral</a:t>
            </a:r>
          </a:p>
          <a:p>
            <a:pPr lvl="1" indent="-342900"/>
            <a:r>
              <a:rPr lang="en-US" dirty="0" smtClean="0"/>
              <a:t>Use alternating estimation of fixed and random effects</a:t>
            </a:r>
          </a:p>
          <a:p>
            <a:pPr lvl="2" indent="-342900"/>
            <a:r>
              <a:rPr lang="en-US" dirty="0" smtClean="0"/>
              <a:t>“Inner optimization” – Optimize random effects given fixed effects</a:t>
            </a:r>
          </a:p>
          <a:p>
            <a:pPr lvl="2" indent="-342900"/>
            <a:r>
              <a:rPr lang="en-US" dirty="0" smtClean="0"/>
              <a:t>“Outer optimization” – Optimize fixed effects given random effects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1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Laplace approximation</a:t>
                </a:r>
              </a:p>
              <a:p>
                <a:pPr lvl="1"/>
                <a:r>
                  <a:rPr lang="en-US" dirty="0" smtClean="0"/>
                  <a:t>The definition of a marginal likelihood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  <a:ea typeface="Cambria Math"/>
                  </a:rPr>
                  <a:t>The Laplace approximation can be used to approximate </a:t>
                </a:r>
                <a:r>
                  <a:rPr lang="en-US" smtClean="0">
                    <a:latin typeface="Cambria Math" panose="02040503050406030204" pitchFamily="18" charset="0"/>
                    <a:ea typeface="Cambria Math"/>
                  </a:rPr>
                  <a:t>this integral</a:t>
                </a:r>
                <a:endParaRPr lang="en-US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  <a:ea typeface="Cambria Math"/>
                                    </a:rPr>
                                    <m:t>Pr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|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lvl="1" indent="-342900"/>
                <a:r>
                  <a:rPr lang="en-US" dirty="0" smtClean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Definitions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marginal log-likelihood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is the joint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b="1">
                        <a:latin typeface="Cambria Math"/>
                        <a:ea typeface="Cambria Math"/>
                      </a:rPr>
                      <m:t>𝐇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is the determinant of the Hessian matrix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0" t="-1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Steps during optimization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Write joint log-likelihood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 smtClean="0"/>
                  <a:t> in CPP file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Choose initial values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 and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 smtClean="0"/>
                  <a:t>“Inner optimization” – Optimize random effects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smtClean="0"/>
                  <a:t>held constant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/>
                              <a:ea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000" dirty="0" smtClean="0"/>
                  <a:t>Calculate Laplace approx. for marginal likelihood of fixed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  <m:r>
                                <a:rPr lang="en-US" sz="2000" b="1">
                                  <a:latin typeface="Cambria Math"/>
                                  <a:ea typeface="Cambria Math"/>
                                </a:rPr>
                                <m:t>𝐇</m:t>
                              </m:r>
                              <m:r>
                                <a:rPr lang="en-US" sz="2000" b="1">
                                  <a:latin typeface="Cambria Math" panose="02040503050406030204" pitchFamily="18" charset="0"/>
                                  <a:ea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lvl="1"/>
                <a:r>
                  <a:rPr lang="en-US" sz="1800" dirty="0" smtClean="0"/>
                  <a:t>TMB also provides the gradient of the penalized likelihood with respect to fixed effects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US" sz="2000" dirty="0" smtClean="0"/>
                  <a:t>“Outer optimization” – Repeat steps 2-3</a:t>
                </a:r>
              </a:p>
              <a:p>
                <a:pPr lvl="1"/>
                <a:r>
                  <a:rPr lang="en-US" sz="1800" dirty="0" smtClean="0"/>
                  <a:t>Outer optimization is done in R using the function value and gradient provided by TMB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14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 smtClean="0"/>
              </a:p>
              <a:p>
                <a:pPr marL="57150" indent="0">
                  <a:buNone/>
                </a:pPr>
                <a:r>
                  <a:rPr lang="en-US" sz="3600" dirty="0" smtClean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Suppose you have density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site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You assume the following model: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Three fixed effects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random effects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02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20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600" b="1" dirty="0" smtClean="0"/>
                  <a:t>Shrinkage</a:t>
                </a:r>
              </a:p>
              <a:p>
                <a:r>
                  <a:rPr lang="en-US" dirty="0" smtClean="0"/>
                  <a:t>Estimated random effects are weighted average of:</a:t>
                </a:r>
              </a:p>
              <a:p>
                <a:pPr lvl="1"/>
                <a:r>
                  <a:rPr lang="en-US" dirty="0" smtClean="0"/>
                  <a:t>Optimal predictor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𝑎𝑚𝑜𝑛𝑔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And where 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among groups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is the variance of density samples within a given group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the sample mean for group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j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dirty="0" smtClean="0"/>
                  <a:t> is the sample mean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all groups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3" t="-1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9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[Look at code]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529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estimate things?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Specify a model</a:t>
            </a:r>
          </a:p>
          <a:p>
            <a:pPr marL="857250" lvl="1" indent="-457200"/>
            <a:r>
              <a:rPr lang="en-US" dirty="0" smtClean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plausible values for any unknown parameters</a:t>
            </a:r>
          </a:p>
          <a:p>
            <a:pPr marL="857250" lvl="1" indent="-457200"/>
            <a:r>
              <a:rPr lang="en-US" dirty="0" smtClean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Assess uncertainty</a:t>
            </a:r>
          </a:p>
          <a:p>
            <a:pPr marL="857250" lvl="1" indent="-457200"/>
            <a:r>
              <a:rPr lang="en-US" dirty="0" smtClean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Laws of probability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indent="-342900"/>
                <a:r>
                  <a:rPr lang="en-US" dirty="0" smtClean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Used when justifying hierarchical models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Why use maximum likelihood estimation?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distribution</a:t>
                </a:r>
              </a:p>
              <a:p>
                <a:pPr marL="571500" indent="-514350">
                  <a:buAutoNum type="arabicPeriod"/>
                </a:pPr>
                <a:endParaRPr lang="en-US" dirty="0" smtClean="0"/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Consistency (incorrect model)</a:t>
                </a:r>
              </a:p>
              <a:p>
                <a:pPr marL="571500" indent="-514350">
                  <a:buAutoNum type="arabicPeriod"/>
                </a:pPr>
                <a:r>
                  <a:rPr lang="en-US" dirty="0" smtClean="0"/>
                  <a:t>Asymptotic normality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6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</a:t>
                </a:r>
                <a:r>
                  <a:rPr lang="en-US" dirty="0" smtClean="0"/>
                  <a:t>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5" t="-1949" r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Why would you make a hierarchy of parameters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Biological intuition – Formulate models based on knowledge of constituent parts (Burnham and Anderson 2008)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Variance partitioning – Separate different sources of variability (e.g., measurement errors!)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 smtClean="0"/>
              <a:t>Shrinkage – Often improve precision from assuming parameters arise from a distribution</a:t>
            </a:r>
          </a:p>
          <a:p>
            <a:pPr marL="914400" lvl="1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Stein’s </a:t>
                </a:r>
                <a:r>
                  <a:rPr lang="en-US" sz="3200" b="1" dirty="0"/>
                  <a:t>paradox </a:t>
                </a:r>
              </a:p>
              <a:p>
                <a:r>
                  <a:rPr lang="en-US" dirty="0" smtClean="0"/>
                  <a:t>Pooling </a:t>
                </a:r>
                <a:r>
                  <a:rPr lang="en-US" dirty="0"/>
                  <a:t>parameters towards a mean will be more accurate on </a:t>
                </a:r>
                <a:r>
                  <a:rPr lang="en-US" dirty="0" smtClean="0"/>
                  <a:t>average </a:t>
                </a:r>
                <a:r>
                  <a:rPr lang="en-US" dirty="0"/>
                  <a:t>(</a:t>
                </a:r>
                <a:r>
                  <a:rPr lang="en-US" dirty="0" err="1"/>
                  <a:t>Efron</a:t>
                </a:r>
                <a:r>
                  <a:rPr lang="en-US" dirty="0"/>
                  <a:t> and Morris 1977)</a:t>
                </a:r>
              </a:p>
              <a:p>
                <a:pPr lvl="1" indent="-342900"/>
                <a:r>
                  <a:rPr lang="en-US" dirty="0" smtClean="0"/>
                  <a:t>Say we have a batter with 100 at bats, and 35 hits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:  Batting average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=0.35)</a:t>
                </a:r>
                <a:endParaRPr lang="en-US" dirty="0"/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:  Best prediction of future probability of hit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=0.35)</a:t>
                </a:r>
              </a:p>
              <a:p>
                <a:pPr lvl="1" indent="-342900"/>
                <a:r>
                  <a:rPr lang="en-US" dirty="0" smtClean="0"/>
                  <a:t>Say we have three batters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Batting average 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0.3,0.35,0.4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2" indent="-342900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𝐳</m:t>
                    </m:r>
                  </m:oMath>
                </a14:m>
                <a:r>
                  <a:rPr lang="en-US" dirty="0" smtClean="0"/>
                  <a:t>:  Best prediction of future probability of hit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 smtClean="0"/>
              </a:p>
              <a:p>
                <a:pPr lvl="3" indent="-342900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is the magnitude of shrinkage,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3" t="-1333" r="-12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3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Words>539</Words>
  <Application>Microsoft Office PowerPoint</Application>
  <PresentationFormat>On-screen Show (4:3)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1_Office Theme</vt:lpstr>
      <vt:lpstr>Lecture 2:  Mixed-effects models</vt:lpstr>
      <vt:lpstr>How do we estimate things?</vt:lpstr>
      <vt:lpstr>PowerPoint Presentation</vt:lpstr>
      <vt:lpstr>PowerPoint Presentation</vt:lpstr>
      <vt:lpstr>Likelihood statistics</vt:lpstr>
      <vt:lpstr>Likelihood statistics</vt:lpstr>
      <vt:lpstr>PowerPoint Presentation</vt:lpstr>
      <vt:lpstr>Likelihood statistics</vt:lpstr>
      <vt:lpstr>Likelihood statistics</vt:lpstr>
      <vt:lpstr>Likelihood statistics</vt:lpstr>
      <vt:lpstr>Likelihood statistics</vt:lpstr>
      <vt:lpstr>Likelihood statistics</vt:lpstr>
      <vt:lpstr>PowerPoint Presentation</vt:lpstr>
      <vt:lpstr>Likelihood statistics</vt:lpstr>
      <vt:lpstr>TMB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58</cp:revision>
  <dcterms:created xsi:type="dcterms:W3CDTF">2015-12-08T21:28:56Z</dcterms:created>
  <dcterms:modified xsi:type="dcterms:W3CDTF">2018-04-02T21:42:04Z</dcterms:modified>
</cp:coreProperties>
</file>