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6" r:id="rId2"/>
    <p:sldId id="301" r:id="rId3"/>
    <p:sldId id="302" r:id="rId4"/>
    <p:sldId id="321" r:id="rId5"/>
    <p:sldId id="339" r:id="rId6"/>
    <p:sldId id="324" r:id="rId7"/>
    <p:sldId id="325" r:id="rId8"/>
    <p:sldId id="328" r:id="rId9"/>
    <p:sldId id="334" r:id="rId10"/>
    <p:sldId id="337" r:id="rId11"/>
    <p:sldId id="329" r:id="rId12"/>
    <p:sldId id="330" r:id="rId13"/>
    <p:sldId id="331" r:id="rId14"/>
    <p:sldId id="335" r:id="rId15"/>
    <p:sldId id="336" r:id="rId16"/>
    <p:sldId id="332" r:id="rId17"/>
    <p:sldId id="338" r:id="rId18"/>
    <p:sldId id="326" r:id="rId19"/>
    <p:sldId id="327" r:id="rId20"/>
    <p:sldId id="33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3: 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5,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Linear model</a:t>
            </a:r>
          </a:p>
          <a:p>
            <a:pPr marL="0" indent="0">
              <a:buNone/>
            </a:pPr>
            <a:r>
              <a:rPr lang="en-US" i="1" dirty="0" smtClean="0"/>
              <a:t>Problems</a:t>
            </a:r>
          </a:p>
          <a:p>
            <a:r>
              <a:rPr lang="en-US" dirty="0" smtClean="0"/>
              <a:t>Huge residuals at beginning and ending</a:t>
            </a:r>
          </a:p>
          <a:p>
            <a:r>
              <a:rPr lang="en-US" dirty="0" smtClean="0"/>
              <a:t>Predictive variance is larger at beginning and end of series</a:t>
            </a:r>
          </a:p>
          <a:p>
            <a:r>
              <a:rPr lang="en-US" dirty="0" smtClean="0"/>
              <a:t>Doesn’t contain the true value very often</a:t>
            </a:r>
          </a:p>
          <a:p>
            <a:r>
              <a:rPr lang="en-US" dirty="0" smtClean="0"/>
              <a:t>Not sufficiently flexible</a:t>
            </a:r>
          </a:p>
        </p:txBody>
      </p:sp>
    </p:spTree>
    <p:extLst>
      <p:ext uri="{BB962C8B-B14F-4D97-AF65-F5344CB8AC3E}">
        <p14:creationId xmlns:p14="http://schemas.microsoft.com/office/powerpoint/2010/main" val="36555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Loess smoother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209791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Loess smoother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86761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Loess smoother</a:t>
            </a:r>
          </a:p>
          <a:p>
            <a:pPr marL="0" indent="0">
              <a:buNone/>
            </a:pPr>
            <a:r>
              <a:rPr lang="en-US" i="1" dirty="0" smtClean="0"/>
              <a:t>Problems</a:t>
            </a:r>
          </a:p>
          <a:p>
            <a:r>
              <a:rPr lang="en-US" dirty="0" smtClean="0"/>
              <a:t>No model to specify</a:t>
            </a:r>
          </a:p>
          <a:p>
            <a:pPr lvl="1"/>
            <a:r>
              <a:rPr lang="en-US" dirty="0" smtClean="0"/>
              <a:t>No interpretation of parameters as data-generating process</a:t>
            </a:r>
          </a:p>
          <a:p>
            <a:r>
              <a:rPr lang="en-US" dirty="0" smtClean="0"/>
              <a:t>Confidence intervals don’t include the true values</a:t>
            </a:r>
          </a:p>
          <a:p>
            <a:r>
              <a:rPr lang="en-US" dirty="0" smtClean="0"/>
              <a:t>Seems to “</a:t>
            </a:r>
            <a:r>
              <a:rPr lang="en-US" dirty="0" err="1" smtClean="0"/>
              <a:t>oversmooth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i.e., strings of years are over/under-estimated</a:t>
            </a:r>
          </a:p>
        </p:txBody>
      </p:sp>
    </p:spTree>
    <p:extLst>
      <p:ext uri="{BB962C8B-B14F-4D97-AF65-F5344CB8AC3E}">
        <p14:creationId xmlns:p14="http://schemas.microsoft.com/office/powerpoint/2010/main" val="28055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Generalized additive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014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Generalized additive model</a:t>
            </a:r>
          </a:p>
          <a:p>
            <a:pPr marL="0" indent="0">
              <a:buNone/>
            </a:pPr>
            <a:r>
              <a:rPr lang="en-US" i="1" dirty="0" smtClean="0"/>
              <a:t>Problems</a:t>
            </a:r>
          </a:p>
          <a:p>
            <a:r>
              <a:rPr lang="en-US" dirty="0" smtClean="0"/>
              <a:t>Confidence intervals don’t include the true values</a:t>
            </a:r>
          </a:p>
          <a:p>
            <a:r>
              <a:rPr lang="en-US" dirty="0" smtClean="0"/>
              <a:t>Misses some fine-scale variation</a:t>
            </a:r>
          </a:p>
        </p:txBody>
      </p:sp>
    </p:spTree>
    <p:extLst>
      <p:ext uri="{BB962C8B-B14F-4D97-AF65-F5344CB8AC3E}">
        <p14:creationId xmlns:p14="http://schemas.microsoft.com/office/powerpoint/2010/main" val="19283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Kalman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Steps:</a:t>
                </a: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Code up data-generating process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as random effect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Estimate parameters using maximum likelihood</a:t>
                </a: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8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Kalman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we can split this into smaller integrals … 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Kalman</a:t>
            </a:r>
            <a:r>
              <a:rPr lang="en-US" b="1" dirty="0" smtClean="0"/>
              <a:t>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66021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Kalman</a:t>
            </a:r>
            <a:r>
              <a:rPr lang="en-US" b="1" dirty="0" smtClean="0"/>
              <a:t> filter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014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 algn="ctr">
              <a:buNone/>
            </a:pPr>
            <a:r>
              <a:rPr lang="en-US" dirty="0" smtClean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Tag-recapture</a:t>
            </a:r>
          </a:p>
          <a:p>
            <a:pPr lvl="2" indent="-342900"/>
            <a:r>
              <a:rPr lang="en-US" dirty="0" smtClean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Time-series</a:t>
            </a:r>
          </a:p>
          <a:p>
            <a:pPr lvl="2" indent="-342900"/>
            <a:r>
              <a:rPr lang="en-US" dirty="0" smtClean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Occupancy </a:t>
            </a:r>
          </a:p>
          <a:p>
            <a:pPr lvl="2" indent="-342900"/>
            <a:r>
              <a:rPr lang="en-US" dirty="0" smtClean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Kalman</a:t>
            </a:r>
            <a:r>
              <a:rPr lang="en-US" b="1" smtClean="0"/>
              <a:t> filter</a:t>
            </a:r>
            <a:endParaRPr lang="en-US" b="1" dirty="0" smtClean="0"/>
          </a:p>
          <a:p>
            <a:pPr marL="0" indent="0">
              <a:buNone/>
            </a:pPr>
            <a:r>
              <a:rPr lang="en-US" i="1" dirty="0" smtClean="0"/>
              <a:t>Improvements</a:t>
            </a:r>
          </a:p>
          <a:p>
            <a:r>
              <a:rPr lang="en-US" dirty="0" smtClean="0"/>
              <a:t>Specifies an explicit model</a:t>
            </a:r>
          </a:p>
          <a:p>
            <a:r>
              <a:rPr lang="en-US" dirty="0" smtClean="0"/>
              <a:t>Confidence intervals include the true values</a:t>
            </a:r>
          </a:p>
          <a:p>
            <a:r>
              <a:rPr lang="en-US" dirty="0" smtClean="0"/>
              <a:t>Seems to behave intuitively</a:t>
            </a:r>
          </a:p>
          <a:p>
            <a:pPr lvl="1"/>
            <a:r>
              <a:rPr lang="en-US" dirty="0" smtClean="0"/>
              <a:t>Predictions are shrunk towards data, and neighboring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4986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</a:t>
                </a:r>
                <a:r>
                  <a:rPr lang="en-US" dirty="0" smtClean="0"/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is sometimes called “augmented data”</a:t>
                </a:r>
              </a:p>
              <a:p>
                <a:pPr lvl="2"/>
                <a:r>
                  <a:rPr lang="en-US" dirty="0" smtClean="0"/>
                  <a:t>Left side of the joint-likelihood</a:t>
                </a:r>
                <a:endParaRPr lang="en-US" dirty="0"/>
              </a:p>
              <a:p>
                <a:r>
                  <a:rPr lang="en-US" dirty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 smtClean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Definition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 that is “exchangeable”</a:t>
                      </a:r>
                      <a:r>
                        <a:rPr lang="en-US" sz="2000" baseline="0" dirty="0" smtClean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Distribution for “exchangeable”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Exchangeable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information is available to distinguish</a:t>
                      </a:r>
                      <a:r>
                        <a:rPr lang="en-US" sz="2000" baseline="0" dirty="0" smtClean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</a:t>
                      </a:r>
                      <a:r>
                        <a:rPr lang="en-US" sz="2000" baseline="0" dirty="0" smtClean="0"/>
                        <a:t> that is not exchangeable with others, and which hence is estimated without a </a:t>
                      </a:r>
                      <a:r>
                        <a:rPr lang="en-US" sz="2000" baseline="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Mixed-effect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r>
                        <a:rPr lang="en-US" sz="2000" baseline="0" dirty="0" smtClean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What is a state-space model?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Given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 smtClean="0"/>
                  <a:t> in each year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 smtClean="0"/>
                  <a:t>…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… reconstruct unobserved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 smtClean="0"/>
                  <a:t> in each year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Why use a state-space model?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Best predictor for unobserved state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Decompose variance into “process error” and “measurement error”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Interpolate / extrapolate outside measurements</a:t>
                </a:r>
                <a:endParaRPr lang="en-US" sz="3200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31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Directed random walk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Time-series follows a random-walk with a trend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Approaches</a:t>
            </a:r>
            <a:br>
              <a:rPr lang="en-US" b="1" dirty="0" smtClean="0"/>
            </a:b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Linear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Loess smoother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Generalized additive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2450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Linear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10915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</TotalTime>
  <Words>332</Words>
  <Application>Microsoft Office PowerPoint</Application>
  <PresentationFormat>On-screen Show (4:3)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1_Office Theme</vt:lpstr>
      <vt:lpstr>Lecture 3:  Kalman filter</vt:lpstr>
      <vt:lpstr>Likelihood statistics</vt:lpstr>
      <vt:lpstr>Likelihood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63</cp:revision>
  <dcterms:created xsi:type="dcterms:W3CDTF">2015-12-08T21:28:56Z</dcterms:created>
  <dcterms:modified xsi:type="dcterms:W3CDTF">2018-04-10T15:42:24Z</dcterms:modified>
</cp:coreProperties>
</file>