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804D-D526-2749-BC19-072F6C2CF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90EF1-F2E4-1148-B3F7-02CDE27CB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6EBE8-EDDB-8643-BA32-D4AC8B83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6D28-606B-5A4A-B25E-5F69435E3C5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67DDB-5355-6645-BCAC-1FF3B7AF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3CCE-0172-294C-BF6B-3A1149D7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056-FDCC-8D48-9054-6F8AEA07D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9761-E472-1448-AE1F-E3259F29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55D24-D541-D245-855E-D0BBC6BE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843B-345F-314A-A14A-8164E3CA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6D28-606B-5A4A-B25E-5F69435E3C5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721F0-0FAF-5F4E-B7D9-B3615A54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B154-0C62-924D-AC18-B100CD7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056-FDCC-8D48-9054-6F8AEA07D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5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8E76A-87A0-DF41-A667-61A3C58F9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8AFDB-1A7C-824A-90B2-A544A61DD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C7521-6AC8-5A46-9F1E-69504B2D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6D28-606B-5A4A-B25E-5F69435E3C5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F8B7-E5DE-714A-8B25-73171BE5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26B88-6313-194E-9229-CA700E4D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056-FDCC-8D48-9054-6F8AEA07D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B542-62C0-3748-A6BA-EAD178A6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E987-A3E1-0B48-A2B3-3B02E491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1D6F-C323-EA46-B733-0B7A38AA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6D28-606B-5A4A-B25E-5F69435E3C5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4F93-5D9F-3844-A6BA-D2DF44C0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9FF9-3480-3B40-B74C-4D59788F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056-FDCC-8D48-9054-6F8AEA07D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6732-B854-9E40-999C-E342AF1C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4B4CD-0193-1242-83C1-B9971F515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A30F-B005-1D41-9610-8836137C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6D28-606B-5A4A-B25E-5F69435E3C5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C6D7-6057-F242-BFD6-BBC957C2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AA8D-BB85-8F4F-AE3A-1047525B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056-FDCC-8D48-9054-6F8AEA07D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620D-E674-7B4B-8446-D6BEBB11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6297-8B23-6F4B-AF35-757E17D87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2FC7A-ADD5-5641-A150-892ADF11F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42907-EF96-E243-9109-0B86FD6A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6D28-606B-5A4A-B25E-5F69435E3C5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1BFCB-14F9-AD41-9B0D-F06ADA31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F2056-BD1E-AE4B-A55A-00BE2196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056-FDCC-8D48-9054-6F8AEA07D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7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FB51-70EC-0140-A90D-D757DD84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C6C61-9A14-7B4D-93D2-8A8E5A92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570AD-E87C-294E-8CF7-06649F773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AA1C4-053A-014C-9B4F-CFD331D74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4A663-A4E3-0549-9B36-1DAB62181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A1542-D0AB-144B-8962-CC6C836C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6D28-606B-5A4A-B25E-5F69435E3C5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301A5-58DC-CD43-AA77-8A9FF70A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D273C-80D3-4A48-8853-838E0F97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056-FDCC-8D48-9054-6F8AEA07D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0C51-2FAC-7445-A3AD-8812343B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5AE26-2620-F74B-84E5-F35E19BA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6D28-606B-5A4A-B25E-5F69435E3C5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27571-89E9-4A4C-885B-CF940B2B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48D2E-6327-8142-9B1D-EFF5397E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056-FDCC-8D48-9054-6F8AEA07D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8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A2E1B-2390-EF4D-8718-DD2DFC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6D28-606B-5A4A-B25E-5F69435E3C5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899CA-3685-D040-BD1E-7918CC00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49A3C-6416-EB46-97F1-F102F940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056-FDCC-8D48-9054-6F8AEA07D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CFB9-C402-2B45-9735-DF15FD7E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42E2-3485-2640-ABCA-88B04FF7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D1D85-4B15-674E-84A6-782910A46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34C84-7329-C442-B509-FCC66AF5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6D28-606B-5A4A-B25E-5F69435E3C5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89CDC-51D6-4D4B-BC62-73869E32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398B-118C-814A-8463-25F26BDF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056-FDCC-8D48-9054-6F8AEA07D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0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A8CA-E8EE-C34F-8C05-206FAB74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A1EB1-7F23-3F42-A31B-928080DB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31C0F-6983-E946-BCD2-CDF3A33F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705E1-409F-5445-8C37-E79AF762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6D28-606B-5A4A-B25E-5F69435E3C5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39D21-38BD-F540-AAD4-C7A5AAB7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0B96-891B-9149-BC5D-5CFAF29B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056-FDCC-8D48-9054-6F8AEA07D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8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73A59-B9AC-7049-805D-1DCFFEFA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7224-1793-6345-BAC6-865C0DD2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BA2B-985B-BF48-8E63-F59266A5E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96D28-606B-5A4A-B25E-5F69435E3C5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3626-E887-6447-A9EE-A6527861B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7BE5E-0B53-A74E-B90D-6D65CB1A1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1056-FDCC-8D48-9054-6F8AEA07D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3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5C833-1CF9-C949-B80A-3BBBC74B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" y="2154817"/>
            <a:ext cx="10972800" cy="2832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D2DD2B-FAB9-BD4B-A775-984E082F7C3B}"/>
              </a:ext>
            </a:extLst>
          </p:cNvPr>
          <p:cNvSpPr/>
          <p:nvPr/>
        </p:nvSpPr>
        <p:spPr>
          <a:xfrm>
            <a:off x="812443" y="995986"/>
            <a:ext cx="7088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" pitchFamily="2" charset="0"/>
              </a:rPr>
              <a:t>Estimate the signal in the presence of noise –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5061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1BFA2-2867-E74A-A314-8C881DBB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37" y="1435001"/>
            <a:ext cx="4412899" cy="636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8FBD19-0002-3D4B-A40D-C13703985DC3}"/>
              </a:ext>
            </a:extLst>
          </p:cNvPr>
          <p:cNvSpPr txBox="1"/>
          <p:nvPr/>
        </p:nvSpPr>
        <p:spPr>
          <a:xfrm>
            <a:off x="864420" y="673569"/>
            <a:ext cx="473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Stock-recruitment relationship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41799-392E-604C-80D3-4F55B3F99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" t="1527" b="1018"/>
          <a:stretch/>
        </p:blipFill>
        <p:spPr>
          <a:xfrm>
            <a:off x="6700837" y="257172"/>
            <a:ext cx="4300538" cy="62597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929C9E-18D9-914F-B89F-8C9C280A1208}"/>
              </a:ext>
            </a:extLst>
          </p:cNvPr>
          <p:cNvSpPr/>
          <p:nvPr/>
        </p:nvSpPr>
        <p:spPr>
          <a:xfrm>
            <a:off x="967437" y="2604748"/>
            <a:ext cx="5010151" cy="341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200000"/>
              </a:lnSpc>
              <a:buAutoNum type="romanLcParenBoth"/>
            </a:pPr>
            <a:r>
              <a:rPr lang="en-US" sz="2800" dirty="0"/>
              <a:t>standard linear regression</a:t>
            </a:r>
          </a:p>
          <a:p>
            <a:pPr marL="400050" indent="-400050">
              <a:lnSpc>
                <a:spcPct val="200000"/>
              </a:lnSpc>
              <a:buAutoNum type="romanLcParenBoth"/>
            </a:pPr>
            <a:r>
              <a:rPr lang="en-US" sz="2800" dirty="0"/>
              <a:t>Walters’ (1990) bias-corrected linear regression</a:t>
            </a:r>
          </a:p>
          <a:p>
            <a:pPr marL="400050" indent="-400050">
              <a:lnSpc>
                <a:spcPct val="200000"/>
              </a:lnSpc>
              <a:buAutoNum type="romanLcParenBoth"/>
            </a:pPr>
            <a:r>
              <a:rPr lang="en-US" sz="2800" dirty="0"/>
              <a:t> </a:t>
            </a:r>
            <a:r>
              <a:rPr lang="en-US" sz="2800" dirty="0" err="1"/>
              <a:t>Kalman</a:t>
            </a:r>
            <a:r>
              <a:rPr lang="en-US" sz="2800" dirty="0"/>
              <a:t> filter. </a:t>
            </a:r>
          </a:p>
        </p:txBody>
      </p:sp>
    </p:spTree>
    <p:extLst>
      <p:ext uri="{BB962C8B-B14F-4D97-AF65-F5344CB8AC3E}">
        <p14:creationId xmlns:p14="http://schemas.microsoft.com/office/powerpoint/2010/main" val="392268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34F08-9DEC-8642-AA8B-628D0DB8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2" y="157159"/>
            <a:ext cx="3263810" cy="65740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6AC2BB-14B5-EF48-A8C4-D669B68BD4EF}"/>
              </a:ext>
            </a:extLst>
          </p:cNvPr>
          <p:cNvSpPr/>
          <p:nvPr/>
        </p:nvSpPr>
        <p:spPr>
          <a:xfrm>
            <a:off x="1183692" y="10627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" pitchFamily="2" charset="0"/>
              </a:rPr>
              <a:t>abrupt increases or de- creases (Fig. 2A) in productivity that persisted for a specified </a:t>
            </a:r>
            <a:r>
              <a:rPr lang="en-US" dirty="0" err="1">
                <a:latin typeface="Times" pitchFamily="2" charset="0"/>
              </a:rPr>
              <a:t>num</a:t>
            </a:r>
            <a:r>
              <a:rPr lang="en-US" dirty="0">
                <a:latin typeface="Times" pitchFamily="2" charset="0"/>
              </a:rPr>
              <a:t>- </a:t>
            </a:r>
            <a:r>
              <a:rPr lang="en-US" dirty="0" err="1">
                <a:latin typeface="Times" pitchFamily="2" charset="0"/>
              </a:rPr>
              <a:t>ber</a:t>
            </a:r>
            <a:r>
              <a:rPr lang="en-US" dirty="0">
                <a:latin typeface="Times" pitchFamily="2" charset="0"/>
              </a:rPr>
              <a:t> of years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9AF8F-B1DF-DE4C-B88E-76811BB2D957}"/>
              </a:ext>
            </a:extLst>
          </p:cNvPr>
          <p:cNvSpPr/>
          <p:nvPr/>
        </p:nvSpPr>
        <p:spPr>
          <a:xfrm>
            <a:off x="1183692" y="26146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" pitchFamily="2" charset="0"/>
              </a:rPr>
              <a:t>sine wave in Ricker </a:t>
            </a:r>
            <a:r>
              <a:rPr lang="en-US" i="1" dirty="0">
                <a:latin typeface="Times" pitchFamily="2" charset="0"/>
              </a:rPr>
              <a:t>a </a:t>
            </a:r>
            <a:r>
              <a:rPr lang="en-US" dirty="0">
                <a:latin typeface="Times" pitchFamily="2" charset="0"/>
              </a:rPr>
              <a:t>(Fig. 2B) to simulate cyclical, but more gradual, decadal-scale variations in productivity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B1DC2-EF0A-2246-A07B-7A3BEDFB9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3442613"/>
            <a:ext cx="19431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F796D7-8C33-6147-96B8-1FEEFFC2595D}"/>
              </a:ext>
            </a:extLst>
          </p:cNvPr>
          <p:cNvSpPr/>
          <p:nvPr/>
        </p:nvSpPr>
        <p:spPr>
          <a:xfrm>
            <a:off x="1183692" y="47917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" pitchFamily="2" charset="0"/>
              </a:rPr>
              <a:t>stochastic process using a first-order autoregressive (AR(1)) model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1FCFF8-7031-244E-A10E-C9FBF72EF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225" y="5405224"/>
            <a:ext cx="1308100" cy="29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B86038-533D-384B-865C-DE06B108B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225" y="5944964"/>
            <a:ext cx="1295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CBDDB2-7E86-E445-9407-A36BA7CB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83" y="495300"/>
            <a:ext cx="3873500" cy="621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9A6D19-62A0-144C-92FA-68D97E9A5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1"/>
          <a:stretch/>
        </p:blipFill>
        <p:spPr>
          <a:xfrm>
            <a:off x="6577470" y="1403348"/>
            <a:ext cx="3878766" cy="50403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ACA35C-2F99-E94A-A1AE-9E6F8BE09BF5}"/>
              </a:ext>
            </a:extLst>
          </p:cNvPr>
          <p:cNvSpPr/>
          <p:nvPr/>
        </p:nvSpPr>
        <p:spPr>
          <a:xfrm>
            <a:off x="6370095" y="495300"/>
            <a:ext cx="5010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" pitchFamily="2" charset="0"/>
              </a:rPr>
              <a:t>parameter estimates were then used to set the target escapement and hence harvest strategy in year </a:t>
            </a:r>
            <a:r>
              <a:rPr lang="en-US" i="1" dirty="0">
                <a:latin typeface="Times" pitchFamily="2" charset="0"/>
              </a:rPr>
              <a:t>t</a:t>
            </a:r>
            <a:r>
              <a:rPr lang="en-US" dirty="0">
                <a:latin typeface="Times" pitchFamily="2" charset="0"/>
              </a:rPr>
              <a:t>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D913D-EB10-6B41-9D25-0B75A7B3F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973" y="3499323"/>
            <a:ext cx="2631161" cy="8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54DDA-F440-4D4E-A096-C6D0D67F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94" y="1728648"/>
            <a:ext cx="3310164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7F4F37-8AD7-B74A-8BCD-F25ECA3B6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163" y="4927600"/>
            <a:ext cx="3290095" cy="1316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5007F-7D38-E74B-8163-EFDCFE7AE638}"/>
              </a:ext>
            </a:extLst>
          </p:cNvPr>
          <p:cNvSpPr txBox="1"/>
          <p:nvPr/>
        </p:nvSpPr>
        <p:spPr>
          <a:xfrm>
            <a:off x="1898782" y="796786"/>
            <a:ext cx="2957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Mean percent bias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A795-F9D0-4847-A251-C903655A606C}"/>
              </a:ext>
            </a:extLst>
          </p:cNvPr>
          <p:cNvSpPr txBox="1"/>
          <p:nvPr/>
        </p:nvSpPr>
        <p:spPr>
          <a:xfrm>
            <a:off x="1792182" y="4038601"/>
            <a:ext cx="317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Mean squared 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5C4492-158E-F84B-8E50-D8D50881B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25" y="919162"/>
            <a:ext cx="447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9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105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jiecao</dc:creator>
  <cp:lastModifiedBy>jiecao</cp:lastModifiedBy>
  <cp:revision>11</cp:revision>
  <dcterms:created xsi:type="dcterms:W3CDTF">2018-03-19T20:56:34Z</dcterms:created>
  <dcterms:modified xsi:type="dcterms:W3CDTF">2018-03-19T21:43:16Z</dcterms:modified>
</cp:coreProperties>
</file>