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66" r:id="rId2"/>
    <p:sldId id="276" r:id="rId3"/>
    <p:sldId id="280" r:id="rId4"/>
    <p:sldId id="277" r:id="rId5"/>
    <p:sldId id="278" r:id="rId6"/>
    <p:sldId id="279" r:id="rId7"/>
    <p:sldId id="273" r:id="rId8"/>
    <p:sldId id="275" r:id="rId9"/>
    <p:sldId id="281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1D spatial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6:  2D spatial models with uneven spacing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May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AutoNum type="arabicPeriod"/>
                </a:pPr>
                <a:r>
                  <a:rPr lang="en-US" dirty="0" smtClean="0"/>
                  <a:t>Mixed-effects estimation involves maximizing the marginal likelihood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 smtClean="0"/>
                  <a:t>2.   Predicting random effects is usually done via “Empirical Bayes”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3"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Review: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/>
                  <a:t>Mixed-effects models are “consistent</a:t>
                </a:r>
                <a:r>
                  <a:rPr lang="en-US" dirty="0" smtClean="0"/>
                  <a:t>” (if the model is correct)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get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large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2"/>
                </a:pPr>
                <a:r>
                  <a:rPr lang="en-US" dirty="0"/>
                  <a:t>Linear mixed-effects models are generally “unbiased”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regardless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sizes</m:t>
                      </m:r>
                    </m:oMath>
                  </m:oMathPara>
                </a14:m>
                <a:endParaRPr lang="en-US" dirty="0"/>
              </a:p>
              <a:p>
                <a:pPr marL="914400" lvl="1" indent="-514350">
                  <a:buAutoNum type="arabicPeriod" startAt="3"/>
                </a:pPr>
                <a:r>
                  <a:rPr lang="en-US" dirty="0" smtClean="0"/>
                  <a:t>Empirical </a:t>
                </a:r>
                <a:r>
                  <a:rPr lang="en-US" dirty="0"/>
                  <a:t>Bayes estimates of random effects are generally suitable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generally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small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often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approaches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What if we have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dirty="0" smtClean="0"/>
                  <a:t> is a random </a:t>
                </a:r>
                <a:r>
                  <a:rPr lang="en-GB" dirty="0" err="1" smtClean="0"/>
                  <a:t>spatio</a:t>
                </a:r>
                <a:r>
                  <a:rPr lang="en-GB" dirty="0" smtClean="0"/>
                  <a:t>-temporal effect…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… and we want to calculate a derived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US" dirty="0" smtClean="0"/>
                  <a:t>The standard “plug-in” estimator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2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plug-in estimator has problems.</a:t>
                </a:r>
              </a:p>
              <a:p>
                <a:pPr lvl="1"/>
                <a:r>
                  <a:rPr lang="en-US" dirty="0" smtClean="0"/>
                  <a:t>Let’s imagine a distribution for random variable </a:t>
                </a:r>
                <a:r>
                  <a:rPr lang="en-US" i="1" dirty="0" smtClean="0"/>
                  <a:t>A</a:t>
                </a:r>
                <a:endParaRPr lang="en-US" dirty="0"/>
              </a:p>
              <a:p>
                <a:pPr lvl="1"/>
                <a:r>
                  <a:rPr lang="en-US" dirty="0" smtClean="0"/>
                  <a:t>Let’s say we want to calculate quantity </a:t>
                </a:r>
                <a:r>
                  <a:rPr lang="en-US" i="1" dirty="0" smtClean="0"/>
                  <a:t>B</a:t>
                </a:r>
                <a:endParaRPr lang="en-US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expected value is obvious but difficult to compute: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However a Taylor’s series expansion shows: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Even if we have a good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 smtClean="0"/>
                  <a:t>, the plug-in estimator sucks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00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 marL="400050" lvl="1" indent="0">
              <a:buNone/>
            </a:pPr>
            <a:r>
              <a:rPr lang="en-US" dirty="0" smtClean="0"/>
              <a:t>We need to do bias-correction for nonlinear transformations of random effects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“Epsilon” estimator in TMB</a:t>
            </a:r>
          </a:p>
          <a:p>
            <a:pPr lvl="1"/>
            <a:r>
              <a:rPr lang="en-US" dirty="0" smtClean="0"/>
              <a:t>[See R code]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1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Exercise: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Modify R code to test for bias in 3 implementations of a 2D spatial GLMM when including or excluding bias-correction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1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 smtClean="0"/>
              <a:t>Unequal or sporadic spacing</a:t>
            </a:r>
          </a:p>
          <a:p>
            <a:pPr marL="514350" indent="-457200">
              <a:buFont typeface="+mj-lt"/>
              <a:buAutoNum type="arabicPeriod"/>
            </a:pPr>
            <a:endParaRPr lang="en-US" b="1" dirty="0" smtClean="0"/>
          </a:p>
          <a:p>
            <a:pPr marL="57150" indent="0">
              <a:buNone/>
            </a:pPr>
            <a:r>
              <a:rPr lang="en-US" dirty="0" smtClean="0"/>
              <a:t>SPDE method</a:t>
            </a:r>
            <a:endParaRPr lang="en-US" dirty="0"/>
          </a:p>
          <a:p>
            <a:pPr lvl="1"/>
            <a:r>
              <a:rPr lang="en-US" dirty="0"/>
              <a:t>“Stochastic partial differential equation” approximation</a:t>
            </a:r>
          </a:p>
          <a:p>
            <a:pPr lvl="2"/>
            <a:r>
              <a:rPr lang="en-GB" dirty="0"/>
              <a:t>Lindgren, Rue, and </a:t>
            </a:r>
            <a:r>
              <a:rPr lang="en-GB" dirty="0" err="1"/>
              <a:t>Lindström</a:t>
            </a:r>
            <a:r>
              <a:rPr lang="en-GB" dirty="0"/>
              <a:t>. </a:t>
            </a:r>
            <a:r>
              <a:rPr lang="en-GB" i="1" dirty="0"/>
              <a:t>J. R. Stat. Soc. Ser. B Stat. </a:t>
            </a:r>
            <a:r>
              <a:rPr lang="en-GB" i="1" dirty="0" err="1"/>
              <a:t>Methodol</a:t>
            </a:r>
            <a:r>
              <a:rPr lang="en-GB" i="1" dirty="0"/>
              <a:t>.</a:t>
            </a:r>
            <a:r>
              <a:rPr lang="en-GB" dirty="0"/>
              <a:t> </a:t>
            </a:r>
            <a:r>
              <a:rPr lang="en-GB" b="1" dirty="0"/>
              <a:t>73,</a:t>
            </a:r>
            <a:r>
              <a:rPr lang="en-GB" dirty="0"/>
              <a:t> 423–498 (2011).</a:t>
            </a:r>
            <a:endParaRPr lang="en-US" dirty="0"/>
          </a:p>
          <a:p>
            <a:pPr lvl="1"/>
            <a:r>
              <a:rPr lang="en-US" dirty="0"/>
              <a:t>Uses a </a:t>
            </a:r>
            <a:r>
              <a:rPr lang="en-US" dirty="0" err="1"/>
              <a:t>Matern</a:t>
            </a:r>
            <a:r>
              <a:rPr lang="en-US" dirty="0"/>
              <a:t> covariance function</a:t>
            </a:r>
          </a:p>
          <a:p>
            <a:pPr lvl="2"/>
            <a:r>
              <a:rPr lang="en-US" dirty="0"/>
              <a:t>We’ve been using an exponential covariance function</a:t>
            </a:r>
          </a:p>
          <a:p>
            <a:pPr lvl="1"/>
            <a:r>
              <a:rPr lang="en-US" dirty="0"/>
              <a:t>Derived using “finite element analysis”</a:t>
            </a:r>
          </a:p>
          <a:p>
            <a:pPr lvl="2"/>
            <a:r>
              <a:rPr lang="en-US" dirty="0"/>
              <a:t>Divides area into triangles</a:t>
            </a:r>
            <a:endParaRPr lang="en-GB" dirty="0"/>
          </a:p>
          <a:p>
            <a:pPr marL="5715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287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Matern correlation function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exponential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US" dirty="0" smtClean="0"/>
                  <a:t>Approximately Gaussian</a:t>
                </a:r>
              </a:p>
              <a:p>
                <a:r>
                  <a:rPr lang="en-US" dirty="0" smtClean="0"/>
                  <a:t>Differentiable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GB" dirty="0" smtClean="0"/>
                  <a:t> times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3547667" cy="5943600"/>
              </a:xfrm>
              <a:blipFill>
                <a:blip r:embed="rId2"/>
                <a:stretch>
                  <a:fillRect l="-361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867" y="1261667"/>
            <a:ext cx="5520133" cy="55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6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potential treatments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Equally spaced grid</a:t>
            </a:r>
          </a:p>
          <a:p>
            <a:pPr marL="514350" indent="-457200">
              <a:buFont typeface="+mj-lt"/>
              <a:buAutoNum type="arabicPeriod"/>
            </a:pPr>
            <a:r>
              <a:rPr lang="en-US" b="1" dirty="0"/>
              <a:t>Unequal or sporadic spacing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849880"/>
            <a:ext cx="786384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Joint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l-GR" b="1">
                              <a:latin typeface="Cambria Math" panose="02040503050406030204" pitchFamily="18" charset="0"/>
                              <a:ea typeface="Cambria Math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 smtClean="0"/>
                  <a:t>Which </a:t>
                </a:r>
                <a:r>
                  <a:rPr lang="en-US" dirty="0"/>
                  <a:t>can reduce to a linear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6272134" cy="5943600"/>
              </a:xfrm>
              <a:blipFill>
                <a:blip r:embed="rId2"/>
                <a:stretch>
                  <a:fillRect l="-2043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50" y="3807154"/>
            <a:ext cx="9152539" cy="3050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2" t="-130"/>
          <a:stretch/>
        </p:blipFill>
        <p:spPr>
          <a:xfrm>
            <a:off x="6193136" y="885710"/>
            <a:ext cx="2874664" cy="28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Why is the SPDE approximation good?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 smtClean="0">
                    <a:latin typeface="+mj-lt"/>
                  </a:rPr>
                  <a:t>Faster computation when using precision matrix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e>
                              <m:r>
                                <a:rPr lang="el-GR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𝛆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𝐐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 smtClean="0">
                  <a:latin typeface="+mj-lt"/>
                </a:endParaRPr>
              </a:p>
              <a:p>
                <a:pPr marL="914400" lvl="1" indent="-514350">
                  <a:buAutoNum type="arabicPeriod" startAt="2"/>
                </a:pPr>
                <a:r>
                  <a:rPr lang="en-US" dirty="0" smtClean="0">
                    <a:latin typeface="+mj-lt"/>
                  </a:rPr>
                  <a:t>Can be used for a regular grid</a:t>
                </a:r>
              </a:p>
              <a:p>
                <a:pPr lvl="2" indent="-342900"/>
                <a:r>
                  <a:rPr lang="en-US" dirty="0" smtClean="0">
                    <a:latin typeface="+mj-lt"/>
                  </a:rPr>
                  <a:t>Generalizes other simple cases</a:t>
                </a:r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What if there’s greater smoothness in one direction than another?</a:t>
                </a:r>
              </a:p>
              <a:p>
                <a:r>
                  <a:rPr lang="en-US" dirty="0" smtClean="0"/>
                  <a:t>Examples</a:t>
                </a:r>
              </a:p>
              <a:p>
                <a:pPr lvl="1"/>
                <a:r>
                  <a:rPr lang="en-US" dirty="0" smtClean="0"/>
                  <a:t>Coastline (distance on/offshore is more important than along shore)</a:t>
                </a:r>
              </a:p>
              <a:p>
                <a:pPr lvl="1"/>
                <a:r>
                  <a:rPr lang="en-US" dirty="0" smtClean="0"/>
                  <a:t>Landscapes (distance north/south may be more different in temperature than east/west)</a:t>
                </a:r>
              </a:p>
              <a:p>
                <a:r>
                  <a:rPr lang="en-US" dirty="0" smtClean="0"/>
                  <a:t>On grid, its easy to estimate separate AR1 parameters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I haven’t worked out how to include an “angle” parameter</a:t>
                </a:r>
              </a:p>
              <a:p>
                <a:pPr lvl="2"/>
                <a:r>
                  <a:rPr lang="en-US" dirty="0" smtClean="0"/>
                  <a:t>Happens if grid is not aligned with axes of spatial process</a:t>
                </a:r>
              </a:p>
              <a:p>
                <a:r>
                  <a:rPr lang="en-US" dirty="0" smtClean="0"/>
                  <a:t>Also easy using SPDE approximation</a:t>
                </a:r>
              </a:p>
              <a:p>
                <a:pPr lvl="1"/>
                <a:r>
                  <a:rPr lang="en-US" dirty="0" smtClean="0"/>
                  <a:t>[But not showing any detail here]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88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Geostatistical</a:t>
            </a:r>
            <a:r>
              <a:rPr lang="en-US" dirty="0"/>
              <a:t>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Geometric anisotropy can be significant</a:t>
            </a:r>
          </a:p>
          <a:p>
            <a:pPr lvl="1"/>
            <a:r>
              <a:rPr lang="en-US" dirty="0" smtClean="0"/>
              <a:t>Green: presence/absence; black: positive</a:t>
            </a:r>
            <a:endParaRPr lang="en-US" dirty="0"/>
          </a:p>
        </p:txBody>
      </p:sp>
      <p:pic>
        <p:nvPicPr>
          <p:cNvPr id="8" name="Picture 7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3" b="46375"/>
          <a:stretch/>
        </p:blipFill>
        <p:spPr bwMode="auto">
          <a:xfrm>
            <a:off x="126734" y="2289631"/>
            <a:ext cx="4523242" cy="453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5" descr="C:\Users\James.Thorson\Desktop\UW Hideaway\Collaborations\2014 -- Geostatistical index standardization\2014-08-01_gamma_1000_2\All_anisotropy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53648"/>
          <a:stretch/>
        </p:blipFill>
        <p:spPr bwMode="auto">
          <a:xfrm>
            <a:off x="4631688" y="2596896"/>
            <a:ext cx="4512312" cy="3916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6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Optimal predictions and bias correction</a:t>
            </a:r>
          </a:p>
          <a:p>
            <a:pPr marL="514350" indent="-514350">
              <a:buAutoNum type="arabicPeriod" startAt="2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65230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307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1_Office Theme</vt:lpstr>
      <vt:lpstr>Lab 6:  2D spatial models with uneven spacing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Geostatistical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64</cp:revision>
  <dcterms:created xsi:type="dcterms:W3CDTF">2015-12-08T21:28:56Z</dcterms:created>
  <dcterms:modified xsi:type="dcterms:W3CDTF">2018-05-01T13:18:52Z</dcterms:modified>
</cp:coreProperties>
</file>