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6" r:id="rId2"/>
    <p:sldId id="284" r:id="rId3"/>
    <p:sldId id="282" r:id="rId4"/>
    <p:sldId id="290" r:id="rId5"/>
    <p:sldId id="291" r:id="rId6"/>
    <p:sldId id="283" r:id="rId7"/>
    <p:sldId id="286" r:id="rId8"/>
    <p:sldId id="287" r:id="rId9"/>
    <p:sldId id="288" r:id="rId10"/>
    <p:sldId id="289" r:id="rId11"/>
    <p:sldId id="29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55249" autoAdjust="0"/>
  </p:normalViewPr>
  <p:slideViewPr>
    <p:cSldViewPr snapToGrid="0">
      <p:cViewPr varScale="1">
        <p:scale>
          <a:sx n="40" d="100"/>
          <a:sy n="40" d="100"/>
        </p:scale>
        <p:origin x="2142" y="48"/>
      </p:cViewPr>
      <p:guideLst/>
    </p:cSldViewPr>
  </p:slideViewPr>
  <p:notesTextViewPr>
    <p:cViewPr>
      <p:scale>
        <a:sx n="1" d="1"/>
        <a:sy n="1" d="1"/>
      </p:scale>
      <p:origin x="0" y="-1206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French spatial statisticians (1990s, kriging on fisheries)</a:t>
            </a:r>
          </a:p>
          <a:p>
            <a:endParaRPr lang="en-US" dirty="0"/>
          </a:p>
          <a:p>
            <a:r>
              <a:rPr lang="en-US" dirty="0"/>
              <a:t>NA block kriging (</a:t>
            </a:r>
            <a:r>
              <a:rPr lang="en-US" dirty="0" err="1"/>
              <a:t>eg</a:t>
            </a:r>
            <a:r>
              <a:rPr lang="en-US" dirty="0"/>
              <a:t> Ver </a:t>
            </a:r>
            <a:r>
              <a:rPr lang="en-US" dirty="0" err="1"/>
              <a:t>Hoeff</a:t>
            </a:r>
            <a:r>
              <a:rPr lang="en-US" dirty="0"/>
              <a:t> student of </a:t>
            </a:r>
            <a:r>
              <a:rPr lang="en-US" dirty="0" err="1"/>
              <a:t>wikle</a:t>
            </a:r>
            <a:r>
              <a:rPr lang="en-US" dirty="0"/>
              <a:t>, Peterson)</a:t>
            </a:r>
          </a:p>
          <a:p>
            <a:endParaRPr lang="en-US" dirty="0"/>
          </a:p>
          <a:p>
            <a:r>
              <a:rPr lang="en-US" dirty="0"/>
              <a:t>Equally spaced </a:t>
            </a:r>
            <a:r>
              <a:rPr lang="en-US" dirty="0" err="1"/>
              <a:t>obs</a:t>
            </a:r>
            <a:r>
              <a:rPr lang="en-US" dirty="0"/>
              <a:t> are the worst for estimating spatial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Boils down to time and spatial scale with the assumption of population 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one has no parent so it’s an infinite distance from it’s parent</a:t>
            </a:r>
          </a:p>
          <a:p>
            <a:r>
              <a:rPr lang="en-US" dirty="0"/>
              <a:t>Won’t matter which way you think of the “parent”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w_p</a:t>
            </a:r>
            <a:r>
              <a:rPr lang="en-US" dirty="0"/>
              <a:t>(s) is value of parent node, d(s) is the distance between the two</a:t>
            </a:r>
          </a:p>
          <a:p>
            <a:r>
              <a:rPr lang="en-US" dirty="0"/>
              <a:t>Exponential correlation function of stream distance</a:t>
            </a:r>
          </a:p>
          <a:p>
            <a:r>
              <a:rPr lang="en-US" dirty="0"/>
              <a:t>Variance is zero at distance 0</a:t>
            </a:r>
          </a:p>
          <a:p>
            <a:r>
              <a:rPr lang="en-US" dirty="0"/>
              <a:t>When distance is infinite, term goes to 1 and variance goes to the marginal variance of the process</a:t>
            </a:r>
          </a:p>
          <a:p>
            <a:endParaRPr lang="en-US" dirty="0"/>
          </a:p>
          <a:p>
            <a:r>
              <a:rPr lang="en-US" dirty="0"/>
              <a:t>Kappa = decorrelation rate</a:t>
            </a:r>
          </a:p>
          <a:p>
            <a:r>
              <a:rPr lang="en-US" dirty="0"/>
              <a:t>Sigma is marginal variance as </a:t>
            </a:r>
            <a:r>
              <a:rPr lang="en-US" dirty="0" err="1"/>
              <a:t>dist</a:t>
            </a:r>
            <a:r>
              <a:rPr lang="en-US" dirty="0"/>
              <a:t> goes to infinity</a:t>
            </a:r>
          </a:p>
          <a:p>
            <a:endParaRPr lang="en-US" dirty="0"/>
          </a:p>
          <a:p>
            <a:r>
              <a:rPr lang="en-US" dirty="0"/>
              <a:t>Same formulas as in Ornstein </a:t>
            </a:r>
            <a:r>
              <a:rPr lang="en-US" dirty="0" err="1"/>
              <a:t>Ulenbeck</a:t>
            </a:r>
            <a:r>
              <a:rPr lang="en-US" dirty="0"/>
              <a:t> process (week 5?) </a:t>
            </a:r>
            <a:r>
              <a:rPr lang="en-US" dirty="0">
                <a:sym typeface="Wingdings" panose="05000000000000000000" pitchFamily="2" charset="2"/>
              </a:rPr>
              <a:t> which is a first order unequal time process</a:t>
            </a:r>
          </a:p>
          <a:p>
            <a:r>
              <a:rPr lang="en-US" dirty="0">
                <a:sym typeface="Wingdings" panose="05000000000000000000" pitchFamily="2" charset="2"/>
              </a:rPr>
              <a:t>Main restrictions- exponential decay by distance, upstream/downstream doesn’t matter, must be a DAG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conditional/state-space parameterization</a:t>
            </a:r>
          </a:p>
          <a:p>
            <a:r>
              <a:rPr lang="en-US" dirty="0"/>
              <a:t>But it’s nice to also have the inverse precision matrix directly (nice properties, like sparseness due to conditional independent) including using GMRF function to efficiently compute the 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7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data types</a:t>
            </a:r>
          </a:p>
          <a:p>
            <a:r>
              <a:rPr lang="en-US" dirty="0"/>
              <a:t>Point process models here, mostly, and mentioned areal models, but haven’t done much</a:t>
            </a:r>
          </a:p>
          <a:p>
            <a:r>
              <a:rPr lang="en-US" dirty="0"/>
              <a:t>Sampling at red points</a:t>
            </a:r>
          </a:p>
          <a:p>
            <a:r>
              <a:rPr lang="en-US" dirty="0"/>
              <a:t>Make a bunch of blue points where we want random effects</a:t>
            </a:r>
          </a:p>
          <a:p>
            <a:endParaRPr lang="en-US" dirty="0"/>
          </a:p>
          <a:p>
            <a:r>
              <a:rPr lang="en-US" dirty="0"/>
              <a:t>County level is an areal model---doesn’t give any more info about what’s going on in there</a:t>
            </a:r>
          </a:p>
          <a:p>
            <a:r>
              <a:rPr lang="en-US" dirty="0"/>
              <a:t>Location-level data is taken at the points, within this</a:t>
            </a:r>
          </a:p>
          <a:p>
            <a:endParaRPr lang="en-US" dirty="0"/>
          </a:p>
          <a:p>
            <a:r>
              <a:rPr lang="en-US" dirty="0"/>
              <a:t>Integral projection models in ecology do the same sort of things for other continuous variables</a:t>
            </a:r>
          </a:p>
          <a:p>
            <a:endParaRPr lang="en-US" dirty="0"/>
          </a:p>
          <a:p>
            <a:r>
              <a:rPr lang="en-US" dirty="0"/>
              <a:t>We can do the same thing for the point count part of the model, but how do we handle the areal model?</a:t>
            </a:r>
          </a:p>
          <a:p>
            <a:r>
              <a:rPr lang="en-US" dirty="0"/>
              <a:t>Point gets value that’s an integral across the value of the square/area part—but that’s expensive</a:t>
            </a:r>
          </a:p>
          <a:p>
            <a:r>
              <a:rPr lang="en-US" dirty="0"/>
              <a:t>Can use the mean of the model density within the polygon (coarse approximation)</a:t>
            </a:r>
          </a:p>
          <a:p>
            <a:r>
              <a:rPr lang="en-US" dirty="0"/>
              <a:t>Or use INLA and it will smooth over that too</a:t>
            </a:r>
          </a:p>
          <a:p>
            <a:endParaRPr lang="en-US" dirty="0"/>
          </a:p>
          <a:p>
            <a:r>
              <a:rPr lang="en-US" dirty="0"/>
              <a:t>Integral of fine-scale variables within the area to get at big area issue</a:t>
            </a:r>
          </a:p>
          <a:p>
            <a:r>
              <a:rPr lang="en-US" dirty="0"/>
              <a:t>Go from fine-scale to coarse-scale by integration (or summing)</a:t>
            </a:r>
          </a:p>
          <a:p>
            <a:r>
              <a:rPr lang="en-US" dirty="0"/>
              <a:t>Need data to be as coarse or coarser than the scale of the model, so formulate model accordingly</a:t>
            </a:r>
          </a:p>
          <a:p>
            <a:endParaRPr lang="en-US" dirty="0"/>
          </a:p>
          <a:p>
            <a:r>
              <a:rPr lang="en-US" dirty="0"/>
              <a:t>Identifiability issues with using the </a:t>
            </a:r>
            <a:r>
              <a:rPr lang="en-US" dirty="0" err="1"/>
              <a:t>laplace</a:t>
            </a:r>
            <a:r>
              <a:rPr lang="en-US" dirty="0"/>
              <a:t> approximation if you only have areal data, because points inside the areas are sort of interchangeable</a:t>
            </a:r>
          </a:p>
          <a:p>
            <a:endParaRPr lang="en-US" dirty="0"/>
          </a:p>
          <a:p>
            <a:r>
              <a:rPr lang="en-US" dirty="0"/>
              <a:t>Package—TMB STAN will do sampling on a TMB model with STAN </a:t>
            </a:r>
            <a:r>
              <a:rPr lang="en-US" dirty="0">
                <a:sym typeface="Wingdings" panose="05000000000000000000" pitchFamily="2" charset="2"/>
              </a:rPr>
              <a:t> could be a cool way to check the identifiability!</a:t>
            </a:r>
          </a:p>
          <a:p>
            <a:r>
              <a:rPr lang="en-US" dirty="0">
                <a:sym typeface="Wingdings" panose="05000000000000000000" pitchFamily="2" charset="2"/>
              </a:rPr>
              <a:t>No SPDE approximation, no sparse matrices in STAN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John Page PhD student of John </a:t>
            </a:r>
            <a:r>
              <a:rPr lang="en-US" dirty="0" err="1">
                <a:sym typeface="Wingdings" panose="05000000000000000000" pitchFamily="2" charset="2"/>
              </a:rPr>
              <a:t>Wakefiled</a:t>
            </a:r>
            <a:r>
              <a:rPr lang="en-US" dirty="0">
                <a:sym typeface="Wingdings" panose="05000000000000000000" pitchFamily="2" charset="2"/>
              </a:rPr>
              <a:t> (“</a:t>
            </a:r>
            <a:r>
              <a:rPr lang="en-US" dirty="0" err="1">
                <a:sym typeface="Wingdings" panose="05000000000000000000" pitchFamily="2" charset="2"/>
              </a:rPr>
              <a:t>Jonno</a:t>
            </a:r>
            <a:r>
              <a:rPr lang="en-US" dirty="0">
                <a:sym typeface="Wingdings" panose="05000000000000000000" pitchFamily="2" charset="2"/>
              </a:rPr>
              <a:t>”) is working on </a:t>
            </a:r>
            <a:r>
              <a:rPr lang="en-US">
                <a:sym typeface="Wingdings" panose="05000000000000000000" pitchFamily="2" charset="2"/>
              </a:rPr>
              <a:t>this stuff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Spatio</a:t>
            </a:r>
            <a:r>
              <a:rPr lang="en-US" dirty="0"/>
              <a:t>-temporal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9:  Stream-network spatial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60917"/>
          </a:xfrm>
        </p:spPr>
        <p:txBody>
          <a:bodyPr/>
          <a:lstStyle/>
          <a:p>
            <a:r>
              <a:rPr lang="en-US" dirty="0"/>
              <a:t>May 22, 2018</a:t>
            </a:r>
          </a:p>
          <a:p>
            <a:pPr algn="l"/>
            <a:r>
              <a:rPr lang="en-US" dirty="0"/>
              <a:t>Learning goals: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 how to specify a spatial model on a stream network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23690"/>
            <a:ext cx="8991599" cy="4858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[see code to confirm that both approaches give same result]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How to define spatial model on streams?</a:t>
            </a:r>
          </a:p>
          <a:p>
            <a:r>
              <a:rPr lang="en-US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67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923690"/>
                <a:ext cx="8991599" cy="48581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spatial variation in detection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using stream-network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923690"/>
                <a:ext cx="8991599" cy="4858109"/>
              </a:xfrm>
              <a:blipFill>
                <a:blip r:embed="rId2"/>
                <a:stretch>
                  <a:fillRect l="-1221" t="-1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5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1237-B7EC-4731-8452-FE78C99B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/>
          <a:p>
            <a:r>
              <a:rPr lang="en-US" dirty="0"/>
              <a:t>Change in support Intro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5F9EA1-C8F3-45A7-8E8D-7CF2AFB9CB33}"/>
              </a:ext>
            </a:extLst>
          </p:cNvPr>
          <p:cNvSpPr/>
          <p:nvPr/>
        </p:nvSpPr>
        <p:spPr>
          <a:xfrm>
            <a:off x="2008414" y="3526973"/>
            <a:ext cx="146958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F26E6A-C1FF-4BCB-B8C3-2B48F5C9AA90}"/>
              </a:ext>
            </a:extLst>
          </p:cNvPr>
          <p:cNvSpPr/>
          <p:nvPr/>
        </p:nvSpPr>
        <p:spPr>
          <a:xfrm>
            <a:off x="4430485" y="2993572"/>
            <a:ext cx="146958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8BB818-BE20-48B9-858C-81001D785F35}"/>
              </a:ext>
            </a:extLst>
          </p:cNvPr>
          <p:cNvSpPr/>
          <p:nvPr/>
        </p:nvSpPr>
        <p:spPr>
          <a:xfrm>
            <a:off x="3374571" y="3439887"/>
            <a:ext cx="146958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F3E74A-2768-4A02-B8BD-F943678E4ACE}"/>
              </a:ext>
            </a:extLst>
          </p:cNvPr>
          <p:cNvSpPr/>
          <p:nvPr/>
        </p:nvSpPr>
        <p:spPr>
          <a:xfrm>
            <a:off x="2993571" y="3124202"/>
            <a:ext cx="146958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F8115-53E2-4E97-AE78-4E111BB2E4B5}"/>
              </a:ext>
            </a:extLst>
          </p:cNvPr>
          <p:cNvSpPr/>
          <p:nvPr/>
        </p:nvSpPr>
        <p:spPr>
          <a:xfrm>
            <a:off x="2639786" y="3995058"/>
            <a:ext cx="146958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954EA5-37AF-4771-A526-9834DCC47769}"/>
              </a:ext>
            </a:extLst>
          </p:cNvPr>
          <p:cNvSpPr/>
          <p:nvPr/>
        </p:nvSpPr>
        <p:spPr>
          <a:xfrm>
            <a:off x="5976257" y="2922816"/>
            <a:ext cx="146958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FF15A0-5849-4DF3-A676-5EBBC000DAC0}"/>
              </a:ext>
            </a:extLst>
          </p:cNvPr>
          <p:cNvSpPr/>
          <p:nvPr/>
        </p:nvSpPr>
        <p:spPr>
          <a:xfrm>
            <a:off x="4822371" y="4250870"/>
            <a:ext cx="81643" cy="114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5D708A-FA09-4ECD-90D1-E1565933C402}"/>
              </a:ext>
            </a:extLst>
          </p:cNvPr>
          <p:cNvSpPr/>
          <p:nvPr/>
        </p:nvSpPr>
        <p:spPr>
          <a:xfrm>
            <a:off x="6188528" y="4163784"/>
            <a:ext cx="81643" cy="114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5735ED-7FFC-49F2-9B35-1DE278165BAC}"/>
              </a:ext>
            </a:extLst>
          </p:cNvPr>
          <p:cNvSpPr/>
          <p:nvPr/>
        </p:nvSpPr>
        <p:spPr>
          <a:xfrm>
            <a:off x="5807528" y="3848099"/>
            <a:ext cx="81643" cy="114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D1D0B-C4CD-4EA5-A0D9-5FCCF2B3FCFA}"/>
              </a:ext>
            </a:extLst>
          </p:cNvPr>
          <p:cNvSpPr/>
          <p:nvPr/>
        </p:nvSpPr>
        <p:spPr>
          <a:xfrm>
            <a:off x="5453743" y="4718955"/>
            <a:ext cx="81643" cy="114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472FB7-93FD-46A1-9747-BD85E3E28D8D}"/>
              </a:ext>
            </a:extLst>
          </p:cNvPr>
          <p:cNvSpPr/>
          <p:nvPr/>
        </p:nvSpPr>
        <p:spPr>
          <a:xfrm>
            <a:off x="2177143" y="2911930"/>
            <a:ext cx="146958" cy="1796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6FF571-BC20-4F83-BB76-82315810D7D8}"/>
              </a:ext>
            </a:extLst>
          </p:cNvPr>
          <p:cNvSpPr/>
          <p:nvPr/>
        </p:nvSpPr>
        <p:spPr>
          <a:xfrm>
            <a:off x="4599214" y="2378529"/>
            <a:ext cx="146958" cy="1796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0C00A7-CB01-489B-9506-34BBE4EBC335}"/>
              </a:ext>
            </a:extLst>
          </p:cNvPr>
          <p:cNvSpPr/>
          <p:nvPr/>
        </p:nvSpPr>
        <p:spPr>
          <a:xfrm>
            <a:off x="3543300" y="2824844"/>
            <a:ext cx="146958" cy="1796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60D911-993E-468F-AF53-ACC63D5F1EC4}"/>
              </a:ext>
            </a:extLst>
          </p:cNvPr>
          <p:cNvSpPr/>
          <p:nvPr/>
        </p:nvSpPr>
        <p:spPr>
          <a:xfrm>
            <a:off x="3162300" y="2509159"/>
            <a:ext cx="146958" cy="1796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E777F-F9B6-4203-AD2B-8CBE8823767D}"/>
              </a:ext>
            </a:extLst>
          </p:cNvPr>
          <p:cNvSpPr/>
          <p:nvPr/>
        </p:nvSpPr>
        <p:spPr>
          <a:xfrm>
            <a:off x="2808515" y="3380015"/>
            <a:ext cx="146958" cy="1796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877850-83CD-47F7-8C87-92C357B9BB27}"/>
              </a:ext>
            </a:extLst>
          </p:cNvPr>
          <p:cNvSpPr/>
          <p:nvPr/>
        </p:nvSpPr>
        <p:spPr>
          <a:xfrm>
            <a:off x="6144986" y="2307773"/>
            <a:ext cx="146958" cy="1796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21206B-D090-45DE-8A7E-7E779099033D}"/>
              </a:ext>
            </a:extLst>
          </p:cNvPr>
          <p:cNvSpPr/>
          <p:nvPr/>
        </p:nvSpPr>
        <p:spPr>
          <a:xfrm>
            <a:off x="4991100" y="3635827"/>
            <a:ext cx="81643" cy="1143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628F3B-B3A8-4984-8A5C-F198522C23A9}"/>
              </a:ext>
            </a:extLst>
          </p:cNvPr>
          <p:cNvSpPr/>
          <p:nvPr/>
        </p:nvSpPr>
        <p:spPr>
          <a:xfrm>
            <a:off x="6357257" y="3548741"/>
            <a:ext cx="81643" cy="1143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13AC7C-731B-4F7C-9D5B-E43B76260068}"/>
              </a:ext>
            </a:extLst>
          </p:cNvPr>
          <p:cNvSpPr/>
          <p:nvPr/>
        </p:nvSpPr>
        <p:spPr>
          <a:xfrm>
            <a:off x="5976257" y="3233056"/>
            <a:ext cx="81643" cy="1143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433D9A-8FA2-4599-BF75-5AB3740922F3}"/>
              </a:ext>
            </a:extLst>
          </p:cNvPr>
          <p:cNvSpPr/>
          <p:nvPr/>
        </p:nvSpPr>
        <p:spPr>
          <a:xfrm>
            <a:off x="5622472" y="4103912"/>
            <a:ext cx="81643" cy="1143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A86049-711B-4B19-9B03-80339B3625FF}"/>
              </a:ext>
            </a:extLst>
          </p:cNvPr>
          <p:cNvSpPr/>
          <p:nvPr/>
        </p:nvSpPr>
        <p:spPr>
          <a:xfrm>
            <a:off x="1061357" y="2090057"/>
            <a:ext cx="2890157" cy="2400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FA34AF-3079-4D51-ADA4-E2D366B48432}"/>
              </a:ext>
            </a:extLst>
          </p:cNvPr>
          <p:cNvSpPr/>
          <p:nvPr/>
        </p:nvSpPr>
        <p:spPr>
          <a:xfrm>
            <a:off x="3956957" y="1714499"/>
            <a:ext cx="2623457" cy="165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FD508B-9C2B-49B1-A54A-D1F30ABC8D8A}"/>
              </a:ext>
            </a:extLst>
          </p:cNvPr>
          <p:cNvSpPr/>
          <p:nvPr/>
        </p:nvSpPr>
        <p:spPr>
          <a:xfrm>
            <a:off x="3973286" y="3385457"/>
            <a:ext cx="2890157" cy="2400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5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4" idx="5"/>
            <a:endCxn id="5" idx="1"/>
          </p:cNvCxnSpPr>
          <p:nvPr/>
        </p:nvCxnSpPr>
        <p:spPr>
          <a:xfrm>
            <a:off x="1855076" y="2018978"/>
            <a:ext cx="455613" cy="52130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656272" y="182017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274895" y="2506172"/>
            <a:ext cx="244415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286397" y="3487426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98024" y="418452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930106" y="4184529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490844" y="313805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715110" y="4901699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310689" y="539445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962742" y="490169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766040" y="418452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92815" y="348742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6" idx="0"/>
            <a:endCxn id="5" idx="4"/>
          </p:cNvCxnSpPr>
          <p:nvPr/>
        </p:nvCxnSpPr>
        <p:spPr>
          <a:xfrm flipH="1" flipV="1">
            <a:off x="2397103" y="2739085"/>
            <a:ext cx="5751" cy="74834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6" idx="3"/>
          </p:cNvCxnSpPr>
          <p:nvPr/>
        </p:nvCxnSpPr>
        <p:spPr>
          <a:xfrm flipV="1">
            <a:off x="796828" y="3686230"/>
            <a:ext cx="1523678" cy="53240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8" idx="1"/>
          </p:cNvCxnSpPr>
          <p:nvPr/>
        </p:nvCxnSpPr>
        <p:spPr>
          <a:xfrm>
            <a:off x="2485201" y="3686230"/>
            <a:ext cx="479014" cy="53240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7"/>
            <a:endCxn id="8" idx="3"/>
          </p:cNvCxnSpPr>
          <p:nvPr/>
        </p:nvCxnSpPr>
        <p:spPr>
          <a:xfrm flipV="1">
            <a:off x="2509493" y="4383333"/>
            <a:ext cx="454722" cy="10452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9" idx="3"/>
          </p:cNvCxnSpPr>
          <p:nvPr/>
        </p:nvCxnSpPr>
        <p:spPr>
          <a:xfrm flipV="1">
            <a:off x="3128910" y="3336858"/>
            <a:ext cx="1396043" cy="88178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10" idx="1"/>
          </p:cNvCxnSpPr>
          <p:nvPr/>
        </p:nvCxnSpPr>
        <p:spPr>
          <a:xfrm>
            <a:off x="3128910" y="4383333"/>
            <a:ext cx="620309" cy="5524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2" idx="2"/>
          </p:cNvCxnSpPr>
          <p:nvPr/>
        </p:nvCxnSpPr>
        <p:spPr>
          <a:xfrm flipV="1">
            <a:off x="3948023" y="5018155"/>
            <a:ext cx="1014719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7"/>
            <a:endCxn id="13" idx="3"/>
          </p:cNvCxnSpPr>
          <p:nvPr/>
        </p:nvCxnSpPr>
        <p:spPr>
          <a:xfrm flipV="1">
            <a:off x="5161546" y="4383332"/>
            <a:ext cx="638603" cy="5524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7"/>
            <a:endCxn id="14" idx="3"/>
          </p:cNvCxnSpPr>
          <p:nvPr/>
        </p:nvCxnSpPr>
        <p:spPr>
          <a:xfrm flipV="1">
            <a:off x="5964844" y="3686228"/>
            <a:ext cx="562080" cy="53240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</p:cNvCxnSpPr>
          <p:nvPr/>
        </p:nvCxnSpPr>
        <p:spPr>
          <a:xfrm flipH="1">
            <a:off x="9953" y="4383332"/>
            <a:ext cx="622180" cy="124403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" idx="1"/>
          </p:cNvCxnSpPr>
          <p:nvPr/>
        </p:nvCxnSpPr>
        <p:spPr>
          <a:xfrm>
            <a:off x="11824" y="1475117"/>
            <a:ext cx="1678557" cy="37916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4"/>
          </p:cNvCxnSpPr>
          <p:nvPr/>
        </p:nvCxnSpPr>
        <p:spPr>
          <a:xfrm flipV="1">
            <a:off x="2095054" y="5627371"/>
            <a:ext cx="332092" cy="7827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9" idx="7"/>
          </p:cNvCxnSpPr>
          <p:nvPr/>
        </p:nvCxnSpPr>
        <p:spPr>
          <a:xfrm flipH="1">
            <a:off x="4689648" y="2120175"/>
            <a:ext cx="917522" cy="105198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4" idx="7"/>
          </p:cNvCxnSpPr>
          <p:nvPr/>
        </p:nvCxnSpPr>
        <p:spPr>
          <a:xfrm flipH="1">
            <a:off x="6691619" y="3333685"/>
            <a:ext cx="2452381" cy="18784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2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 you have samples on a stream network</a:t>
            </a:r>
            <a:endParaRPr lang="en-GB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1613140"/>
            <a:ext cx="8626077" cy="46774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12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599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estimate detection probability?</a:t>
            </a:r>
          </a:p>
          <a:p>
            <a:r>
              <a:rPr lang="en-US" dirty="0"/>
              <a:t>Design an experiment with replicated sampling!</a:t>
            </a:r>
          </a:p>
          <a:p>
            <a:pPr lvl="1"/>
            <a:r>
              <a:rPr lang="en-US" dirty="0"/>
              <a:t>Closed-population tag-recapture</a:t>
            </a:r>
          </a:p>
          <a:p>
            <a:pPr lvl="1"/>
            <a:r>
              <a:rPr lang="en-US" dirty="0"/>
              <a:t>Occupancy models</a:t>
            </a:r>
          </a:p>
          <a:p>
            <a:pPr lvl="1"/>
            <a:r>
              <a:rPr lang="en-US" dirty="0"/>
              <a:t>Triple-pass depletion sampling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Extensions to model-based replicates</a:t>
            </a:r>
          </a:p>
          <a:p>
            <a:pPr lvl="1"/>
            <a:r>
              <a:rPr lang="en-US" dirty="0"/>
              <a:t>Open-population tag-recapture</a:t>
            </a:r>
          </a:p>
          <a:p>
            <a:pPr lvl="1"/>
            <a:r>
              <a:rPr lang="en-US" dirty="0"/>
              <a:t>Dynamic occupancy models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8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4375030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Triple-pass depletion</a:t>
                </a:r>
              </a:p>
              <a:p>
                <a:pPr marL="0" indent="0">
                  <a:buNone/>
                </a:pPr>
                <a:r>
                  <a:rPr lang="en-US" dirty="0"/>
                  <a:t>Goal:</a:t>
                </a:r>
              </a:p>
              <a:p>
                <a:pPr lvl="1"/>
                <a:r>
                  <a:rPr lang="en-US" dirty="0"/>
                  <a:t>Estimate detection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for stream fishes</a:t>
                </a:r>
              </a:p>
              <a:p>
                <a:pPr marL="0" indent="0">
                  <a:buNone/>
                </a:pPr>
                <a:r>
                  <a:rPr lang="en-US" dirty="0"/>
                  <a:t>Design</a:t>
                </a:r>
              </a:p>
              <a:p>
                <a:pPr lvl="1"/>
                <a:r>
                  <a:rPr lang="en-US" dirty="0"/>
                  <a:t>Put nets above and below a stream segment</a:t>
                </a:r>
              </a:p>
              <a:p>
                <a:pPr lvl="2"/>
                <a:r>
                  <a:rPr lang="en-US" dirty="0"/>
                  <a:t>Closed population within nets</a:t>
                </a:r>
              </a:p>
              <a:p>
                <a:pPr lvl="1"/>
                <a:r>
                  <a:rPr lang="en-US" dirty="0"/>
                  <a:t>Repeatedly sample fishes within nets</a:t>
                </a:r>
              </a:p>
              <a:p>
                <a:pPr lvl="2"/>
                <a:r>
                  <a:rPr lang="en-US" dirty="0"/>
                  <a:t>Remove sampled individuals</a:t>
                </a:r>
              </a:p>
              <a:p>
                <a:pPr lvl="1"/>
                <a:r>
                  <a:rPr lang="en-US" dirty="0"/>
                  <a:t>Assumptions </a:t>
                </a:r>
              </a:p>
              <a:p>
                <a:pPr lvl="2"/>
                <a:r>
                  <a:rPr lang="en-US" dirty="0"/>
                  <a:t>individuals are identical </a:t>
                </a:r>
              </a:p>
              <a:p>
                <a:pPr lvl="2"/>
                <a:r>
                  <a:rPr lang="en-US" dirty="0"/>
                  <a:t>Individuals have an equal exposure to each sampling pass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4375030" cy="5943600"/>
              </a:xfrm>
              <a:blipFill>
                <a:blip r:embed="rId2"/>
                <a:stretch>
                  <a:fillRect l="-2510" t="-2154" r="-2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104854" r="-83493" b="-21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104854" r="-1159" b="-21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200952" r="-83493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200952" r="-1159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300952" r="-8349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300952" r="-115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Probability of detection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/>
                  <a:t> in pass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000" b="1" dirty="0"/>
              </a:p>
              <a:p>
                <a:pPr algn="ctr"/>
                <a:endParaRPr lang="en-GB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blipFill>
                <a:blip r:embed="rId4"/>
                <a:stretch>
                  <a:fillRect l="-983" t="-3614" r="-1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4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199"/>
            <a:ext cx="8991600" cy="12414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define spatial model on streams?</a:t>
            </a:r>
          </a:p>
          <a:p>
            <a:r>
              <a:rPr lang="en-US" dirty="0"/>
              <a:t>Define an directed acyclic graph (DAG) for network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2079639"/>
            <a:ext cx="4882213" cy="2647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379820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Node</a:t>
                          </a:r>
                          <a:endParaRPr lang="en-GB" sz="1800" b="1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Parent</a:t>
                          </a:r>
                          <a:r>
                            <a:rPr lang="en-US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node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Distance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379820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98" t="-11957" r="-201493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1000" t="-11957" r="-102500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000" t="-11957" r="-1990" b="-7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5120495" y="2079639"/>
            <a:ext cx="21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58254" y="2821510"/>
            <a:ext cx="5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09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35236" y="1589370"/>
                <a:ext cx="5332563" cy="52686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Approach:</a:t>
                </a:r>
              </a:p>
              <a:p>
                <a:r>
                  <a:rPr lang="en-US" dirty="0"/>
                  <a:t>Define the conditional probability of each child given its parent node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5236" y="1589370"/>
                <a:ext cx="5332563" cy="5268629"/>
              </a:xfrm>
              <a:blipFill>
                <a:blip r:embed="rId3"/>
                <a:stretch>
                  <a:fillRect l="-2403" r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551982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Node</a:t>
                          </a:r>
                          <a:endParaRPr lang="en-GB" sz="1800" b="1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Parent</a:t>
                          </a:r>
                          <a:r>
                            <a:rPr lang="en-US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node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Distance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551982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98" t="-11957" r="-201493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1000" t="-11957" r="-102500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000" t="-11957" r="-1990" b="-7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How to define spatial model on streams?</a:t>
            </a:r>
          </a:p>
          <a:p>
            <a:r>
              <a:rPr lang="en-US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26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079638"/>
                <a:ext cx="8991599" cy="47021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Approach:</a:t>
                </a:r>
              </a:p>
              <a:p>
                <a:r>
                  <a:rPr lang="en-US" dirty="0"/>
                  <a:t>Define the conditional probability of each child given its parent node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US" dirty="0"/>
                  <a:t>This process has a sparse precision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Because it is first-order Markov when moving along the network…</a:t>
                </a:r>
              </a:p>
              <a:p>
                <a:pPr lvl="1"/>
                <a:r>
                  <a:rPr lang="en-US" dirty="0"/>
                  <a:t>… but I could find it written anywhere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079638"/>
                <a:ext cx="8991599" cy="4702162"/>
              </a:xfrm>
              <a:blipFill>
                <a:blip r:embed="rId3"/>
                <a:stretch>
                  <a:fillRect l="-1085" t="-1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How to define spatial model on streams?</a:t>
            </a:r>
          </a:p>
          <a:p>
            <a:r>
              <a:rPr lang="en-US" dirty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69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9915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[see code to check Q calculation using TMB inner hessian]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How to define spatial model on streams?</a:t>
            </a:r>
          </a:p>
          <a:p>
            <a:r>
              <a:rPr lang="en-US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3006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1976</TotalTime>
  <Words>960</Words>
  <Application>Microsoft Office PowerPoint</Application>
  <PresentationFormat>On-screen Show (4:3)</PresentationFormat>
  <Paragraphs>212</Paragraphs>
  <Slides>12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1_Office Theme</vt:lpstr>
      <vt:lpstr>Lecture 9:  Stream-network spatial models</vt:lpstr>
      <vt:lpstr>PowerPoint Presentation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Change in support Intro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Ng, Elizabeth (ng1262@vandals.uidaho.edu)</cp:lastModifiedBy>
  <cp:revision>115</cp:revision>
  <dcterms:created xsi:type="dcterms:W3CDTF">2015-12-08T21:28:56Z</dcterms:created>
  <dcterms:modified xsi:type="dcterms:W3CDTF">2018-05-22T17:27:01Z</dcterms:modified>
</cp:coreProperties>
</file>