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66" r:id="rId2"/>
    <p:sldId id="282" r:id="rId3"/>
    <p:sldId id="283" r:id="rId4"/>
    <p:sldId id="286" r:id="rId5"/>
    <p:sldId id="284" r:id="rId6"/>
    <p:sldId id="285" r:id="rId7"/>
    <p:sldId id="277" r:id="rId8"/>
    <p:sldId id="278" r:id="rId9"/>
    <p:sldId id="279" r:id="rId10"/>
    <p:sldId id="280" r:id="rId11"/>
    <p:sldId id="28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9403" autoAdjust="0"/>
  </p:normalViewPr>
  <p:slideViewPr>
    <p:cSldViewPr snapToGrid="0">
      <p:cViewPr varScale="1">
        <p:scale>
          <a:sx n="67" d="100"/>
          <a:sy n="67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 is a column stochastic matrix—from column to row?</a:t>
            </a:r>
          </a:p>
          <a:p>
            <a:r>
              <a:rPr lang="en-US" dirty="0"/>
              <a:t>Each column is the distribution/prob of moving from state in column j to state in row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8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 the process with triangles in the estimation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0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Constraint on p– must be less than 0.5 to sum to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Crossproduct</a:t>
            </a:r>
            <a:r>
              <a:rPr lang="en-US" dirty="0"/>
              <a:t> with parallel sides gives zero, so advection only occurs across sides that are perpendicular to the direction of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79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the movement rates in the four different directions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sparseness means fast</a:t>
            </a:r>
          </a:p>
          <a:p>
            <a:r>
              <a:rPr lang="en-US" dirty="0"/>
              <a:t>As the number of time steps increase, the approximation gets more and more dense (animals have more places they can move to)</a:t>
            </a:r>
          </a:p>
          <a:p>
            <a:endParaRPr lang="en-US" dirty="0"/>
          </a:p>
          <a:p>
            <a:r>
              <a:rPr lang="en-US" dirty="0"/>
              <a:t>You would lose accuracy by applying the single-step transition matrix at each time point rather than calculating the 10 step one</a:t>
            </a:r>
          </a:p>
          <a:p>
            <a:r>
              <a:rPr lang="en-US" dirty="0"/>
              <a:t>(trade offs between 1 step transition ten times vs 10 step transition 1 times)</a:t>
            </a:r>
          </a:p>
          <a:p>
            <a:r>
              <a:rPr lang="en-US" dirty="0"/>
              <a:t>Since it’s approximating the exponential with a linear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RHS exp() part is just the spatial </a:t>
            </a:r>
            <a:r>
              <a:rPr lang="en-US" dirty="0" err="1"/>
              <a:t>gompertz</a:t>
            </a:r>
            <a:r>
              <a:rPr lang="en-US" dirty="0"/>
              <a:t> model without movement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33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State-space version- treat density as a random effect, since in some cases this parameterization is faster?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Q: seems like speed was a big point, but not sure there was a clear picture about when/why some models are faster?</a:t>
            </a:r>
          </a:p>
          <a:p>
            <a:r>
              <a:rPr lang="en-US" dirty="0"/>
              <a:t>Q: use </a:t>
            </a:r>
            <a:r>
              <a:rPr lang="en-US" dirty="0" err="1"/>
              <a:t>Gompertz</a:t>
            </a:r>
            <a:r>
              <a:rPr lang="en-US" dirty="0"/>
              <a:t> here because the population size has some change to it, not just constant?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59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1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/>
              <a:t>Spatio</a:t>
            </a:r>
            <a:r>
              <a:rPr lang="en-US" dirty="0"/>
              <a:t>-temporal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14.png"/><Relationship Id="rId5" Type="http://schemas.openxmlformats.org/officeDocument/2006/relationships/image" Target="../media/image17.png"/><Relationship Id="rId1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2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27.png"/><Relationship Id="rId15" Type="http://schemas.openxmlformats.org/officeDocument/2006/relationships/image" Target="../media/image28.png"/><Relationship Id="rId10" Type="http://schemas.openxmlformats.org/officeDocument/2006/relationships/image" Target="../media/image14.png"/><Relationship Id="rId4" Type="http://schemas.openxmlformats.org/officeDocument/2006/relationships/image" Target="../media/image26.png"/><Relationship Id="rId9" Type="http://schemas.openxmlformats.org/officeDocument/2006/relationships/image" Target="../media/image13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9:  Models with movement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60917"/>
          </a:xfrm>
        </p:spPr>
        <p:txBody>
          <a:bodyPr/>
          <a:lstStyle/>
          <a:p>
            <a:r>
              <a:rPr lang="en-US" dirty="0"/>
              <a:t>May 22, 2018</a:t>
            </a:r>
          </a:p>
          <a:p>
            <a:pPr algn="l"/>
            <a:r>
              <a:rPr lang="en-US" dirty="0"/>
              <a:t>Learning goals: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Understand theory of advective-diffuse movement models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Understand how to specify a sparse advective-diffusive movement matrix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Review: simultaneous differential equations</a:t>
                </a:r>
              </a:p>
              <a:p>
                <a:r>
                  <a:rPr lang="en-US" dirty="0"/>
                  <a:t>Say you know a rate: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a general solution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GB" dirty="0"/>
                  <a:t> is the matrix exponential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85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Advection-diffusion:</a:t>
                </a:r>
              </a:p>
              <a:p>
                <a:pPr lvl="1"/>
                <a:r>
                  <a:rPr lang="en-US" dirty="0"/>
                  <a:t>Advection – directed movement of individuals in a specific direction</a:t>
                </a:r>
              </a:p>
              <a:p>
                <a:pPr lvl="1"/>
                <a:r>
                  <a:rPr lang="en-US" dirty="0"/>
                  <a:t>Diffusion – random movement of individuals away from their current location</a:t>
                </a:r>
              </a:p>
              <a:p>
                <a:r>
                  <a:rPr lang="en-US" dirty="0"/>
                  <a:t>Possible to include if we can define a differential equation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GB" dirty="0"/>
                  <a:t> is the net effect of advection and diffusion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87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0171" y="2514600"/>
            <a:ext cx="2209800" cy="198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9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60171" y="5334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3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1057" y="44958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65071" y="3505200"/>
            <a:ext cx="9525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56655" y="2971800"/>
                <a:ext cx="4603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655" y="2971800"/>
                <a:ext cx="4603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36971" y="2971800"/>
                <a:ext cx="4363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0">
                              <a:latin typeface="Cambria Math"/>
                            </a:rPr>
                            <m:t>𝐬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71" y="2971800"/>
                <a:ext cx="43633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74770" y="381000"/>
                <a:ext cx="38644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/>
                          </a:rPr>
                          <m:t>𝐬</m:t>
                        </m:r>
                      </m:e>
                    </m:acc>
                  </m:oMath>
                </a14:m>
                <a:r>
                  <a:rPr lang="en-US" sz="2400" dirty="0"/>
                  <a:t>: side length</a:t>
                </a:r>
              </a:p>
              <a:p>
                <a:r>
                  <a:rPr lang="en-US" sz="2400" i="1" dirty="0" err="1"/>
                  <a:t>n</a:t>
                </a:r>
                <a:r>
                  <a:rPr lang="en-US" sz="2400" i="1" baseline="-25000" dirty="0" err="1"/>
                  <a:t>i</a:t>
                </a:r>
                <a:r>
                  <a:rPr lang="en-US" sz="2400" dirty="0"/>
                  <a:t>: Total number in cell </a:t>
                </a:r>
                <a:r>
                  <a:rPr lang="en-US" sz="2400" i="1" dirty="0"/>
                  <a:t>i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/>
                          </a:rPr>
                          <m:t>𝐯</m:t>
                        </m:r>
                      </m:e>
                    </m:acc>
                  </m:oMath>
                </a14:m>
                <a:r>
                  <a:rPr lang="en-US" sz="2400" dirty="0"/>
                  <a:t>: velocity eastward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770" y="381000"/>
                <a:ext cx="3864429" cy="1200329"/>
              </a:xfrm>
              <a:prstGeom prst="rect">
                <a:avLst/>
              </a:prstGeom>
              <a:blipFill>
                <a:blip r:embed="rId5"/>
                <a:stretch>
                  <a:fillRect l="-2366" t="-8163"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Neighbor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blipFill>
                <a:blip r:embed="rId6"/>
                <a:stretch>
                  <a:fillRect l="-253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74771" y="5084302"/>
                <a:ext cx="3654014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/>
                                </a:rPr>
                                <m:t>𝐯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771" y="5084302"/>
                <a:ext cx="3654014" cy="7935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Neighbor 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blipFill>
                <a:blip r:embed="rId8"/>
                <a:stretch>
                  <a:fillRect l="-2980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Neighbor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blipFill>
                <a:blip r:embed="rId9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Neighbor 4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blipFill>
                <a:blip r:embed="rId10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7184571" y="2514600"/>
            <a:ext cx="0" cy="198120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65071" y="1449238"/>
            <a:ext cx="9525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96437" y="3505200"/>
            <a:ext cx="9525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71086" y="3469141"/>
            <a:ext cx="9525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65071" y="5555412"/>
            <a:ext cx="9525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Focal cell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blipFill>
                <a:blip r:embed="rId11"/>
                <a:stretch>
                  <a:fillRect l="-6040" t="-3974" b="-9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41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0171" y="2514600"/>
            <a:ext cx="2209800" cy="198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9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60171" y="5334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3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1057" y="44958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00266" y="2939419"/>
                <a:ext cx="566372" cy="587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266" y="2939419"/>
                <a:ext cx="566372" cy="5879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36971" y="2971800"/>
                <a:ext cx="595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71" y="2971800"/>
                <a:ext cx="5952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80213" y="63082"/>
                <a:ext cx="3864429" cy="282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𝐬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: side lengths</a:t>
                </a:r>
              </a:p>
              <a:p>
                <a:pPr marL="457200" indent="-457200"/>
                <a:r>
                  <a:rPr lang="en-US" sz="2400" i="1" dirty="0" err="1"/>
                  <a:t>n</a:t>
                </a:r>
                <a:r>
                  <a:rPr lang="en-US" sz="2400" i="1" baseline="-25000" dirty="0" err="1"/>
                  <a:t>i</a:t>
                </a:r>
                <a:r>
                  <a:rPr lang="en-US" sz="2400" dirty="0"/>
                  <a:t>: Total number in cell </a:t>
                </a:r>
                <a:r>
                  <a:rPr lang="en-US" sz="2400" i="1" dirty="0"/>
                  <a:t>i</a:t>
                </a:r>
                <a:endParaRPr lang="en-US" sz="2400" dirty="0"/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: diffusion velocity (East-West)</a:t>
                </a:r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: diffusion velocity (North-south)</a:t>
                </a:r>
                <a:endParaRPr lang="en-US" sz="2400" i="1" dirty="0"/>
              </a:p>
              <a:p>
                <a:pPr marL="457200" indent="-457200"/>
                <a:endParaRPr lang="en-US" sz="24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3" y="63082"/>
                <a:ext cx="3864429" cy="2824556"/>
              </a:xfrm>
              <a:prstGeom prst="rect">
                <a:avLst/>
              </a:prstGeom>
              <a:blipFill>
                <a:blip r:embed="rId5"/>
                <a:stretch>
                  <a:fillRect l="-2524" t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0857" y="4550395"/>
                <a:ext cx="4463143" cy="2191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0" smtClean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57" y="4550395"/>
                <a:ext cx="4463143" cy="2191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7184571" y="2514600"/>
            <a:ext cx="0" cy="198120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60171" y="381000"/>
            <a:ext cx="22098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878537" y="101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37" y="10180"/>
                <a:ext cx="60349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 flipV="1">
            <a:off x="97971" y="2514601"/>
            <a:ext cx="1" cy="1981199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7971" y="19151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1" y="1915180"/>
                <a:ext cx="6034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 flipV="1">
            <a:off x="2460171" y="6685472"/>
            <a:ext cx="2220686" cy="20128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864823" y="63347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823" y="6334780"/>
                <a:ext cx="6034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466677" y="2460651"/>
                <a:ext cx="568617" cy="587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77" y="2460651"/>
                <a:ext cx="568617" cy="5879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Focal cell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blipFill>
                <a:blip r:embed="rId11"/>
                <a:stretch>
                  <a:fillRect l="-6040" t="-3974" b="-9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Neighbor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blipFill>
                <a:blip r:embed="rId12"/>
                <a:stretch>
                  <a:fillRect l="-253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Neighbor 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blipFill>
                <a:blip r:embed="rId13"/>
                <a:stretch>
                  <a:fillRect l="-2980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Neighbor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blipFill>
                <a:blip r:embed="rId14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Neighbor 4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blipFill>
                <a:blip r:embed="rId15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3565071" y="3505200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546021" y="26670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546021" y="35052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079296" y="3505200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65071" y="1664899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546021" y="826699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546021" y="1664899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079296" y="1664899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796438" y="3527400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777388" y="26892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777388" y="35274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310663" y="3527400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573184" y="5546785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554134" y="4708585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554134" y="5546785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087409" y="5546785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327954" y="3527400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308904" y="26892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308904" y="35274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842179" y="3527400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4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20" grpId="0"/>
      <p:bldP spid="29" grpId="0"/>
      <p:bldP spid="31" grpId="0"/>
      <p:bldP spid="33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0171" y="2514600"/>
            <a:ext cx="2209800" cy="198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9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60171" y="5334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3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1057" y="44958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65071" y="3505200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46021" y="26670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46021" y="35052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79296" y="3505200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56233" y="3505200"/>
            <a:ext cx="54675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41321" y="3058103"/>
                <a:ext cx="547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21" y="3058103"/>
                <a:ext cx="54797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048940" y="2542721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940" y="2542721"/>
                <a:ext cx="5532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849574" y="3516868"/>
                <a:ext cx="556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574" y="3516868"/>
                <a:ext cx="5564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575957" y="4082534"/>
                <a:ext cx="556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957" y="4082534"/>
                <a:ext cx="556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Neighbor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blipFill>
                <a:blip r:embed="rId6"/>
                <a:stretch>
                  <a:fillRect l="-253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Neighbor 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blipFill>
                <a:blip r:embed="rId7"/>
                <a:stretch>
                  <a:fillRect l="-2980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Neighbor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blipFill>
                <a:blip r:embed="rId8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Neighbor 4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blipFill>
                <a:blip r:embed="rId9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Focal cell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blipFill>
                <a:blip r:embed="rId10"/>
                <a:stretch>
                  <a:fillRect l="-6040" t="-3974" b="-9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336971" y="2971800"/>
                <a:ext cx="595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71" y="2971800"/>
                <a:ext cx="59522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>
            <a:off x="7184571" y="2514600"/>
            <a:ext cx="0" cy="198120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460171" y="381000"/>
            <a:ext cx="22098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878537" y="101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37" y="10180"/>
                <a:ext cx="60349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V="1">
            <a:off x="97971" y="2514601"/>
            <a:ext cx="1" cy="1981199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7971" y="19151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1" y="1915180"/>
                <a:ext cx="60349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H="1" flipV="1">
            <a:off x="2460171" y="6685472"/>
            <a:ext cx="2220686" cy="20128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4823" y="63347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823" y="6334780"/>
                <a:ext cx="60349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980213" y="63082"/>
                <a:ext cx="38644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𝐬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: side lengths</a:t>
                </a:r>
              </a:p>
              <a:p>
                <a:pPr marL="457200" indent="-457200"/>
                <a:r>
                  <a:rPr lang="en-US" sz="2400" i="1" dirty="0" err="1"/>
                  <a:t>n</a:t>
                </a:r>
                <a:r>
                  <a:rPr lang="en-US" sz="2400" i="1" baseline="-25000" dirty="0" err="1"/>
                  <a:t>i</a:t>
                </a:r>
                <a:r>
                  <a:rPr lang="en-US" sz="2400" dirty="0"/>
                  <a:t>: Total number in cell </a:t>
                </a:r>
                <a:r>
                  <a:rPr lang="en-US" sz="2400" i="1" dirty="0"/>
                  <a:t>i</a:t>
                </a:r>
                <a:endParaRPr lang="en-US" sz="2400" dirty="0"/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: Movement towards cell </a:t>
                </a:r>
                <a:r>
                  <a:rPr lang="en-US" sz="2400" i="1" dirty="0" err="1"/>
                  <a:t>i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3" y="63082"/>
                <a:ext cx="3864429" cy="1200329"/>
              </a:xfrm>
              <a:prstGeom prst="rect">
                <a:avLst/>
              </a:prstGeom>
              <a:blipFill>
                <a:blip r:embed="rId15"/>
                <a:stretch>
                  <a:fillRect l="-2524" t="-8122" r="-1262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680857" y="4550395"/>
                <a:ext cx="4463143" cy="2245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57" y="4550395"/>
                <a:ext cx="4463143" cy="224529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>
            <a:off x="3546021" y="1613140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526971" y="77494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526971" y="161314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060246" y="1613140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937183" y="1613140"/>
            <a:ext cx="54675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774871" y="3588589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755821" y="2750389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755821" y="3588589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289096" y="3588589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166033" y="3588589"/>
            <a:ext cx="54675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526971" y="5589917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07921" y="4751717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507921" y="5589917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041196" y="5589917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918133" y="5589917"/>
            <a:ext cx="54675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258943" y="3605842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239893" y="2767642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239893" y="3605842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73168" y="3605842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650105" y="3605842"/>
            <a:ext cx="54675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1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4" grpId="0"/>
      <p:bldP spid="46" grpId="0"/>
      <p:bldP spid="47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28600" y="1066800"/>
                <a:ext cx="8610600" cy="5562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𝐌</m:t>
                    </m:r>
                  </m:oMath>
                </a14:m>
                <a:r>
                  <a:rPr lang="en-US" dirty="0"/>
                  <a:t> is a movement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𝐝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/>
                            </a:rPr>
                            <m:t>𝐮</m:t>
                          </m:r>
                          <m:r>
                            <a:rPr lang="en-US" b="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  <m:r>
                            <a:rPr lang="en-US" b="0" i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𝐝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𝐌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matexp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0">
                          <a:latin typeface="Cambria Math"/>
                        </a:rPr>
                        <m:t>𝐮</m:t>
                      </m:r>
                      <m:r>
                        <a:rPr lang="en-US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b="1" i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b="1" i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0">
                          <a:latin typeface="Cambria Math"/>
                          <a:ea typeface="Cambria Math"/>
                        </a:rPr>
                        <m:t>𝚺</m:t>
                      </m:r>
                      <m:r>
                        <a:rPr lang="en-US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And using the Euler approximation with </a:t>
                </a:r>
                <a:r>
                  <a:rPr lang="el-GR" dirty="0"/>
                  <a:t>Δ</a:t>
                </a:r>
                <a:r>
                  <a:rPr lang="en-US" i="1" dirty="0"/>
                  <a:t>t </a:t>
                </a:r>
                <a:r>
                  <a:rPr lang="en-US" dirty="0"/>
                  <a:t>steps: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/>
                        </a:rPr>
                        <m:t>𝐌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/>
                                  <a:ea typeface="Cambria Math"/>
                                </a:rPr>
                                <m:t>𝐈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0">
                                      <a:latin typeface="Cambria Math"/>
                                    </a:rPr>
                                    <m:t>𝐮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𝛁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𝛁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𝚺𝛁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en-US" b="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610600" cy="5562600"/>
              </a:xfrm>
              <a:prstGeom prst="rect">
                <a:avLst/>
              </a:prstGeom>
              <a:blipFill>
                <a:blip r:embed="rId3"/>
                <a:stretch>
                  <a:fillRect l="-1629" t="-1314" r="-1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46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James.Thorson\Desktop\UW Hideaway\Collaborations\2015 -- spatial Gompertz with movement\MatrixExponential--Doma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" y="2667000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ames.Thorson\Desktop\UW Hideaway\Collaborations\2015 -- spatial Gompertz with movement\MatrixExponential--Compari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570" y="2667000"/>
            <a:ext cx="4299857" cy="42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066800"/>
            <a:ext cx="8686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Euler approximation is sparse!</a:t>
            </a:r>
          </a:p>
          <a:p>
            <a:pPr lvl="1"/>
            <a:r>
              <a:rPr lang="en-US" dirty="0"/>
              <a:t>Sparseness / accuracy scales with number of steps</a:t>
            </a:r>
          </a:p>
        </p:txBody>
      </p:sp>
      <p:pic>
        <p:nvPicPr>
          <p:cNvPr id="5125" name="Picture 5" descr="C:\Users\James.Thorson\Desktop\UW Hideaway\Collaborations\2015 -- spatial Gompertz with movement\MatrixExponential--ColorLegen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861" y="2667000"/>
            <a:ext cx="537482" cy="42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230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799"/>
                <a:ext cx="8686800" cy="56546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Spatial </a:t>
                </a:r>
                <a:r>
                  <a:rPr lang="en-US" dirty="0" err="1"/>
                  <a:t>Gompertz</a:t>
                </a:r>
                <a:r>
                  <a:rPr lang="en-US" dirty="0"/>
                  <a:t> with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𝐝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𝑡</m:t>
                          </m:r>
                          <m:r>
                            <a:rPr lang="en-US" b="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/>
                            </a:rPr>
                            <m:t>𝐌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en-US" b="0" i="1">
                              <a:latin typeface="Cambria Math"/>
                              <a:ea typeface="Cambria Math"/>
                            </a:rPr>
                            <m:t>−1)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/>
                            </a:rPr>
                            <m:t>log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0">
                              <a:latin typeface="Cambria Math"/>
                              <a:ea typeface="Cambria Math"/>
                            </a:rPr>
                            <m:t>𝛚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0">
                                  <a:latin typeface="Cambria Math"/>
                                  <a:ea typeface="Cambria Math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  <a:ea typeface="Cambria Math"/>
                        </a:rPr>
                        <m:t>𝛚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𝝎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𝛆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dirty="0"/>
                  <a:t>,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log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𝜌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log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ea typeface="Cambria Math"/>
                      </a:rPr>
                      <m:t>𝛚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  <a:ea typeface="Cambria Math"/>
                          </a:rPr>
                          <m:t>𝛆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… it reduces to the version with no movement</a:t>
                </a:r>
              </a:p>
              <a:p>
                <a:pPr marL="0" indent="0">
                  <a:buNone/>
                </a:pPr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799"/>
                <a:ext cx="8686800" cy="5654675"/>
              </a:xfrm>
              <a:blipFill>
                <a:blip r:embed="rId3"/>
                <a:stretch>
                  <a:fillRect l="-1474" t="-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8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Innovations parameterization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𝐌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−1)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log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𝛚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𝛚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𝝎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/>
                              <a:ea typeface="Cambria Math"/>
                            </a:rPr>
                            <m:t>𝛆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State-space parameterization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>
                                  <a:latin typeface="Cambria Math"/>
                                </a:rPr>
                                <m:t>𝐝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/>
                            </a:rPr>
                            <m:t>𝐌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>
                                  <a:latin typeface="Cambria Math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log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>
                                      <a:latin typeface="Cambria Math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𝝎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/>
                          <a:ea typeface="Cambria Math"/>
                        </a:rPr>
                        <m:t>𝛚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𝝎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𝐝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𝒕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log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>
                                  <a:latin typeface="Cambria Math"/>
                                </a:rPr>
                                <m:t>𝐝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486400"/>
              </a:xfrm>
              <a:blipFill>
                <a:blip r:embed="rId3"/>
                <a:stretch>
                  <a:fillRect l="-1474" t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2286000"/>
            <a:ext cx="8610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928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33528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Sparse matrix</a:t>
            </a:r>
          </a:p>
          <a:p>
            <a:r>
              <a:rPr lang="en-US" dirty="0"/>
              <a:t>Easier computation</a:t>
            </a:r>
          </a:p>
          <a:p>
            <a:r>
              <a:rPr lang="en-US" dirty="0"/>
              <a:t>Less computer memory</a:t>
            </a:r>
          </a:p>
          <a:p>
            <a:r>
              <a:rPr lang="en-US" dirty="0"/>
              <a:t>Faster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James.Thorson\Desktop\UW Hideaway\Collaborations\2015 -- spatial Gompertz with movement\2015-05-14\Rep=8\Hess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066800"/>
            <a:ext cx="5486411" cy="548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12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 forms of movement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6" y="1845329"/>
            <a:ext cx="6717560" cy="49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771" y="1463040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movement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729345" y="1475997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Rail car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93919" y="1475997"/>
            <a:ext cx="18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migration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91993" y="1475997"/>
            <a:ext cx="18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4123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separable computation</a:t>
            </a:r>
          </a:p>
          <a:p>
            <a:pPr lvl="1"/>
            <a:r>
              <a:rPr lang="en-US" dirty="0"/>
              <a:t>200 triangles + 20 years = 5 min. on laptop</a:t>
            </a:r>
          </a:p>
          <a:p>
            <a:pPr lvl="1"/>
            <a:r>
              <a:rPr lang="en-US" dirty="0"/>
              <a:t>Seems to recovery dynamics and density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610634" y="3503720"/>
            <a:ext cx="173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Est / True</a:t>
            </a:r>
          </a:p>
        </p:txBody>
      </p:sp>
      <p:pic>
        <p:nvPicPr>
          <p:cNvPr id="1026" name="Picture 2" descr="C:\Users\James.Thorson\Desktop\UW Hideaway\Collaborations\2015 -- spatial Gompertz with movement\2015-05-14-b\Rep=1\True_vs_Est--Density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50"/>
          <a:stretch/>
        </p:blipFill>
        <p:spPr bwMode="auto">
          <a:xfrm>
            <a:off x="489855" y="2864897"/>
            <a:ext cx="8704106" cy="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James.Thorson\Desktop\UW Hideaway\Collaborations\2015 -- spatial Gompertz with movement\2015-05-14-b\Rep=1\True_vs_Est--Density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25000"/>
          <a:stretch/>
        </p:blipFill>
        <p:spPr bwMode="auto">
          <a:xfrm>
            <a:off x="489855" y="3733800"/>
            <a:ext cx="8704106" cy="87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ames.Thorson\Desktop\UW Hideaway\Collaborations\2015 -- spatial Gompertz with movement\2015-05-14-b\Rep=1\True_vs_Est--Density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4" b="49338"/>
          <a:stretch/>
        </p:blipFill>
        <p:spPr bwMode="auto">
          <a:xfrm>
            <a:off x="489855" y="4963885"/>
            <a:ext cx="8704106" cy="8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James.Thorson\Desktop\UW Hideaway\Collaborations\2015 -- spatial Gompertz with movement\2015-05-14-b\Rep=1\True_vs_Est--Density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62"/>
          <a:stretch/>
        </p:blipFill>
        <p:spPr bwMode="auto">
          <a:xfrm>
            <a:off x="472551" y="5834743"/>
            <a:ext cx="8704106" cy="85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 rot="16200000">
            <a:off x="-590818" y="5592047"/>
            <a:ext cx="173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Est / True</a:t>
            </a:r>
          </a:p>
        </p:txBody>
      </p:sp>
    </p:spTree>
    <p:extLst>
      <p:ext uri="{BB962C8B-B14F-4D97-AF65-F5344CB8AC3E}">
        <p14:creationId xmlns:p14="http://schemas.microsoft.com/office/powerpoint/2010/main" val="2966866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Movement can be estimated using count data</a:t>
            </a:r>
          </a:p>
          <a:p>
            <a:pPr lvl="1"/>
            <a:r>
              <a:rPr lang="en-US" dirty="0"/>
              <a:t>Euler approximation is sufficient for local advection-diffusion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James.Thorson\Desktop\UW Hideaway\Collaborations\2015 -- spatial Gompertz with movement\2015-05-14-b\Rep=1\True_vs_Est--Movement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9144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20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Different forms of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𝐌𝐛</m:t>
                      </m:r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M       = </a:t>
                </a:r>
                <a:endParaRPr lang="en-GB" b="1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14"/>
          <a:stretch/>
        </p:blipFill>
        <p:spPr>
          <a:xfrm>
            <a:off x="7763213" y="1752600"/>
            <a:ext cx="1006716" cy="49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2197" y="1370311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movement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607551"/>
              </p:ext>
            </p:extLst>
          </p:nvPr>
        </p:nvGraphicFramePr>
        <p:xfrm>
          <a:off x="1956263" y="1836420"/>
          <a:ext cx="5583380" cy="47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76">
                  <a:extLst>
                    <a:ext uri="{9D8B030D-6E8A-4147-A177-3AD203B41FA5}">
                      <a16:colId xmlns:a16="http://schemas.microsoft.com/office/drawing/2014/main" val="1280675282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175575956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451617241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561794849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210061226"/>
                    </a:ext>
                  </a:extLst>
                </a:gridCol>
              </a:tblGrid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73241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28467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01753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3595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3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56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Different forms of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𝐌𝐛</m:t>
                      </m:r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M       = </a:t>
                </a:r>
                <a:endParaRPr lang="en-GB" b="1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5" r="58169"/>
          <a:stretch/>
        </p:blipFill>
        <p:spPr>
          <a:xfrm>
            <a:off x="7763213" y="1752600"/>
            <a:ext cx="1006716" cy="49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2197" y="1370311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Rail car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92694"/>
              </p:ext>
            </p:extLst>
          </p:nvPr>
        </p:nvGraphicFramePr>
        <p:xfrm>
          <a:off x="1956263" y="1836420"/>
          <a:ext cx="5583380" cy="47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76">
                  <a:extLst>
                    <a:ext uri="{9D8B030D-6E8A-4147-A177-3AD203B41FA5}">
                      <a16:colId xmlns:a16="http://schemas.microsoft.com/office/drawing/2014/main" val="1280675282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175575956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451617241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561794849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210061226"/>
                    </a:ext>
                  </a:extLst>
                </a:gridCol>
              </a:tblGrid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73241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28467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01753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3595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3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64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Different forms of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𝐌𝐛</m:t>
                      </m:r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M       = </a:t>
                </a:r>
                <a:endParaRPr lang="en-GB" b="1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2" t="-343" r="27542" b="343"/>
          <a:stretch/>
        </p:blipFill>
        <p:spPr>
          <a:xfrm>
            <a:off x="7763213" y="1752600"/>
            <a:ext cx="1006716" cy="49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2196" y="1370311"/>
            <a:ext cx="188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migration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56263" y="1836420"/>
          <a:ext cx="5583380" cy="47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76">
                  <a:extLst>
                    <a:ext uri="{9D8B030D-6E8A-4147-A177-3AD203B41FA5}">
                      <a16:colId xmlns:a16="http://schemas.microsoft.com/office/drawing/2014/main" val="1280675282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175575956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451617241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561794849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210061226"/>
                    </a:ext>
                  </a:extLst>
                </a:gridCol>
              </a:tblGrid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1-p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73241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1-p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28467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1-p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01753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1-p 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3595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3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99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Different forms of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𝐌𝐛</m:t>
                      </m:r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M       = </a:t>
                </a:r>
                <a:endParaRPr lang="en-GB" b="1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4" t="172" r="-60" b="-172"/>
          <a:stretch/>
        </p:blipFill>
        <p:spPr>
          <a:xfrm>
            <a:off x="7763213" y="1752600"/>
            <a:ext cx="1006716" cy="49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2197" y="1370311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Diffusion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26887"/>
              </p:ext>
            </p:extLst>
          </p:nvPr>
        </p:nvGraphicFramePr>
        <p:xfrm>
          <a:off x="1956263" y="1836420"/>
          <a:ext cx="5583380" cy="47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76">
                  <a:extLst>
                    <a:ext uri="{9D8B030D-6E8A-4147-A177-3AD203B41FA5}">
                      <a16:colId xmlns:a16="http://schemas.microsoft.com/office/drawing/2014/main" val="1280675282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175575956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451617241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561794849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210061226"/>
                    </a:ext>
                  </a:extLst>
                </a:gridCol>
              </a:tblGrid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1-p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73241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1-2p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28467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1-2p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01753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1-2p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3595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1-p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3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60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Review: Solving differential equations</a:t>
                </a:r>
              </a:p>
              <a:p>
                <a:r>
                  <a:rPr lang="en-US" dirty="0"/>
                  <a:t>Say you know a rate: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How do you solve for change after some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the definition of the exponential function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94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Review: simultaneous differential equations</a:t>
                </a:r>
              </a:p>
              <a:p>
                <a:r>
                  <a:rPr lang="en-US" dirty="0"/>
                  <a:t>Say you know a rate: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How do you solve for change after some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?</a:t>
                </a:r>
              </a:p>
              <a:p>
                <a:r>
                  <a:rPr lang="en-US" dirty="0"/>
                  <a:t>Well, if A is diagonal: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US" dirty="0"/>
                  <a:t>Then its easy!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00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Review: simultaneous differential equations</a:t>
                </a:r>
              </a:p>
              <a:p>
                <a:r>
                  <a:rPr lang="en-US" dirty="0"/>
                  <a:t>Say you know a rate: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Well, if A is diagonalizable: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𝐔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dirty="0"/>
                  <a:t>	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dirty="0"/>
                  <a:t> is diagonal, t</a:t>
                </a:r>
                <a:r>
                  <a:rPr lang="en-US" dirty="0"/>
                  <a:t>hen: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3790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1933</TotalTime>
  <Words>970</Words>
  <Application>Microsoft Office PowerPoint</Application>
  <PresentationFormat>On-screen Show (4:3)</PresentationFormat>
  <Paragraphs>225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1_Office Theme</vt:lpstr>
      <vt:lpstr>Lecture 9:  Models with movement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Movement math</vt:lpstr>
      <vt:lpstr>Movement math</vt:lpstr>
      <vt:lpstr>Movement math</vt:lpstr>
      <vt:lpstr>Movement math</vt:lpstr>
      <vt:lpstr>Movement math</vt:lpstr>
      <vt:lpstr>Movement math</vt:lpstr>
      <vt:lpstr>Movement math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Ng, Elizabeth (ng1262@vandals.uidaho.edu)</cp:lastModifiedBy>
  <cp:revision>102</cp:revision>
  <dcterms:created xsi:type="dcterms:W3CDTF">2015-12-08T21:28:56Z</dcterms:created>
  <dcterms:modified xsi:type="dcterms:W3CDTF">2018-05-24T18:07:37Z</dcterms:modified>
</cp:coreProperties>
</file>