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66" r:id="rId2"/>
    <p:sldId id="292" r:id="rId3"/>
    <p:sldId id="288" r:id="rId4"/>
    <p:sldId id="291" r:id="rId5"/>
    <p:sldId id="276" r:id="rId6"/>
    <p:sldId id="285" r:id="rId7"/>
    <p:sldId id="286" r:id="rId8"/>
    <p:sldId id="287" r:id="rId9"/>
    <p:sldId id="277" r:id="rId10"/>
    <p:sldId id="278" r:id="rId11"/>
    <p:sldId id="293" r:id="rId12"/>
    <p:sldId id="267" r:id="rId13"/>
    <p:sldId id="273" r:id="rId14"/>
    <p:sldId id="268" r:id="rId15"/>
    <p:sldId id="290" r:id="rId16"/>
    <p:sldId id="269" r:id="rId17"/>
    <p:sldId id="270" r:id="rId18"/>
    <p:sldId id="271" r:id="rId19"/>
    <p:sldId id="274" r:id="rId20"/>
    <p:sldId id="275" r:id="rId21"/>
    <p:sldId id="272" r:id="rId22"/>
    <p:sldId id="279" r:id="rId23"/>
    <p:sldId id="281" r:id="rId24"/>
    <p:sldId id="282" r:id="rId25"/>
    <p:sldId id="283" r:id="rId26"/>
    <p:sldId id="284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5,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 of a likelihood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the Axiom of conditional probability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9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</a:t>
                </a:r>
                <a:r>
                  <a:rPr lang="en-US" dirty="0"/>
                  <a:t>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4 sites</a:t>
                </a:r>
              </a:p>
              <a:p>
                <a:pPr lvl="1"/>
                <a:r>
                  <a:rPr lang="en-US" dirty="0" smtClean="0"/>
                  <a:t>2 observations/site</a:t>
                </a:r>
              </a:p>
              <a:p>
                <a:pPr lvl="1"/>
                <a:r>
                  <a:rPr lang="en-US" dirty="0" smtClean="0"/>
                  <a:t>3 fixed effects</a:t>
                </a:r>
              </a:p>
              <a:p>
                <a:pPr lvl="1"/>
                <a:r>
                  <a:rPr lang="en-US" dirty="0" smtClean="0"/>
                  <a:t>4 random effects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:r>
                  <a:rPr lang="en-US" dirty="0" smtClean="0"/>
                  <a:t>Questions: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 smtClean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across all sites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 smtClean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across all sites?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 smtClean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?</a:t>
                </a:r>
                <a:endParaRPr lang="en-US" dirty="0" smtClean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 smtClean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across all sites and samples?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2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data</a:t>
            </a:r>
          </a:p>
          <a:p>
            <a:pPr lvl="1"/>
            <a:r>
              <a:rPr lang="en-US" dirty="0" smtClean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sz="2200" dirty="0" smtClean="0"/>
          </a:p>
          <a:p>
            <a:pPr lvl="2"/>
            <a:r>
              <a:rPr lang="en-US" sz="2200" dirty="0" smtClean="0"/>
              <a:t>Using </a:t>
            </a:r>
            <a:r>
              <a:rPr lang="en-US" sz="2200" i="1" dirty="0" smtClean="0"/>
              <a:t>lme4</a:t>
            </a:r>
            <a:r>
              <a:rPr lang="en-US" sz="2200" dirty="0" smtClean="0"/>
              <a:t> package</a:t>
            </a:r>
          </a:p>
          <a:p>
            <a:pPr lvl="2"/>
            <a:r>
              <a:rPr lang="en-US" sz="2200" i="1" dirty="0"/>
              <a:t>f</a:t>
            </a:r>
            <a:r>
              <a:rPr lang="en-US" sz="2200" i="1" dirty="0" smtClean="0"/>
              <a:t>ormula</a:t>
            </a:r>
            <a:r>
              <a:rPr lang="en-US" sz="2200" dirty="0" smtClean="0"/>
              <a:t>: way to specify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model – </a:t>
            </a:r>
            <a:r>
              <a:rPr lang="en-US" sz="2600" i="1" dirty="0" smtClean="0"/>
              <a:t>lm(formula=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0 + factor(Site)</a:t>
            </a:r>
          </a:p>
          <a:p>
            <a:pPr lvl="2"/>
            <a:r>
              <a:rPr lang="en-US" sz="2200" dirty="0" smtClean="0"/>
              <a:t>“Count” – response variable</a:t>
            </a:r>
          </a:p>
          <a:p>
            <a:pPr lvl="2"/>
            <a:r>
              <a:rPr lang="en-US" sz="2200" dirty="0" smtClean="0"/>
              <a:t>“0” – Don’t include intercept</a:t>
            </a:r>
          </a:p>
          <a:p>
            <a:pPr lvl="2"/>
            <a:r>
              <a:rPr lang="en-US" sz="2200" dirty="0" smtClean="0"/>
              <a:t>“factor(Site)” – Include a fixed effect for each site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mixed model – </a:t>
            </a:r>
            <a:r>
              <a:rPr lang="en-US" sz="2600" i="1" dirty="0" smtClean="0"/>
              <a:t>lm(formula = … |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( 1 | factor(Site))</a:t>
            </a:r>
          </a:p>
          <a:p>
            <a:pPr marL="1314450" lvl="2" indent="-514350"/>
            <a:r>
              <a:rPr lang="en-US" sz="2200" dirty="0" smtClean="0"/>
              <a:t>“( 1 | factor(Site) )” – Include a random effect for each site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78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dirty="0" smtClean="0"/>
          </a:p>
          <a:p>
            <a:pPr lvl="1"/>
            <a:r>
              <a:rPr lang="en-US" b="1" dirty="0" smtClean="0"/>
              <a:t>[See R code]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6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Fit using TMB</a:t>
                </a:r>
              </a:p>
              <a:p>
                <a:pPr marL="400050" lvl="1" indent="0">
                  <a:buNone/>
                </a:pPr>
                <a:r>
                  <a:rPr lang="en-US" sz="2800" dirty="0" smtClean="0"/>
                  <a:t>Steps during optimization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in CPP file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held constant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 startAt="4"/>
                </a:pPr>
                <a:r>
                  <a:rPr lang="en-US" sz="1800" dirty="0" smtClean="0"/>
                  <a:t>Calculate Laplace approx. for marginal likelihood of fixed effects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18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8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 smtClean="0">
                  <a:ea typeface="Cambria Math"/>
                </a:endParaRPr>
              </a:p>
              <a:p>
                <a:pPr lvl="2"/>
                <a:r>
                  <a:rPr lang="en-US" sz="1600" dirty="0" smtClean="0"/>
                  <a:t>TMB also provides the gradient of the penalized likelihood with respect to fixed effects</a:t>
                </a:r>
              </a:p>
              <a:p>
                <a:pPr marL="914400" lvl="1" indent="-514350">
                  <a:buFont typeface="+mj-lt"/>
                  <a:buAutoNum type="arabicPeriod" startAt="5"/>
                </a:pPr>
                <a:r>
                  <a:rPr lang="en-US" sz="1800" dirty="0" smtClean="0"/>
                  <a:t>“Outer optimization” – Repeat steps 2-3</a:t>
                </a:r>
              </a:p>
              <a:p>
                <a:pPr lvl="2"/>
                <a:r>
                  <a:rPr lang="en-US" sz="1600" dirty="0" smtClean="0"/>
                  <a:t>Outer optimization is done in R using the function value and gradient provided by TMB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Summary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Fit using TMB</a:t>
            </a:r>
          </a:p>
          <a:p>
            <a:pPr marL="400050" lvl="1" indent="0">
              <a:buNone/>
            </a:pPr>
            <a:r>
              <a:rPr lang="en-US" sz="2800" dirty="0" smtClean="0"/>
              <a:t>[See R code]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86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using linear mixed models</a:t>
            </a:r>
          </a:p>
          <a:p>
            <a:pPr lvl="1"/>
            <a:r>
              <a:rPr lang="en-US" dirty="0" smtClean="0"/>
              <a:t>Separate estimate of measurement and between-site variability</a:t>
            </a:r>
          </a:p>
          <a:p>
            <a:pPr lvl="1"/>
            <a:r>
              <a:rPr lang="en-US" dirty="0" smtClean="0"/>
              <a:t>Include covariates for either one</a:t>
            </a:r>
          </a:p>
          <a:p>
            <a:pPr lvl="1"/>
            <a:r>
              <a:rPr lang="en-US" dirty="0" smtClean="0"/>
              <a:t>Improved precision</a:t>
            </a:r>
          </a:p>
          <a:p>
            <a:pPr lvl="1"/>
            <a:r>
              <a:rPr lang="en-US" i="1" dirty="0" smtClean="0"/>
              <a:t>“Shrinkage”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Draw-backs</a:t>
            </a:r>
          </a:p>
          <a:p>
            <a:pPr lvl="1"/>
            <a:r>
              <a:rPr lang="en-US" dirty="0" smtClean="0"/>
              <a:t>Biased if random effects aren’t “exchangeable”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Restricted maximum likelihood models (REML)</a:t>
                </a:r>
              </a:p>
              <a:p>
                <a:pPr lvl="1"/>
                <a:r>
                  <a:rPr lang="en-US" dirty="0" smtClean="0"/>
                  <a:t>Maximum likelihood (ML) estimates of variance parameters are biased</a:t>
                </a:r>
              </a:p>
              <a:p>
                <a:pPr lvl="2"/>
                <a:r>
                  <a:rPr lang="en-US" dirty="0" smtClean="0"/>
                  <a:t>ML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𝑀𝐿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𝑀𝐿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Expectation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𝑢𝑛𝑏𝑖𝑎𝑠𝑒𝑑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Same problem arises for variance estimates of random effects</a:t>
                </a:r>
              </a:p>
              <a:p>
                <a:pPr lvl="1"/>
                <a:r>
                  <a:rPr lang="en-US" dirty="0" smtClean="0"/>
                  <a:t>REML gives unbiased estimates of random-effect variances</a:t>
                </a:r>
              </a:p>
              <a:p>
                <a:pPr lvl="2"/>
                <a:r>
                  <a:rPr lang="en-US" dirty="0" smtClean="0"/>
                  <a:t>Also sometimes helps convergence</a:t>
                </a:r>
              </a:p>
              <a:p>
                <a:pPr lvl="2"/>
                <a:r>
                  <a:rPr lang="en-US" dirty="0" smtClean="0"/>
                  <a:t>Important when log-likelihood function is correlated with respect to random and fixed effects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 b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Then we can factor the integral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we replace a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-dimensional integral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1-dimenstional integrals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[Explore “map” argument to TMB]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6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6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is a constant so: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9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9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9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900" dirty="0" smtClean="0"/>
              </a:p>
              <a:p>
                <a:pPr lvl="1"/>
                <a:r>
                  <a:rPr lang="en-US" dirty="0" smtClean="0"/>
                  <a:t>Looks like a normal distribution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 smtClean="0"/>
                  <a:t> is the mean of the normal distribution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hessian of the normal distribution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𝑃𝐷𝐹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 smtClean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Defining the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2" t="-2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1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Bayes rule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428</Words>
  <Application>Microsoft Office PowerPoint</Application>
  <PresentationFormat>On-screen Show (4:3)</PresentationFormat>
  <Paragraphs>236</Paragraphs>
  <Slides>27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1_Office Theme</vt:lpstr>
      <vt:lpstr>Equation</vt:lpstr>
      <vt:lpstr>Lab 2:  Mixed-effects models</vt:lpstr>
      <vt:lpstr>Likelihood statistics</vt:lpstr>
      <vt:lpstr>PowerPoint Presentation</vt:lpstr>
      <vt:lpstr>PowerPoint Presentation</vt:lpstr>
      <vt:lpstr>Mixed-effects models</vt:lpstr>
      <vt:lpstr>Likelihood statistics</vt:lpstr>
      <vt:lpstr>Likelihood statistics</vt:lpstr>
      <vt:lpstr>Likelihood statistics</vt:lpstr>
      <vt:lpstr>Mixed-effects models</vt:lpstr>
      <vt:lpstr>Mixed-effects models</vt:lpstr>
      <vt:lpstr>Likelihood statistics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PowerPoint Presentation</vt:lpstr>
      <vt:lpstr>PowerPoint Presentation</vt:lpstr>
      <vt:lpstr>Likelihood statistics</vt:lpstr>
      <vt:lpstr>Likelihood statistics</vt:lpstr>
      <vt:lpstr>Mixed-effects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55</cp:revision>
  <dcterms:created xsi:type="dcterms:W3CDTF">2015-12-08T21:28:56Z</dcterms:created>
  <dcterms:modified xsi:type="dcterms:W3CDTF">2018-04-05T18:22:31Z</dcterms:modified>
</cp:coreProperties>
</file>