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6" r:id="rId2"/>
    <p:sldId id="301" r:id="rId3"/>
    <p:sldId id="302" r:id="rId4"/>
    <p:sldId id="321" r:id="rId5"/>
    <p:sldId id="339" r:id="rId6"/>
    <p:sldId id="324" r:id="rId7"/>
    <p:sldId id="325" r:id="rId8"/>
    <p:sldId id="328" r:id="rId9"/>
    <p:sldId id="334" r:id="rId10"/>
    <p:sldId id="337" r:id="rId11"/>
    <p:sldId id="329" r:id="rId12"/>
    <p:sldId id="330" r:id="rId13"/>
    <p:sldId id="331" r:id="rId14"/>
    <p:sldId id="335" r:id="rId15"/>
    <p:sldId id="336" r:id="rId16"/>
    <p:sldId id="332" r:id="rId17"/>
    <p:sldId id="338" r:id="rId18"/>
    <p:sldId id="326" r:id="rId19"/>
    <p:sldId id="327" r:id="rId20"/>
    <p:sldId id="333" r:id="rId21"/>
    <p:sldId id="340" r:id="rId22"/>
    <p:sldId id="34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6630" autoAdjust="0"/>
  </p:normalViewPr>
  <p:slideViewPr>
    <p:cSldViewPr snapToGrid="0">
      <p:cViewPr varScale="1">
        <p:scale>
          <a:sx n="64" d="100"/>
          <a:sy n="64" d="100"/>
        </p:scale>
        <p:origin x="15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Robbie's conditional and marginal </a:t>
            </a:r>
            <a:r>
              <a:rPr lang="en-US" dirty="0" err="1"/>
              <a:t>probs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latent variables, epsilon</a:t>
            </a:r>
          </a:p>
          <a:p>
            <a:endParaRPr lang="en-US" dirty="0"/>
          </a:p>
          <a:p>
            <a:r>
              <a:rPr lang="en-US" dirty="0"/>
              <a:t>ugh I totally forgot about the readings--</a:t>
            </a:r>
            <a:r>
              <a:rPr lang="en-US" dirty="0" err="1"/>
              <a:t>cressie</a:t>
            </a:r>
            <a:r>
              <a:rPr lang="en-US" dirty="0"/>
              <a:t> is particularly good</a:t>
            </a:r>
          </a:p>
          <a:p>
            <a:endParaRPr lang="en-US" dirty="0"/>
          </a:p>
          <a:p>
            <a:r>
              <a:rPr lang="en-US" dirty="0"/>
              <a:t>state space models--process error + measurement error</a:t>
            </a:r>
          </a:p>
          <a:p>
            <a:r>
              <a:rPr lang="en-US" dirty="0"/>
              <a:t>where latent process has Markovian dependence (e.g., time series)</a:t>
            </a:r>
          </a:p>
          <a:p>
            <a:endParaRPr lang="en-US" dirty="0"/>
          </a:p>
          <a:p>
            <a:r>
              <a:rPr lang="en-US" dirty="0"/>
              <a:t>separability -- joint neg log likes are conditionally independent</a:t>
            </a:r>
          </a:p>
          <a:p>
            <a:endParaRPr lang="en-US" dirty="0"/>
          </a:p>
          <a:p>
            <a:r>
              <a:rPr lang="en-US" dirty="0"/>
              <a:t>correlation vs partial correlation</a:t>
            </a:r>
          </a:p>
          <a:p>
            <a:r>
              <a:rPr lang="en-US" dirty="0"/>
              <a:t>covariance matrix between a set of variables--two are independent if they have no covariance</a:t>
            </a:r>
          </a:p>
          <a:p>
            <a:r>
              <a:rPr lang="en-US" dirty="0"/>
              <a:t>partial covariance is inverse of the correlation matrix (??) which is the </a:t>
            </a:r>
            <a:r>
              <a:rPr lang="en-US" dirty="0" err="1"/>
              <a:t>HEssian</a:t>
            </a:r>
            <a:endParaRPr lang="en-US" dirty="0"/>
          </a:p>
          <a:p>
            <a:r>
              <a:rPr lang="en-US" dirty="0"/>
              <a:t>so look at hessian, and if the matrix of second derivatives is zero anywhere, then the two random effects are conditionally independent, GIVEN the values of other random effects</a:t>
            </a:r>
          </a:p>
          <a:p>
            <a:endParaRPr lang="en-US" dirty="0"/>
          </a:p>
          <a:p>
            <a:r>
              <a:rPr lang="en-US" dirty="0"/>
              <a:t>Directed random walk is first order--because it only depends on </a:t>
            </a:r>
            <a:r>
              <a:rPr lang="en-US" dirty="0" err="1"/>
              <a:t>x_t</a:t>
            </a:r>
            <a:r>
              <a:rPr lang="en-US" dirty="0"/>
              <a:t> and x_{t+1}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5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problems as Loess—tuning parameters that aren’t interpretable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the generative model, so it should look good!</a:t>
            </a:r>
          </a:p>
          <a:p>
            <a:r>
              <a:rPr lang="en-US" dirty="0"/>
              <a:t>Wrinkle in our definition of time series and spatial models. </a:t>
            </a:r>
          </a:p>
          <a:p>
            <a:endParaRPr lang="en-US" dirty="0"/>
          </a:p>
          <a:p>
            <a:r>
              <a:rPr lang="en-US" dirty="0"/>
              <a:t>Different forms of consistency for time series models.</a:t>
            </a:r>
          </a:p>
          <a:p>
            <a:r>
              <a:rPr lang="en-US" dirty="0"/>
              <a:t>How do you accumulate data in time series?  </a:t>
            </a:r>
          </a:p>
          <a:p>
            <a:r>
              <a:rPr lang="en-US" dirty="0"/>
              <a:t>Lengthen the TS (Andrew Gellman</a:t>
            </a:r>
            <a:r>
              <a:rPr lang="en-US" dirty="0">
                <a:sym typeface="Wingdings" panose="05000000000000000000" pitchFamily="2" charset="2"/>
              </a:rPr>
              <a:t> infill </a:t>
            </a:r>
            <a:r>
              <a:rPr lang="en-US" dirty="0" err="1">
                <a:sym typeface="Wingdings" panose="05000000000000000000" pitchFamily="2" charset="2"/>
              </a:rPr>
              <a:t>asymptotics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dirty="0"/>
              <a:t> OR collect more </a:t>
            </a:r>
            <a:r>
              <a:rPr lang="en-US" dirty="0" err="1"/>
              <a:t>obs</a:t>
            </a:r>
            <a:r>
              <a:rPr lang="en-US" dirty="0"/>
              <a:t> at each time (AG </a:t>
            </a:r>
            <a:r>
              <a:rPr lang="en-US" dirty="0">
                <a:sym typeface="Wingdings" panose="05000000000000000000" pitchFamily="2" charset="2"/>
              </a:rPr>
              <a:t> sprawl </a:t>
            </a:r>
            <a:r>
              <a:rPr lang="en-US" dirty="0" err="1">
                <a:sym typeface="Wingdings" panose="05000000000000000000" pitchFamily="2" charset="2"/>
              </a:rPr>
              <a:t>asymptotics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And each type of </a:t>
            </a:r>
            <a:r>
              <a:rPr lang="en-US" dirty="0" err="1">
                <a:sym typeface="Wingdings" panose="05000000000000000000" pitchFamily="2" charset="2"/>
              </a:rPr>
              <a:t>asyptomitcs</a:t>
            </a:r>
            <a:r>
              <a:rPr lang="en-US" dirty="0">
                <a:sym typeface="Wingdings" panose="05000000000000000000" pitchFamily="2" charset="2"/>
              </a:rPr>
              <a:t> has it’s own benefits.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1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X_0 is initial state…a parameter</a:t>
            </a:r>
          </a:p>
          <a:p>
            <a:r>
              <a:rPr lang="en-US" dirty="0"/>
              <a:t>Integral of data given random effects</a:t>
            </a:r>
          </a:p>
          <a:p>
            <a:r>
              <a:rPr lang="en-US" dirty="0"/>
              <a:t>Because this is first order </a:t>
            </a:r>
            <a:r>
              <a:rPr lang="en-US" dirty="0" err="1"/>
              <a:t>markov</a:t>
            </a:r>
            <a:r>
              <a:rPr lang="en-US" dirty="0"/>
              <a:t>, we know we can split this into smaller integrals</a:t>
            </a:r>
          </a:p>
          <a:p>
            <a:endParaRPr lang="en-US" dirty="0"/>
          </a:p>
          <a:p>
            <a:r>
              <a:rPr lang="en-US" dirty="0"/>
              <a:t>Why is it useful to break up the integral?</a:t>
            </a:r>
          </a:p>
          <a:p>
            <a:r>
              <a:rPr lang="en-US" dirty="0"/>
              <a:t>Top integral is </a:t>
            </a:r>
            <a:r>
              <a:rPr lang="en-US" dirty="0" err="1"/>
              <a:t>n_t</a:t>
            </a:r>
            <a:r>
              <a:rPr lang="en-US" dirty="0"/>
              <a:t> = 100 (say) dimensional integral, whereas bottom one is a series of 2D integrals (99 of them)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Residuals don’t come in strings, true state is within the interval of the model… nice </a:t>
            </a:r>
            <a:r>
              <a:rPr lang="en-US" dirty="0" err="1"/>
              <a:t>nice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2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variance parameters and</a:t>
            </a:r>
          </a:p>
          <a:p>
            <a:r>
              <a:rPr lang="en-US" dirty="0"/>
              <a:t>Either vector of random effects </a:t>
            </a:r>
            <a:r>
              <a:rPr lang="en-US" dirty="0" err="1"/>
              <a:t>x_t</a:t>
            </a:r>
            <a:endParaRPr lang="en-US" dirty="0"/>
          </a:p>
          <a:p>
            <a:r>
              <a:rPr lang="en-US" dirty="0"/>
              <a:t>Or coefficients in the number of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happening past the last observation?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Kalman filter differ from a state-space model?  Specific one that assumes linear evolutions and gaussian errors (normal </a:t>
            </a:r>
            <a:r>
              <a:rPr lang="en-US" dirty="0" err="1"/>
              <a:t>normal</a:t>
            </a:r>
            <a:r>
              <a:rPr lang="en-US" dirty="0"/>
              <a:t> stuff, so there’s an analytical solution)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Loess—captures some variability</a:t>
            </a:r>
          </a:p>
          <a:p>
            <a:r>
              <a:rPr lang="en-US" dirty="0"/>
              <a:t>Why not satisfactory?  Tuning parameters are arbitrary—what’s overfit or not? Can’t extrapolate. Doesn’t capture strings of positive and negative residuals, doesn’t look like it’s getting all the time series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is the black line</a:t>
            </a:r>
          </a:p>
          <a:p>
            <a:r>
              <a:rPr lang="en-US" dirty="0"/>
              <a:t>Red is wildly over-smoothing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7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model—no inference besides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than Loess, picking up some decrease and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 </a:t>
            </a:r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5,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Linear model</a:t>
            </a:r>
          </a:p>
          <a:p>
            <a:pPr marL="0" indent="0">
              <a:buNone/>
            </a:pPr>
            <a:r>
              <a:rPr lang="en-US" i="1" dirty="0"/>
              <a:t>Problems</a:t>
            </a:r>
          </a:p>
          <a:p>
            <a:r>
              <a:rPr lang="en-US" dirty="0"/>
              <a:t>Huge residuals at beginning and ending</a:t>
            </a:r>
          </a:p>
          <a:p>
            <a:r>
              <a:rPr lang="en-US" dirty="0"/>
              <a:t>Predictive variance is larger at beginning and end of series</a:t>
            </a:r>
          </a:p>
          <a:p>
            <a:r>
              <a:rPr lang="en-US" dirty="0"/>
              <a:t>Doesn’t contain the true value very often</a:t>
            </a:r>
          </a:p>
          <a:p>
            <a:r>
              <a:rPr lang="en-US" dirty="0"/>
              <a:t>Not sufficiently flexible</a:t>
            </a:r>
          </a:p>
        </p:txBody>
      </p:sp>
    </p:spTree>
    <p:extLst>
      <p:ext uri="{BB962C8B-B14F-4D97-AF65-F5344CB8AC3E}">
        <p14:creationId xmlns:p14="http://schemas.microsoft.com/office/powerpoint/2010/main" val="365552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Loess smoother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20979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4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Loess smoother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86761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Loess smoother</a:t>
            </a:r>
          </a:p>
          <a:p>
            <a:pPr marL="0" indent="0">
              <a:buNone/>
            </a:pPr>
            <a:r>
              <a:rPr lang="en-US" i="1" dirty="0"/>
              <a:t>Problems</a:t>
            </a:r>
          </a:p>
          <a:p>
            <a:r>
              <a:rPr lang="en-US" dirty="0"/>
              <a:t>No model to specify</a:t>
            </a:r>
          </a:p>
          <a:p>
            <a:pPr lvl="1"/>
            <a:r>
              <a:rPr lang="en-US" dirty="0"/>
              <a:t>No interpretation of parameters as data-generating process</a:t>
            </a:r>
          </a:p>
          <a:p>
            <a:r>
              <a:rPr lang="en-US" dirty="0"/>
              <a:t>Confidence intervals don’t include the true values</a:t>
            </a:r>
          </a:p>
          <a:p>
            <a:r>
              <a:rPr lang="en-US" dirty="0"/>
              <a:t>Seems to “</a:t>
            </a:r>
            <a:r>
              <a:rPr lang="en-US" dirty="0" err="1"/>
              <a:t>oversmooth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i.e., strings of years are over/under-estimated</a:t>
            </a:r>
          </a:p>
        </p:txBody>
      </p:sp>
    </p:spTree>
    <p:extLst>
      <p:ext uri="{BB962C8B-B14F-4D97-AF65-F5344CB8AC3E}">
        <p14:creationId xmlns:p14="http://schemas.microsoft.com/office/powerpoint/2010/main" val="28055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Generalized additive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Generalized additive model</a:t>
            </a:r>
          </a:p>
          <a:p>
            <a:pPr marL="0" indent="0">
              <a:buNone/>
            </a:pPr>
            <a:r>
              <a:rPr lang="en-US" i="1" dirty="0"/>
              <a:t>Problems</a:t>
            </a:r>
          </a:p>
          <a:p>
            <a:r>
              <a:rPr lang="en-US" dirty="0"/>
              <a:t>Confidence intervals don’t include the true values</a:t>
            </a:r>
          </a:p>
          <a:p>
            <a:r>
              <a:rPr lang="en-US" dirty="0"/>
              <a:t>Misses some fine-scale variation</a:t>
            </a:r>
          </a:p>
        </p:txBody>
      </p:sp>
    </p:spTree>
    <p:extLst>
      <p:ext uri="{BB962C8B-B14F-4D97-AF65-F5344CB8AC3E}">
        <p14:creationId xmlns:p14="http://schemas.microsoft.com/office/powerpoint/2010/main" val="19283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Steps:</a:t>
                </a: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Code up data-generating process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as random effect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Estimate parameters using maximum likelihood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6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we can split this into smaller integrals …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Kalman</a:t>
            </a:r>
            <a:r>
              <a:rPr lang="en-US" b="1" dirty="0"/>
              <a:t>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6602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Kalman</a:t>
            </a:r>
            <a:r>
              <a:rPr lang="en-US" b="1" dirty="0"/>
              <a:t>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 algn="ctr">
              <a:buNone/>
            </a:pPr>
            <a:r>
              <a:rPr lang="en-US" dirty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Tag-recapture</a:t>
            </a:r>
          </a:p>
          <a:p>
            <a:pPr lvl="2" indent="-342900"/>
            <a:r>
              <a:rPr lang="en-US" dirty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Time-series</a:t>
            </a:r>
          </a:p>
          <a:p>
            <a:pPr lvl="2" indent="-342900"/>
            <a:r>
              <a:rPr lang="en-US" dirty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Occupancy </a:t>
            </a:r>
          </a:p>
          <a:p>
            <a:pPr lvl="2" indent="-342900"/>
            <a:r>
              <a:rPr lang="en-US" dirty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Kalman</a:t>
            </a:r>
            <a:r>
              <a:rPr lang="en-US" b="1"/>
              <a:t> filter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Improvements</a:t>
            </a:r>
          </a:p>
          <a:p>
            <a:r>
              <a:rPr lang="en-US" dirty="0"/>
              <a:t>Specifies an explicit model</a:t>
            </a:r>
          </a:p>
          <a:p>
            <a:r>
              <a:rPr lang="en-US" dirty="0"/>
              <a:t>Confidence intervals include the true values</a:t>
            </a:r>
          </a:p>
          <a:p>
            <a:r>
              <a:rPr lang="en-US" dirty="0"/>
              <a:t>Seems to behave intuitively</a:t>
            </a:r>
          </a:p>
          <a:p>
            <a:pPr lvl="1"/>
            <a:r>
              <a:rPr lang="en-US" dirty="0"/>
              <a:t>Predictions are shrunk towards data, and neighboring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4986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AC8E-0A32-4FE1-A4D6-921E6508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25DA-CE58-41BB-A4F6-C250843B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stages of debugging TMB</a:t>
            </a:r>
          </a:p>
          <a:p>
            <a:pPr lvl="1"/>
            <a:r>
              <a:rPr lang="en-US" dirty="0"/>
              <a:t>1. Crashing R—overrunning a vector</a:t>
            </a:r>
          </a:p>
          <a:p>
            <a:pPr lvl="1"/>
            <a:r>
              <a:rPr lang="en-US" dirty="0"/>
              <a:t>2. compile errors—syntax errors</a:t>
            </a:r>
          </a:p>
          <a:p>
            <a:pPr lvl="1"/>
            <a:r>
              <a:rPr lang="en-US" dirty="0"/>
              <a:t>3. Inner optimizer—not PSD from random effect not affecting the model</a:t>
            </a:r>
          </a:p>
          <a:p>
            <a:pPr lvl="2"/>
            <a:r>
              <a:rPr lang="en-US" dirty="0"/>
              <a:t>How to check which parameter is causing a problem?</a:t>
            </a:r>
          </a:p>
          <a:p>
            <a:pPr lvl="2"/>
            <a:r>
              <a:rPr lang="en-US" dirty="0"/>
              <a:t>Hand code getting the hessian matrix and then do eigen decomp (remind Jim to do this in lab)</a:t>
            </a:r>
          </a:p>
          <a:p>
            <a:pPr lvl="1"/>
            <a:r>
              <a:rPr lang="en-US" dirty="0"/>
              <a:t>4. Simulation testing doesn’t work—detect by simulation</a:t>
            </a:r>
          </a:p>
        </p:txBody>
      </p:sp>
    </p:spTree>
    <p:extLst>
      <p:ext uri="{BB962C8B-B14F-4D97-AF65-F5344CB8AC3E}">
        <p14:creationId xmlns:p14="http://schemas.microsoft.com/office/powerpoint/2010/main" val="305547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0C46-85A9-4EE4-B643-13C7B6C0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E37B-E960-474D-9F5B-0731F533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class example runs super fast because it is coded up as separable!</a:t>
            </a:r>
          </a:p>
          <a:p>
            <a:r>
              <a:rPr lang="en-US" dirty="0"/>
              <a:t>Check this out using INLA</a:t>
            </a:r>
          </a:p>
          <a:p>
            <a:r>
              <a:rPr lang="en-US" dirty="0"/>
              <a:t>You’ll get the same MLEs either way, but one is much faster. See more in Week 5</a:t>
            </a:r>
          </a:p>
        </p:txBody>
      </p:sp>
    </p:spTree>
    <p:extLst>
      <p:ext uri="{BB962C8B-B14F-4D97-AF65-F5344CB8AC3E}">
        <p14:creationId xmlns:p14="http://schemas.microsoft.com/office/powerpoint/2010/main" val="21554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 is sometimes called “augmented data”</a:t>
                </a:r>
              </a:p>
              <a:p>
                <a:pPr lvl="2"/>
                <a:r>
                  <a:rPr lang="en-US" dirty="0"/>
                  <a:t>Left side of the joint-likelihood</a:t>
                </a:r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 that is “exchangeable”</a:t>
                      </a:r>
                      <a:r>
                        <a:rPr lang="en-US" sz="2000" baseline="0" dirty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 for “exchangeable”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information is available to distinguish</a:t>
                      </a:r>
                      <a:r>
                        <a:rPr lang="en-US" sz="2000" baseline="0" dirty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</a:t>
                      </a:r>
                      <a:r>
                        <a:rPr lang="en-US" sz="2000" baseline="0" dirty="0"/>
                        <a:t> that is not exchangeable with others, and which hence is estimated without a </a:t>
                      </a:r>
                      <a:r>
                        <a:rPr lang="en-US" sz="2000" baseline="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  <a:r>
                        <a:rPr lang="en-US" sz="2000" baseline="0" dirty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What is a state-space model?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Given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in each year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…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… reconstruct unobserved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in each year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Why use a state-space model?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Best predictor for unobserved state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Decompose variance into “process error” and “measurement error”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Interpolate / extrapolate outside measurements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1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Directed random walk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5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Approaches</a:t>
            </a:r>
            <a:br>
              <a:rPr lang="en-US" b="1" dirty="0"/>
            </a:b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Loess smoother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Generalized additive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45059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Linear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0915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95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1113</Words>
  <Application>Microsoft Office PowerPoint</Application>
  <PresentationFormat>On-screen Show (4:3)</PresentationFormat>
  <Paragraphs>166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1_Office Theme</vt:lpstr>
      <vt:lpstr>Lecture 3:  Kalman filter</vt:lpstr>
      <vt:lpstr>Likelihood statistics</vt:lpstr>
      <vt:lpstr>Likelihood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72</cp:revision>
  <dcterms:created xsi:type="dcterms:W3CDTF">2015-12-08T21:28:56Z</dcterms:created>
  <dcterms:modified xsi:type="dcterms:W3CDTF">2018-04-10T17:24:18Z</dcterms:modified>
</cp:coreProperties>
</file>