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6" r:id="rId2"/>
    <p:sldId id="290" r:id="rId3"/>
    <p:sldId id="321" r:id="rId4"/>
    <p:sldId id="300" r:id="rId5"/>
    <p:sldId id="303" r:id="rId6"/>
    <p:sldId id="304" r:id="rId7"/>
    <p:sldId id="307" r:id="rId8"/>
    <p:sldId id="318" r:id="rId9"/>
    <p:sldId id="317" r:id="rId10"/>
    <p:sldId id="319" r:id="rId11"/>
    <p:sldId id="310" r:id="rId12"/>
    <p:sldId id="305" r:id="rId13"/>
    <p:sldId id="308" r:id="rId14"/>
    <p:sldId id="309" r:id="rId15"/>
    <p:sldId id="322" r:id="rId16"/>
    <p:sldId id="323" r:id="rId17"/>
    <p:sldId id="306" r:id="rId18"/>
    <p:sldId id="316" r:id="rId19"/>
    <p:sldId id="32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219" autoAdjust="0"/>
  </p:normalViewPr>
  <p:slideViewPr>
    <p:cSldViewPr snapToGrid="0">
      <p:cViewPr varScale="1">
        <p:scale>
          <a:sx n="66" d="100"/>
          <a:sy n="66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  <a:p>
            <a:r>
              <a:rPr lang="en-US" dirty="0"/>
              <a:t>Chaotic dynamics makes inner optimizer fail a lot (machine rounding error)</a:t>
            </a:r>
          </a:p>
          <a:p>
            <a:r>
              <a:rPr lang="en-US" dirty="0" err="1"/>
              <a:t>Gompertz</a:t>
            </a:r>
            <a:r>
              <a:rPr lang="en-US" dirty="0"/>
              <a:t> model is linear so it will always be fine, Ricker gets chaotic</a:t>
            </a:r>
          </a:p>
          <a:p>
            <a:endParaRPr lang="en-US" dirty="0"/>
          </a:p>
          <a:p>
            <a:r>
              <a:rPr lang="en-US" dirty="0"/>
              <a:t>Constrain fixed parameters using upper and lower arguments in call to </a:t>
            </a:r>
            <a:r>
              <a:rPr lang="en-US" dirty="0" err="1"/>
              <a:t>TMBhelper</a:t>
            </a:r>
            <a:r>
              <a:rPr lang="en-US" dirty="0"/>
              <a:t>::optimize</a:t>
            </a:r>
          </a:p>
          <a:p>
            <a:r>
              <a:rPr lang="en-US" dirty="0"/>
              <a:t>But no way to change the random effects constraints</a:t>
            </a:r>
          </a:p>
          <a:p>
            <a:endParaRPr lang="en-US" dirty="0"/>
          </a:p>
          <a:p>
            <a:r>
              <a:rPr lang="en-US" dirty="0"/>
              <a:t>Get good starting values by fitting a reduced model (aka “sculpting” in </a:t>
            </a:r>
            <a:r>
              <a:rPr lang="en-US" dirty="0" err="1"/>
              <a:t>admb</a:t>
            </a:r>
            <a:r>
              <a:rPr lang="en-US" dirty="0"/>
              <a:t> land) and then using them as starting values</a:t>
            </a:r>
          </a:p>
          <a:p>
            <a:endParaRPr lang="en-US" dirty="0"/>
          </a:p>
          <a:p>
            <a:r>
              <a:rPr lang="en-US" dirty="0"/>
              <a:t>This class:</a:t>
            </a:r>
          </a:p>
          <a:p>
            <a:r>
              <a:rPr lang="en-US" dirty="0" err="1"/>
              <a:t>Speparable</a:t>
            </a:r>
            <a:r>
              <a:rPr lang="en-US" dirty="0"/>
              <a:t> vs </a:t>
            </a:r>
            <a:r>
              <a:rPr lang="en-US" dirty="0" err="1"/>
              <a:t>nonseparable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4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hand term is marginal variance</a:t>
            </a:r>
          </a:p>
          <a:p>
            <a:endParaRPr lang="en-US" dirty="0"/>
          </a:p>
          <a:p>
            <a:r>
              <a:rPr lang="en-US" dirty="0"/>
              <a:t>Second way to write </a:t>
            </a:r>
            <a:r>
              <a:rPr lang="en-US" dirty="0" err="1"/>
              <a:t>eplison</a:t>
            </a:r>
            <a:r>
              <a:rPr lang="en-US" dirty="0"/>
              <a:t> (non-recursive formula)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52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 for MVN pdf is there</a:t>
            </a:r>
          </a:p>
          <a:p>
            <a:r>
              <a:rPr lang="en-US" dirty="0"/>
              <a:t>Only ever deals with </a:t>
            </a:r>
            <a:r>
              <a:rPr lang="en-US" dirty="0" err="1"/>
              <a:t>inv</a:t>
            </a:r>
            <a:r>
              <a:rPr lang="en-US" dirty="0"/>
              <a:t> variance, we we’ve been calling Q, the precision matrix</a:t>
            </a:r>
          </a:p>
          <a:p>
            <a:r>
              <a:rPr lang="en-US" dirty="0"/>
              <a:t>To evaluate MVN, we need Q and it’s determinant, which are computationally challenging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third approach, code </a:t>
            </a:r>
            <a:r>
              <a:rPr lang="en-US" dirty="0" err="1"/>
              <a:t>inv</a:t>
            </a:r>
            <a:r>
              <a:rPr lang="en-US" dirty="0"/>
              <a:t> covariance directly (aka partial covariance matrix) effect of element </a:t>
            </a:r>
            <a:r>
              <a:rPr lang="en-US" dirty="0" err="1"/>
              <a:t>i</a:t>
            </a:r>
            <a:r>
              <a:rPr lang="en-US" dirty="0"/>
              <a:t> on element j after getting rid of other variables</a:t>
            </a:r>
          </a:p>
          <a:p>
            <a:r>
              <a:rPr lang="en-US" dirty="0"/>
              <a:t>Then we hand code Q</a:t>
            </a:r>
          </a:p>
          <a:p>
            <a:endParaRPr lang="en-US" dirty="0"/>
          </a:p>
          <a:p>
            <a:r>
              <a:rPr lang="en-US" dirty="0"/>
              <a:t>CAR model formula (</a:t>
            </a:r>
            <a:r>
              <a:rPr lang="en-US" dirty="0" err="1"/>
              <a:t>contditional</a:t>
            </a:r>
            <a:r>
              <a:rPr lang="en-US" dirty="0"/>
              <a:t> autoregressive)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9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fourth way is TMB’s built in function to use</a:t>
            </a:r>
          </a:p>
          <a:p>
            <a:r>
              <a:rPr lang="en-US" dirty="0"/>
              <a:t>Let’s look at </a:t>
            </a:r>
            <a:r>
              <a:rPr lang="en-US" dirty="0" err="1"/>
              <a:t>tmb</a:t>
            </a:r>
            <a:r>
              <a:rPr lang="en-US" dirty="0"/>
              <a:t> code that does all of these things. They give the same results, but behave differently in terms of speed and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55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Multivariate integral to </a:t>
            </a:r>
            <a:r>
              <a:rPr lang="en-US" dirty="0" err="1"/>
              <a:t>calc</a:t>
            </a:r>
            <a:r>
              <a:rPr lang="en-US" dirty="0"/>
              <a:t> marginal likelihood</a:t>
            </a:r>
          </a:p>
          <a:p>
            <a:r>
              <a:rPr lang="en-US" dirty="0"/>
              <a:t>Better if we can split it up into smaller things</a:t>
            </a:r>
          </a:p>
          <a:p>
            <a:endParaRPr lang="en-US" dirty="0"/>
          </a:p>
          <a:p>
            <a:r>
              <a:rPr lang="en-US" dirty="0"/>
              <a:t>Epsilon is dimension = locations at which random effects are evaluated</a:t>
            </a:r>
          </a:p>
          <a:p>
            <a:r>
              <a:rPr lang="en-US" dirty="0"/>
              <a:t>Example of 10 random effects that can be blocked out into 10 different integrals</a:t>
            </a:r>
          </a:p>
          <a:p>
            <a:r>
              <a:rPr lang="en-US" dirty="0"/>
              <a:t>Kalman filter MVN </a:t>
            </a:r>
            <a:r>
              <a:rPr lang="en-US" dirty="0">
                <a:sym typeface="Wingdings" panose="05000000000000000000" pitchFamily="2" charset="2"/>
              </a:rPr>
              <a:t> one dimensional ran </a:t>
            </a:r>
            <a:r>
              <a:rPr lang="en-US" dirty="0" err="1">
                <a:sym typeface="Wingdings" panose="05000000000000000000" pitchFamily="2" charset="2"/>
              </a:rPr>
              <a:t>efs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Other block hessians we’ve seen: HW2 with random effect for each site + multiple </a:t>
            </a:r>
            <a:r>
              <a:rPr lang="en-US" dirty="0" err="1">
                <a:sym typeface="Wingdings" panose="05000000000000000000" pitchFamily="2" charset="2"/>
              </a:rPr>
              <a:t>obs</a:t>
            </a:r>
            <a:r>
              <a:rPr lang="en-US" dirty="0">
                <a:sym typeface="Wingdings" panose="05000000000000000000" pitchFamily="2" charset="2"/>
              </a:rPr>
              <a:t> per site– could do integral for each site (because given site, </a:t>
            </a:r>
            <a:r>
              <a:rPr lang="en-US" dirty="0" err="1">
                <a:sym typeface="Wingdings" panose="05000000000000000000" pitchFamily="2" charset="2"/>
              </a:rPr>
              <a:t>obs</a:t>
            </a:r>
            <a:r>
              <a:rPr lang="en-US" dirty="0">
                <a:sym typeface="Wingdings" panose="05000000000000000000" pitchFamily="2" charset="2"/>
              </a:rPr>
              <a:t> are independent)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55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to think about separability is the structure of the Hessian</a:t>
            </a:r>
          </a:p>
          <a:p>
            <a:r>
              <a:rPr lang="en-US" dirty="0"/>
              <a:t>If it has sub-blocks with zeros between, then we can break up the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0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89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series is a 1D process model</a:t>
            </a:r>
          </a:p>
          <a:p>
            <a:endParaRPr lang="en-US" dirty="0"/>
          </a:p>
          <a:p>
            <a:r>
              <a:rPr lang="en-US" dirty="0"/>
              <a:t>But in general, time is discrete (by year, so we can skip over seasonal issues)</a:t>
            </a:r>
          </a:p>
          <a:p>
            <a:endParaRPr lang="en-US" dirty="0"/>
          </a:p>
          <a:p>
            <a:r>
              <a:rPr lang="en-US" dirty="0"/>
              <a:t>Jim Clark tree ecologist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7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random variables or random vectors</a:t>
            </a:r>
          </a:p>
          <a:p>
            <a:r>
              <a:rPr lang="en-US" dirty="0"/>
              <a:t>Continuous version is random function</a:t>
            </a:r>
          </a:p>
          <a:p>
            <a:r>
              <a:rPr lang="en-US" dirty="0"/>
              <a:t>Epsilon is a random function</a:t>
            </a:r>
          </a:p>
          <a:p>
            <a:r>
              <a:rPr lang="en-US" dirty="0"/>
              <a:t>GP input is two functions, mean function (zero function here) and covariance function (takes two locations as input and gives the expected (?) covariance at those locations)</a:t>
            </a:r>
          </a:p>
          <a:p>
            <a:r>
              <a:rPr lang="en-US" dirty="0"/>
              <a:t>RV has mean and variance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Differentiable function has three moments</a:t>
            </a:r>
          </a:p>
          <a:p>
            <a:r>
              <a:rPr lang="en-US" dirty="0"/>
              <a:t>Decorrelation distance is third moment (scale)</a:t>
            </a:r>
          </a:p>
          <a:p>
            <a:endParaRPr lang="en-US" dirty="0"/>
          </a:p>
          <a:p>
            <a:r>
              <a:rPr lang="en-US" dirty="0"/>
              <a:t>Generated using random field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12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 soaks up model misspecification (red line)</a:t>
            </a:r>
          </a:p>
          <a:p>
            <a:r>
              <a:rPr lang="en-US" dirty="0"/>
              <a:t>Vs blue line that is a parametric specification</a:t>
            </a:r>
          </a:p>
          <a:p>
            <a:endParaRPr lang="en-US" dirty="0"/>
          </a:p>
          <a:p>
            <a:r>
              <a:rPr lang="en-US" dirty="0"/>
              <a:t>When predictions are functions, you can predict at any continuous location at any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Blocking N/S or site</a:t>
            </a:r>
          </a:p>
          <a:p>
            <a:r>
              <a:rPr lang="en-US" dirty="0"/>
              <a:t>Equal distance auto-regression—like doing the Kalman filter (block things up)</a:t>
            </a:r>
          </a:p>
          <a:p>
            <a:r>
              <a:rPr lang="en-US" dirty="0"/>
              <a:t>Unequal distances—that’s what we do tomorrow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0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Epsilon is a GP</a:t>
            </a:r>
          </a:p>
          <a:p>
            <a:r>
              <a:rPr lang="en-US" dirty="0"/>
              <a:t>X is a covariate defined at all the places</a:t>
            </a:r>
          </a:p>
          <a:p>
            <a:endParaRPr lang="en-US" dirty="0"/>
          </a:p>
          <a:p>
            <a:r>
              <a:rPr lang="en-US" dirty="0"/>
              <a:t>Here—equal distances, no interpolation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89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is an Exponentially decreasing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10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Rho between -1 and 1, convergent power series</a:t>
            </a:r>
          </a:p>
          <a:p>
            <a:endParaRPr lang="en-US" dirty="0"/>
          </a:p>
          <a:p>
            <a:r>
              <a:rPr lang="en-US" dirty="0"/>
              <a:t>Total covariance is marginal variance time correlation (“marginal” in there somewhere)</a:t>
            </a:r>
          </a:p>
          <a:p>
            <a:endParaRPr lang="en-US" dirty="0"/>
          </a:p>
          <a:p>
            <a:r>
              <a:rPr lang="en-US" dirty="0"/>
              <a:t>Way 1 to write</a:t>
            </a:r>
          </a:p>
          <a:p>
            <a:r>
              <a:rPr lang="en-US" dirty="0"/>
              <a:t>E(s +1) is recursive </a:t>
            </a:r>
            <a:r>
              <a:rPr lang="en-US" dirty="0" err="1"/>
              <a:t>formuations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6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Stops having a stationary distribution as rho gets big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1D spatial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5:  Simple spatial models </a:t>
            </a:r>
            <a:r>
              <a:rPr lang="en-US"/>
              <a:t>for coastlines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24,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505175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Autoregression vs. Random-walk</a:t>
                </a:r>
              </a:p>
              <a:p>
                <a:r>
                  <a:rPr lang="en-US" dirty="0"/>
                  <a:t>Random-walk is a limit of </a:t>
                </a:r>
                <a:r>
                  <a:rPr lang="en-US" dirty="0" err="1"/>
                  <a:t>autoregression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  as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5051755" cy="5943600"/>
              </a:xfrm>
              <a:blipFill>
                <a:blip r:embed="rId3"/>
                <a:stretch>
                  <a:fillRect l="-2536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25" y="1371589"/>
            <a:ext cx="365760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Equal distance </a:t>
                </a:r>
                <a:r>
                  <a:rPr lang="en-US" dirty="0" err="1"/>
                  <a:t>autoregression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Then…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0064"/>
              </p:ext>
            </p:extLst>
          </p:nvPr>
        </p:nvGraphicFramePr>
        <p:xfrm>
          <a:off x="2106613" y="4044950"/>
          <a:ext cx="4379912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5" imgW="2654280" imgH="1168200" progId="Equation.DSMT4">
                  <p:embed/>
                </p:oleObj>
              </mc:Choice>
              <mc:Fallback>
                <p:oleObj name="Equation" r:id="rId5" imgW="265428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6613" y="4044950"/>
                        <a:ext cx="4379912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6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Equal distance </a:t>
                </a:r>
                <a:r>
                  <a:rPr lang="en-US" dirty="0" err="1"/>
                  <a:t>autoregression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Which means…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… let’s define: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… then this probability requires calculating </a:t>
                </a:r>
                <a:r>
                  <a:rPr lang="en-US" b="1" dirty="0"/>
                  <a:t>Q</a:t>
                </a:r>
                <a:r>
                  <a:rPr lang="en-US" dirty="0"/>
                  <a:t> and </a:t>
                </a:r>
                <a:r>
                  <a:rPr lang="en-US" dirty="0" err="1"/>
                  <a:t>det</a:t>
                </a:r>
                <a:r>
                  <a:rPr lang="en-US" dirty="0"/>
                  <a:t>(</a:t>
                </a:r>
                <a:r>
                  <a:rPr lang="en-US" b="1" dirty="0"/>
                  <a:t>Q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05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Equal distance </a:t>
                </a:r>
                <a:r>
                  <a:rPr lang="en-US" dirty="0" err="1"/>
                  <a:t>autoregression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Fortunately its easy to calculate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130628"/>
              </p:ext>
            </p:extLst>
          </p:nvPr>
        </p:nvGraphicFramePr>
        <p:xfrm>
          <a:off x="2133600" y="3590925"/>
          <a:ext cx="459105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5" imgW="2781000" imgH="1168200" progId="Equation.DSMT4">
                  <p:embed/>
                </p:oleObj>
              </mc:Choice>
              <mc:Fallback>
                <p:oleObj name="Equation" r:id="rId5" imgW="278100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590925"/>
                        <a:ext cx="459105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37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Four ways to code this:</a:t>
                </a:r>
              </a:p>
              <a:p>
                <a:pPr marL="400050" lvl="1" indent="0">
                  <a:buNone/>
                </a:pPr>
                <a:r>
                  <a:rPr lang="en-US" dirty="0"/>
                  <a:t>1. 	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+1)~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  <a:p>
                <a:pPr marL="400050" lvl="1" indent="0">
                  <a:buNone/>
                </a:pPr>
                <a:r>
                  <a:rPr lang="en-US" dirty="0"/>
                  <a:t>2. 	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4. 	Via autoregressive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249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Separability</a:t>
                </a:r>
              </a:p>
              <a:p>
                <a:pPr lvl="1"/>
                <a:r>
                  <a:rPr lang="en-US" dirty="0"/>
                  <a:t>Most important concept for implementing spatio-temporal models!</a:t>
                </a:r>
              </a:p>
              <a:p>
                <a:r>
                  <a:rPr lang="en-US" dirty="0"/>
                  <a:t>Definition of marginal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r>
                  <a:rPr lang="en-US" dirty="0"/>
                  <a:t>Separable – </a:t>
                </a:r>
                <a:r>
                  <a:rPr lang="en-US" i="1" dirty="0"/>
                  <a:t>Joint integral can be factored into smaller integrals</a:t>
                </a:r>
                <a:endParaRPr lang="en-US" dirty="0"/>
              </a:p>
              <a:p>
                <a:pPr lvl="1"/>
                <a:r>
                  <a:rPr lang="en-US" dirty="0"/>
                  <a:t>E.g.: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Replaces 1 big integral with N small integrals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641" r="-542" b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0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Separability</a:t>
                </a:r>
              </a:p>
              <a:p>
                <a:pPr lvl="1"/>
                <a:r>
                  <a:rPr lang="en-US" dirty="0"/>
                  <a:t>Most important concept for implementing spatio-temporal models!</a:t>
                </a:r>
              </a:p>
              <a:p>
                <a:r>
                  <a:rPr lang="en-US" dirty="0"/>
                  <a:t>Laplace approximation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𝐇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Where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US" dirty="0"/>
                  <a:t>Separable – </a:t>
                </a:r>
                <a:r>
                  <a:rPr lang="en-US" i="1" dirty="0"/>
                  <a:t>Joint Hessian can be factored into a sparse Hessian</a:t>
                </a:r>
                <a:endParaRPr lang="en-US" dirty="0"/>
              </a:p>
              <a:p>
                <a:pPr lvl="1"/>
                <a:r>
                  <a:rPr lang="en-US" dirty="0"/>
                  <a:t>E.g.: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For many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pairs</a:t>
                </a:r>
                <a:endParaRPr lang="en-GB" dirty="0"/>
              </a:p>
              <a:p>
                <a:pPr lvl="1"/>
                <a:r>
                  <a:rPr lang="en-US" dirty="0"/>
                  <a:t>Replaces “dense” determinant with “sparse” determinant calculation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641" r="-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6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[Show R and TMB code for 4 ways to code this, specifically looking at sparseness of hessian matrix]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70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Lessons: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Speed</a:t>
            </a:r>
          </a:p>
          <a:p>
            <a:pPr lvl="1" indent="-342900"/>
            <a:r>
              <a:rPr lang="en-US" dirty="0"/>
              <a:t>Stochastic process (Version #1) is faster</a:t>
            </a:r>
          </a:p>
          <a:p>
            <a:pPr lvl="1" indent="-342900"/>
            <a:r>
              <a:rPr lang="en-US" dirty="0"/>
              <a:t>Often easiest to program stochastic process as well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use other versions?</a:t>
            </a:r>
          </a:p>
          <a:p>
            <a:pPr lvl="1" indent="-342900"/>
            <a:r>
              <a:rPr lang="en-US" dirty="0"/>
              <a:t>Others are easier to “scale up”</a:t>
            </a:r>
          </a:p>
          <a:p>
            <a:pPr lvl="2" indent="-342900"/>
            <a:r>
              <a:rPr lang="en-US" dirty="0"/>
              <a:t>Eventually we’ll use SEPERABLE() to admix different processes</a:t>
            </a:r>
          </a:p>
          <a:p>
            <a:pPr lvl="1" indent="-342900"/>
            <a:r>
              <a:rPr lang="en-US" dirty="0"/>
              <a:t>Others may be faster in other software</a:t>
            </a:r>
          </a:p>
          <a:p>
            <a:pPr lvl="2" indent="-342900"/>
            <a:r>
              <a:rPr lang="en-US" dirty="0"/>
              <a:t>JAGS doesn’t have speed-ups for interpreting stochastic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4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Time-series analysis with equal time intervals</a:t>
            </a:r>
          </a:p>
          <a:p>
            <a:pPr lvl="1" indent="-342900"/>
            <a:r>
              <a:rPr lang="en-US" dirty="0"/>
              <a:t>Obvious link to temporal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1D </a:t>
            </a:r>
            <a:r>
              <a:rPr lang="en-US" dirty="0" err="1"/>
              <a:t>autoregression</a:t>
            </a:r>
            <a:r>
              <a:rPr lang="en-US" dirty="0"/>
              <a:t> with unequal intervals</a:t>
            </a:r>
          </a:p>
          <a:p>
            <a:pPr lvl="1" indent="-342900"/>
            <a:r>
              <a:rPr lang="en-US" dirty="0"/>
              <a:t>Important for coastline with intermittent field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1D space and 1D time</a:t>
            </a:r>
          </a:p>
          <a:p>
            <a:pPr lvl="1" indent="-342900"/>
            <a:r>
              <a:rPr lang="en-US" dirty="0"/>
              <a:t>Simplest </a:t>
            </a:r>
            <a:r>
              <a:rPr lang="en-US" dirty="0" err="1"/>
              <a:t>spatio</a:t>
            </a:r>
            <a:r>
              <a:rPr lang="en-US" dirty="0"/>
              <a:t>-temporal model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01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might we care about 1D spatial models?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Coastlines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Distances towards/away from an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other 1D models…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Gaussian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13220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Gaussian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r>
                  <a:rPr lang="en-US" sz="1800" dirty="0"/>
                  <a:t>Then…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l-GR" sz="1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r>
                  <a:rPr lang="en-US" sz="1800" dirty="0"/>
                  <a:t>…which means…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1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0" t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" b="65854"/>
          <a:stretch/>
        </p:blipFill>
        <p:spPr>
          <a:xfrm>
            <a:off x="409651" y="3241999"/>
            <a:ext cx="8658149" cy="3213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739" y="6455162"/>
            <a:ext cx="842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Spawning biomass relative to unfished equilibrium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144348" y="3572668"/>
            <a:ext cx="553998" cy="28824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Surplus production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71302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Coastline (sites are blue circles)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Imagine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is a count sample at site </a:t>
                </a:r>
                <a:r>
                  <a:rPr lang="en-US" i="1" dirty="0"/>
                  <a:t>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the observation distribution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expected value</a:t>
                </a:r>
              </a:p>
              <a:p>
                <a:pPr lvl="1"/>
                <a:r>
                  <a:rPr lang="en-US" dirty="0"/>
                  <a:t>You have three density samples per site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Strategies: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Blocking (fixed or random)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Equal-distance </a:t>
                </a:r>
                <a:r>
                  <a:rPr lang="en-US" dirty="0" err="1"/>
                  <a:t>autoregression</a:t>
                </a: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Unequal-distance </a:t>
                </a:r>
                <a:r>
                  <a:rPr lang="en-US" dirty="0" err="1"/>
                  <a:t>autoregression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  <a:blipFill>
                <a:blip r:embed="rId3"/>
                <a:stretch>
                  <a:fillRect l="-1892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6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Blocking (random):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random variance</a:t>
                </a:r>
              </a:p>
              <a:p>
                <a:pPr lvl="1"/>
                <a:r>
                  <a:rPr lang="en-US" dirty="0"/>
                  <a:t>Review 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97434" y="4381806"/>
            <a:ext cx="8222284" cy="13094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Equal distance </a:t>
                </a:r>
                <a:r>
                  <a:rPr lang="en-US" dirty="0" err="1"/>
                  <a:t>autoregression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Let’s assume first-order </a:t>
                </a:r>
                <a:r>
                  <a:rPr lang="en-US" dirty="0" err="1"/>
                  <a:t>autoregression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We therefore replace distance by ordering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453542" y="5691226"/>
            <a:ext cx="8236915" cy="146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3542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595359" y="5585155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005412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202061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605661" y="5592470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665185" y="5585155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877325" y="5585154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398710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1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Equal distance </a:t>
                </a:r>
                <a:r>
                  <a:rPr lang="en-US" dirty="0" err="1"/>
                  <a:t>autoregression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Let’s assume first-order </a:t>
                </a:r>
                <a:r>
                  <a:rPr lang="en-US" dirty="0" err="1"/>
                  <a:t>autoregression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18500" r="1" b="4901"/>
          <a:stretch/>
        </p:blipFill>
        <p:spPr>
          <a:xfrm>
            <a:off x="2355495" y="3468054"/>
            <a:ext cx="4184293" cy="32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Equal distance </a:t>
                </a:r>
                <a:r>
                  <a:rPr lang="en-US" dirty="0" err="1"/>
                  <a:t>autoregression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Let’s assume first-order </a:t>
                </a:r>
                <a:r>
                  <a:rPr lang="en-US" dirty="0" err="1"/>
                  <a:t>autoregression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Review 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914400" lvl="2" indent="0">
                  <a:buNone/>
                </a:pPr>
                <a:r>
                  <a:rPr lang="en-US" dirty="0"/>
                  <a:t>… Therefore…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2799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1288</TotalTime>
  <Words>1311</Words>
  <Application>Microsoft Office PowerPoint</Application>
  <PresentationFormat>On-screen Show (4:3)</PresentationFormat>
  <Paragraphs>222</Paragraphs>
  <Slides>19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1_Office Theme</vt:lpstr>
      <vt:lpstr>Equation</vt:lpstr>
      <vt:lpstr>Lecture 5:  Simple spatial models for coastlines</vt:lpstr>
      <vt:lpstr>Why might we care about 1D spatial models?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Ng, Elizabeth (ng1262@vandals.uidaho.edu)</cp:lastModifiedBy>
  <cp:revision>65</cp:revision>
  <dcterms:created xsi:type="dcterms:W3CDTF">2015-12-08T21:28:56Z</dcterms:created>
  <dcterms:modified xsi:type="dcterms:W3CDTF">2018-04-24T17:26:13Z</dcterms:modified>
</cp:coreProperties>
</file>