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6" r:id="rId2"/>
    <p:sldId id="326" r:id="rId3"/>
    <p:sldId id="327" r:id="rId4"/>
    <p:sldId id="328" r:id="rId5"/>
    <p:sldId id="329" r:id="rId6"/>
    <p:sldId id="330" r:id="rId7"/>
    <p:sldId id="331" r:id="rId8"/>
    <p:sldId id="341" r:id="rId9"/>
    <p:sldId id="332" r:id="rId10"/>
    <p:sldId id="334" r:id="rId11"/>
    <p:sldId id="335" r:id="rId12"/>
    <p:sldId id="336" r:id="rId13"/>
    <p:sldId id="333" r:id="rId14"/>
    <p:sldId id="337" r:id="rId15"/>
    <p:sldId id="342" r:id="rId16"/>
    <p:sldId id="338" r:id="rId17"/>
    <p:sldId id="339" r:id="rId18"/>
    <p:sldId id="340" r:id="rId19"/>
    <p:sldId id="34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56757" autoAdjust="0"/>
  </p:normalViewPr>
  <p:slideViewPr>
    <p:cSldViewPr snapToGrid="0">
      <p:cViewPr varScale="1">
        <p:scale>
          <a:sx n="47" d="100"/>
          <a:sy n="47" d="100"/>
        </p:scale>
        <p:origin x="19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= nice way to write in paper</a:t>
            </a:r>
          </a:p>
          <a:p>
            <a:r>
              <a:rPr lang="en-US" dirty="0"/>
              <a:t>Bottom = efficient for coding, no pesky matrix inversions</a:t>
            </a:r>
          </a:p>
          <a:p>
            <a:endParaRPr lang="en-US" dirty="0"/>
          </a:p>
          <a:p>
            <a:r>
              <a:rPr lang="en-US" dirty="0"/>
              <a:t>Three different parameterizations…we should get the same MLEs either way, but </a:t>
            </a:r>
            <a:r>
              <a:rPr lang="en-US" dirty="0" err="1"/>
              <a:t>sp.Hess</a:t>
            </a:r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 the sparseness of the Hessian) will vary and therefore the length of the computations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Cholesky decomp aka loadings matrix</a:t>
            </a:r>
          </a:p>
          <a:p>
            <a:endParaRPr lang="en-US" dirty="0"/>
          </a:p>
          <a:p>
            <a:r>
              <a:rPr lang="en-US" dirty="0"/>
              <a:t>.transpose() is a C function to do a matrix transpose</a:t>
            </a:r>
          </a:p>
          <a:p>
            <a:endParaRPr lang="en-US" dirty="0"/>
          </a:p>
          <a:p>
            <a:r>
              <a:rPr lang="en-US" dirty="0" err="1"/>
              <a:t>Epsilon_tp.setZero</a:t>
            </a:r>
            <a:r>
              <a:rPr lang="en-US" dirty="0"/>
              <a:t>() sets all the elements to zero</a:t>
            </a:r>
          </a:p>
          <a:p>
            <a:r>
              <a:rPr lang="en-US" dirty="0"/>
              <a:t>Jim uses a loop to do matrix multiplication since it’s easier to debug (matrix dimension stuff)</a:t>
            </a:r>
          </a:p>
          <a:p>
            <a:endParaRPr lang="en-US" dirty="0"/>
          </a:p>
          <a:p>
            <a:r>
              <a:rPr lang="en-US" dirty="0"/>
              <a:t>Don’t need to </a:t>
            </a:r>
            <a:r>
              <a:rPr lang="en-US" dirty="0" err="1"/>
              <a:t>eval</a:t>
            </a:r>
            <a:r>
              <a:rPr lang="en-US" dirty="0"/>
              <a:t> </a:t>
            </a:r>
            <a:r>
              <a:rPr lang="en-US" dirty="0" err="1"/>
              <a:t>mvn</a:t>
            </a:r>
            <a:r>
              <a:rPr lang="en-US" dirty="0"/>
              <a:t> density, because we’re defining the errors as normal and then multiplying by the Cholesky decomp. Way faster since we don’t need to compute a </a:t>
            </a:r>
            <a:r>
              <a:rPr lang="en-US" dirty="0" err="1"/>
              <a:t>mvn</a:t>
            </a:r>
            <a:r>
              <a:rPr lang="en-US" dirty="0"/>
              <a:t> density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on the R side…</a:t>
            </a:r>
          </a:p>
          <a:p>
            <a:r>
              <a:rPr lang="en-US" dirty="0" err="1"/>
              <a:t>Parameters$P</a:t>
            </a:r>
            <a:r>
              <a:rPr lang="en-US" dirty="0"/>
              <a:t> is a full matrix, but we only need (or want to estimate the lower half) </a:t>
            </a:r>
          </a:p>
          <a:p>
            <a:r>
              <a:rPr lang="en-US" dirty="0"/>
              <a:t>Use map to turn off the upper part (21 elements– table(names(</a:t>
            </a:r>
            <a:r>
              <a:rPr lang="en-US" dirty="0" err="1"/>
              <a:t>Obj$Par</a:t>
            </a:r>
            <a:r>
              <a:rPr lang="en-US" dirty="0"/>
              <a:t>))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Starting values are 0 and will always be 0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2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Newton step gets the gradient really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0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the predictions and the uncertainty</a:t>
            </a:r>
          </a:p>
          <a:p>
            <a:endParaRPr lang="en-US" dirty="0"/>
          </a:p>
          <a:p>
            <a:r>
              <a:rPr lang="en-US" dirty="0"/>
              <a:t>This is a random walk, so variance goes to infinity as time goes to infinity</a:t>
            </a:r>
          </a:p>
          <a:p>
            <a:r>
              <a:rPr lang="en-US" dirty="0"/>
              <a:t>SE^2 increases linearly with time</a:t>
            </a:r>
          </a:p>
          <a:p>
            <a:endParaRPr lang="en-US" dirty="0"/>
          </a:p>
          <a:p>
            <a:r>
              <a:rPr lang="en-US" dirty="0"/>
              <a:t>Useful features of forecast intervals? Harder to predict into the future, harder for more variable </a:t>
            </a:r>
            <a:r>
              <a:rPr lang="en-US" dirty="0" err="1"/>
              <a:t>popualtions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Forecast intervals if missing years 20-80? Prediction is linear slope between them, and </a:t>
            </a:r>
            <a:r>
              <a:rPr lang="en-US" dirty="0" err="1"/>
              <a:t>Ses</a:t>
            </a:r>
            <a:r>
              <a:rPr lang="en-US" dirty="0"/>
              <a:t> would be narrow at adjacent to data spots and fatter in the middle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65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 values in black</a:t>
            </a:r>
          </a:p>
          <a:p>
            <a:r>
              <a:rPr lang="en-US" dirty="0" err="1"/>
              <a:t>Generaly</a:t>
            </a:r>
            <a:r>
              <a:rPr lang="en-US" dirty="0"/>
              <a:t> get coverage 95% of the time, so that looks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6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 new data from predicted model…are they centered around the observed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3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new feature in TMB called simulate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Simulate random effects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See: http://kaskr.github.io/adcomp/Simulation.html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SIMULATE { for(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t=0; t&lt;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t++){ for(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p=0; p&lt;np; p++){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delta_tp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rnorm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Type(0), Type(1) ); }}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Simulate new values that overwrite whatever parameters you want</a:t>
            </a:r>
          </a:p>
          <a:p>
            <a:endParaRPr lang="en-US" dirty="0"/>
          </a:p>
          <a:p>
            <a:r>
              <a:rPr lang="en-US" dirty="0" err="1"/>
              <a:t>Separabiltiy</a:t>
            </a:r>
            <a:r>
              <a:rPr lang="en-US" dirty="0"/>
              <a:t>—check the sparseness of the Hessian</a:t>
            </a:r>
          </a:p>
          <a:p>
            <a:r>
              <a:rPr lang="en-US" dirty="0"/>
              <a:t>Very dense if </a:t>
            </a:r>
            <a:r>
              <a:rPr lang="en-US" dirty="0" err="1"/>
              <a:t>ew</a:t>
            </a:r>
            <a:r>
              <a:rPr lang="en-US" dirty="0"/>
              <a:t> look at the random effects!</a:t>
            </a:r>
          </a:p>
          <a:p>
            <a:r>
              <a:rPr lang="en-US" dirty="0"/>
              <a:t>Image(</a:t>
            </a:r>
            <a:r>
              <a:rPr lang="en-US" dirty="0" err="1"/>
              <a:t>inv</a:t>
            </a:r>
            <a:r>
              <a:rPr lang="en-US" dirty="0"/>
              <a:t>….)</a:t>
            </a:r>
          </a:p>
          <a:p>
            <a:endParaRPr lang="en-US" dirty="0"/>
          </a:p>
          <a:p>
            <a:r>
              <a:rPr lang="en-US" dirty="0"/>
              <a:t>100 </a:t>
            </a:r>
            <a:r>
              <a:rPr lang="en-US" dirty="0" err="1"/>
              <a:t>parameteric</a:t>
            </a:r>
            <a:r>
              <a:rPr lang="en-US" dirty="0"/>
              <a:t> bootstraps—simulate a new dataset given the MLEs…estimate again, and the resulting </a:t>
            </a:r>
            <a:r>
              <a:rPr lang="en-US" dirty="0" err="1"/>
              <a:t>params</a:t>
            </a:r>
            <a:r>
              <a:rPr lang="en-US" dirty="0"/>
              <a:t> should be centered around values from original model</a:t>
            </a:r>
          </a:p>
          <a:p>
            <a:r>
              <a:rPr lang="en-US" dirty="0"/>
              <a:t>Difference is measure of expected bias</a:t>
            </a:r>
          </a:p>
          <a:p>
            <a:endParaRPr lang="en-US" dirty="0"/>
          </a:p>
          <a:p>
            <a:r>
              <a:rPr lang="en-US" dirty="0"/>
              <a:t>Need simulate statement in </a:t>
            </a:r>
            <a:r>
              <a:rPr lang="en-US" dirty="0" err="1"/>
              <a:t>cpp</a:t>
            </a:r>
            <a:r>
              <a:rPr lang="en-US" dirty="0"/>
              <a:t> for delta </a:t>
            </a:r>
            <a:r>
              <a:rPr lang="en-US" dirty="0" err="1"/>
              <a:t>tp</a:t>
            </a:r>
            <a:r>
              <a:rPr lang="en-US" dirty="0"/>
              <a:t> because we want new random effects</a:t>
            </a:r>
          </a:p>
          <a:p>
            <a:endParaRPr lang="en-US" dirty="0"/>
          </a:p>
          <a:p>
            <a:r>
              <a:rPr lang="en-US" dirty="0"/>
              <a:t># function to get simulated data from TMB code, </a:t>
            </a:r>
            <a:r>
              <a:rPr lang="en-US" dirty="0" err="1"/>
              <a:t>Obj</a:t>
            </a:r>
            <a:r>
              <a:rPr lang="en-US" dirty="0"/>
              <a:t> is the results/object with MLEs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SimData &lt;- Obj$simulate(par=Obj$env$last.par, complete=TRUE)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for: developing simulation model WHILE developing the estimation model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also checkConcistency tmb fiunction, which does also require a simulation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good</a:t>
            </a:r>
          </a:p>
          <a:p>
            <a:endParaRPr lang="en-US" dirty="0"/>
          </a:p>
          <a:p>
            <a:r>
              <a:rPr lang="en-US" dirty="0" err="1"/>
              <a:t>Lp</a:t>
            </a:r>
            <a:r>
              <a:rPr lang="en-US" dirty="0"/>
              <a:t> a bit off sometimes--- can multiply a row of Cholesky decomp by -1 and it won’t change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Multivariate </a:t>
            </a:r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4:  Multivariate </a:t>
            </a:r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Skill to develop multivariate time-series model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Use simulation to evaluate model fit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Visualize uncertainty during forecast period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/>
              <a:t>Steps</a:t>
            </a:r>
          </a:p>
          <a:p>
            <a:pPr marL="0" indent="0">
              <a:buNone/>
            </a:pPr>
            <a:r>
              <a:rPr lang="en-US" dirty="0"/>
              <a:t>3. Propagate uncertainty using delta method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451842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0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/>
              <a:t>Steps</a:t>
            </a:r>
          </a:p>
          <a:p>
            <a:pPr marL="0" indent="0">
              <a:buNone/>
            </a:pPr>
            <a:r>
              <a:rPr lang="en-US" dirty="0"/>
              <a:t>3. Propagate uncertainty using delta method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478737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5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/>
              <a:t>Steps</a:t>
            </a:r>
          </a:p>
          <a:p>
            <a:pPr marL="0" indent="0">
              <a:buNone/>
            </a:pPr>
            <a:r>
              <a:rPr lang="en-US" dirty="0"/>
              <a:t>3. Propagate uncertainty using delta method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478737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9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/>
              <a:t>Steps</a:t>
            </a:r>
          </a:p>
          <a:p>
            <a:pPr marL="0" indent="0">
              <a:buNone/>
            </a:pPr>
            <a:r>
              <a:rPr lang="en-US" dirty="0"/>
              <a:t>4. Evaluate model fit and repeat steps #1-3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Methods to evaluate fit</a:t>
            </a:r>
          </a:p>
          <a:p>
            <a:r>
              <a:rPr lang="en-US" dirty="0"/>
              <a:t>Inspect residuals</a:t>
            </a:r>
          </a:p>
          <a:p>
            <a:r>
              <a:rPr lang="en-US" dirty="0"/>
              <a:t>Compare data and its predictive distribution given parameters</a:t>
            </a:r>
          </a:p>
          <a:p>
            <a:r>
              <a:rPr lang="en-US" dirty="0"/>
              <a:t>Conduct a simulation experiment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8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/>
              <a:t>Steps</a:t>
            </a:r>
          </a:p>
          <a:p>
            <a:pPr marL="0" indent="0">
              <a:buNone/>
            </a:pPr>
            <a:r>
              <a:rPr lang="en-US" dirty="0"/>
              <a:t>4. Evaluate model fit and repeat steps #1-3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Simulation experiment</a:t>
            </a:r>
          </a:p>
          <a:p>
            <a:r>
              <a:rPr lang="en-US" dirty="0"/>
              <a:t>Simulate random effects given fixed effects</a:t>
            </a:r>
          </a:p>
          <a:p>
            <a:r>
              <a:rPr lang="en-US" dirty="0"/>
              <a:t>Simulate data given fixed and random effects</a:t>
            </a:r>
          </a:p>
          <a:p>
            <a:r>
              <a:rPr lang="en-US" dirty="0"/>
              <a:t>Re-fit model</a:t>
            </a:r>
          </a:p>
          <a:p>
            <a:r>
              <a:rPr lang="en-US" dirty="0"/>
              <a:t>Compare MLE from re-fits to original fits</a:t>
            </a:r>
          </a:p>
          <a:p>
            <a:pPr lvl="1"/>
            <a:r>
              <a:rPr lang="en-US" dirty="0"/>
              <a:t>Replicated estimates should be centered on original fits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2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[look at code]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30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/>
              <a:t>Steps</a:t>
            </a:r>
          </a:p>
          <a:p>
            <a:pPr marL="0" indent="0">
              <a:buNone/>
            </a:pPr>
            <a:r>
              <a:rPr lang="en-US" dirty="0"/>
              <a:t>4. Evaluate model fit and repeat steps #1-3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6" y="2505630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5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</a:t>
            </a:r>
            <a:r>
              <a:rPr lang="en-US" dirty="0" err="1"/>
              <a:t>hindcast</a:t>
            </a:r>
            <a:r>
              <a:rPr lang="en-US" dirty="0"/>
              <a:t> and forecast abundance with useful uncertainty intervals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assess model fit using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Kalman</a:t>
            </a:r>
            <a:r>
              <a:rPr lang="en-US" dirty="0"/>
              <a:t> filter forecasts future abundance equal to last estimated state</a:t>
            </a:r>
          </a:p>
          <a:p>
            <a:pPr lvl="1" indent="-342900"/>
            <a:r>
              <a:rPr lang="en-US" dirty="0"/>
              <a:t>Strong benefit to using biological information to inform state-transitions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Exercise: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Explore using fewer parameters to approximate dynamics: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/>
                  <a:t> has fewer columns that rows</a:t>
                </a:r>
              </a:p>
              <a:p>
                <a:pPr lvl="1"/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US" dirty="0"/>
                  <a:t> is a diagonal matrix</a:t>
                </a:r>
              </a:p>
              <a:p>
                <a:pPr marL="0" indent="0">
                  <a:buNone/>
                </a:pPr>
                <a:r>
                  <a:rPr lang="en-US" dirty="0"/>
                  <a:t>Steps:</a:t>
                </a:r>
              </a:p>
              <a:p>
                <a:r>
                  <a:rPr lang="en-US" dirty="0"/>
                  <a:t>Modify the code (R and CPP) for the multivariate </a:t>
                </a:r>
                <a:r>
                  <a:rPr lang="en-US" dirty="0" err="1"/>
                  <a:t>Kalman</a:t>
                </a:r>
                <a:r>
                  <a:rPr lang="en-US" dirty="0"/>
                  <a:t> filter use this covariance matrix</a:t>
                </a:r>
              </a:p>
              <a:p>
                <a:r>
                  <a:rPr lang="en-US" dirty="0"/>
                  <a:t>Use AIC to determine what is the optimal number of columns for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/>
                  <a:t> and whether this is lower than the original model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 r="-2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528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Exercise: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Explore using fewer parameters to approximate dynamics: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/>
                  <a:t> has fewer columns that rows</a:t>
                </a:r>
              </a:p>
              <a:p>
                <a:pPr lvl="1"/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US" dirty="0"/>
                  <a:t> is a diagonal matrix</a:t>
                </a:r>
              </a:p>
              <a:p>
                <a:pPr marL="0" indent="0">
                  <a:buNone/>
                </a:pPr>
                <a:r>
                  <a:rPr lang="en-US" dirty="0"/>
                  <a:t>Hint:</a:t>
                </a:r>
              </a:p>
              <a:p>
                <a:pPr lvl="1"/>
                <a:r>
                  <a:rPr lang="en-US" dirty="0"/>
                  <a:t>If we have: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Then it follows that: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chol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timeseries from multiple populations…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967748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8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timeseries from multiple populations…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 we estimate parameters in data-generating process?</a:t>
            </a:r>
          </a:p>
          <a:p>
            <a:r>
              <a:rPr lang="en-US" dirty="0"/>
              <a:t>How do we forecast future values?</a:t>
            </a:r>
          </a:p>
        </p:txBody>
      </p:sp>
    </p:spTree>
    <p:extLst>
      <p:ext uri="{BB962C8B-B14F-4D97-AF65-F5344CB8AC3E}">
        <p14:creationId xmlns:p14="http://schemas.microsoft.com/office/powerpoint/2010/main" val="300612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Hypothesize data-generating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Estimate parameters using maximum likelihood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Propagate uncertainty using delta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model fit and repeat steps #1-3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5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timeseries from multiple populations…</a:t>
                </a:r>
              </a:p>
              <a:p>
                <a:pPr marL="0" indent="0">
                  <a:buNone/>
                </a:pPr>
                <a:r>
                  <a:rPr lang="en-US" i="1" dirty="0"/>
                  <a:t>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Hypothesize data-generating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	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timeseries from multiple populations…</a:t>
                </a:r>
              </a:p>
              <a:p>
                <a:pPr marL="0" indent="0">
                  <a:buNone/>
                </a:pPr>
                <a:r>
                  <a:rPr lang="en-US" i="1" dirty="0"/>
                  <a:t>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Hypothesize data-generating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Is the same as…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Is the same as…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chol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Is the same as…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chol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5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07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timeseries from multiple populations…</a:t>
                </a:r>
              </a:p>
              <a:p>
                <a:pPr marL="0" indent="0">
                  <a:buNone/>
                </a:pPr>
                <a:r>
                  <a:rPr lang="en-US" i="1" dirty="0"/>
                  <a:t>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Hypothesize data-generating process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chol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08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[look at code]</a:t>
            </a:r>
          </a:p>
        </p:txBody>
      </p:sp>
    </p:spTree>
    <p:extLst>
      <p:ext uri="{BB962C8B-B14F-4D97-AF65-F5344CB8AC3E}">
        <p14:creationId xmlns:p14="http://schemas.microsoft.com/office/powerpoint/2010/main" val="321092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/>
              <a:t>Steps</a:t>
            </a:r>
          </a:p>
          <a:p>
            <a:pPr marL="0" indent="0">
              <a:buNone/>
            </a:pPr>
            <a:r>
              <a:rPr lang="en-US" dirty="0"/>
              <a:t>2.   Estimate parameters using maximum likelihood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79149"/>
              </p:ext>
            </p:extLst>
          </p:nvPr>
        </p:nvGraphicFramePr>
        <p:xfrm>
          <a:off x="76199" y="2644355"/>
          <a:ext cx="4253754" cy="3819199"/>
        </p:xfrm>
        <a:graphic>
          <a:graphicData uri="http://schemas.openxmlformats.org/drawingml/2006/table">
            <a:tbl>
              <a:tblPr/>
              <a:tblGrid>
                <a:gridCol w="638063">
                  <a:extLst>
                    <a:ext uri="{9D8B030D-6E8A-4147-A177-3AD203B41FA5}">
                      <a16:colId xmlns:a16="http://schemas.microsoft.com/office/drawing/2014/main" val="2536944044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809653765"/>
                    </a:ext>
                  </a:extLst>
                </a:gridCol>
                <a:gridCol w="1063439">
                  <a:extLst>
                    <a:ext uri="{9D8B030D-6E8A-4147-A177-3AD203B41FA5}">
                      <a16:colId xmlns:a16="http://schemas.microsoft.com/office/drawing/2014/main" val="1991963751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2633434659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1235042487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4141037795"/>
                    </a:ext>
                  </a:extLst>
                </a:gridCol>
              </a:tblGrid>
              <a:tr h="46905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Starting value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MLE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gradient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791193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log_VarM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0.404701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18968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3.423018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-2.20E-08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87430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3.249082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905719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-0.61913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-1.12E-08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386567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2.932184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712970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1.07471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379420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4.304056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-1.24E-08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664759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2.134858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0.384887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-6.04E-08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788488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-0.75926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-0.30681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58665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0.250707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-1.21852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-3.07E-08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03712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1.459138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0.656695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20031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1.041312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-0.75322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987503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1.630788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-0.15517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-3.28E-08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24748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0.047519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0.460655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2.84E-07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53141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989132"/>
              </p:ext>
            </p:extLst>
          </p:nvPr>
        </p:nvGraphicFramePr>
        <p:xfrm>
          <a:off x="4760259" y="2644355"/>
          <a:ext cx="4307541" cy="3819199"/>
        </p:xfrm>
        <a:graphic>
          <a:graphicData uri="http://schemas.openxmlformats.org/drawingml/2006/table">
            <a:tbl>
              <a:tblPr/>
              <a:tblGrid>
                <a:gridCol w="646131">
                  <a:extLst>
                    <a:ext uri="{9D8B030D-6E8A-4147-A177-3AD203B41FA5}">
                      <a16:colId xmlns:a16="http://schemas.microsoft.com/office/drawing/2014/main" val="2242999189"/>
                    </a:ext>
                  </a:extLst>
                </a:gridCol>
                <a:gridCol w="646131">
                  <a:extLst>
                    <a:ext uri="{9D8B030D-6E8A-4147-A177-3AD203B41FA5}">
                      <a16:colId xmlns:a16="http://schemas.microsoft.com/office/drawing/2014/main" val="3274626656"/>
                    </a:ext>
                  </a:extLst>
                </a:gridCol>
                <a:gridCol w="1076886">
                  <a:extLst>
                    <a:ext uri="{9D8B030D-6E8A-4147-A177-3AD203B41FA5}">
                      <a16:colId xmlns:a16="http://schemas.microsoft.com/office/drawing/2014/main" val="2191027768"/>
                    </a:ext>
                  </a:extLst>
                </a:gridCol>
                <a:gridCol w="646131">
                  <a:extLst>
                    <a:ext uri="{9D8B030D-6E8A-4147-A177-3AD203B41FA5}">
                      <a16:colId xmlns:a16="http://schemas.microsoft.com/office/drawing/2014/main" val="1120385832"/>
                    </a:ext>
                  </a:extLst>
                </a:gridCol>
                <a:gridCol w="646131">
                  <a:extLst>
                    <a:ext uri="{9D8B030D-6E8A-4147-A177-3AD203B41FA5}">
                      <a16:colId xmlns:a16="http://schemas.microsoft.com/office/drawing/2014/main" val="3625919024"/>
                    </a:ext>
                  </a:extLst>
                </a:gridCol>
                <a:gridCol w="646131">
                  <a:extLst>
                    <a:ext uri="{9D8B030D-6E8A-4147-A177-3AD203B41FA5}">
                      <a16:colId xmlns:a16="http://schemas.microsoft.com/office/drawing/2014/main" val="1682114299"/>
                    </a:ext>
                  </a:extLst>
                </a:gridCol>
              </a:tblGrid>
              <a:tr h="46905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Starting</a:t>
                      </a:r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MLE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560489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-0.54774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1.334437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-1.62E-07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415483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-0.67224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-0.49813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4155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-0.31427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1.787124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8.35E-08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47288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0.185839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-0.07834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-1.99E-07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364094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1.048228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0.812711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52514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-0.08609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0.315512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-1.30E-09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457887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-1.28034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-0.95924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-8.74E-09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200067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2.15703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-1.07585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6.54E-09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658690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0.122517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-0.11135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-3.72E-08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05065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1.314569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1.541856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3614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1.243474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0.603224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-4.91E-08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44219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0.403457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-3.64E-09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1.13E-06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41684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3.002462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-6.72E-09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-3.33E-06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1411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0.966776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-1.24E-12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-7.53E-10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8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8800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7302</TotalTime>
  <Words>1171</Words>
  <Application>Microsoft Office PowerPoint</Application>
  <PresentationFormat>On-screen Show (4:3)</PresentationFormat>
  <Paragraphs>359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1_Office Theme</vt:lpstr>
      <vt:lpstr>Lab 4:  Multivariate Kalman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Ng, Elizabeth (ng1262@vandals.uidaho.edu)</cp:lastModifiedBy>
  <cp:revision>105</cp:revision>
  <dcterms:created xsi:type="dcterms:W3CDTF">2015-12-08T21:28:56Z</dcterms:created>
  <dcterms:modified xsi:type="dcterms:W3CDTF">2018-04-23T20:56:16Z</dcterms:modified>
</cp:coreProperties>
</file>