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66" r:id="rId2"/>
    <p:sldId id="292" r:id="rId3"/>
    <p:sldId id="288" r:id="rId4"/>
    <p:sldId id="291" r:id="rId5"/>
    <p:sldId id="276" r:id="rId6"/>
    <p:sldId id="285" r:id="rId7"/>
    <p:sldId id="286" r:id="rId8"/>
    <p:sldId id="287" r:id="rId9"/>
    <p:sldId id="277" r:id="rId10"/>
    <p:sldId id="278" r:id="rId11"/>
    <p:sldId id="293" r:id="rId12"/>
    <p:sldId id="267" r:id="rId13"/>
    <p:sldId id="273" r:id="rId14"/>
    <p:sldId id="268" r:id="rId15"/>
    <p:sldId id="290" r:id="rId16"/>
    <p:sldId id="269" r:id="rId17"/>
    <p:sldId id="270" r:id="rId18"/>
    <p:sldId id="271" r:id="rId19"/>
    <p:sldId id="274" r:id="rId20"/>
    <p:sldId id="275" r:id="rId21"/>
    <p:sldId id="272" r:id="rId22"/>
    <p:sldId id="279" r:id="rId23"/>
    <p:sldId id="281" r:id="rId24"/>
    <p:sldId id="282" r:id="rId25"/>
    <p:sldId id="283" r:id="rId26"/>
    <p:sldId id="284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50715" autoAdjust="0"/>
  </p:normalViewPr>
  <p:slideViewPr>
    <p:cSldViewPr snapToGrid="0">
      <p:cViewPr varScale="1">
        <p:scale>
          <a:sx n="42" d="100"/>
          <a:sy n="42" d="100"/>
        </p:scale>
        <p:origin x="2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MLEs guaranteed to be consistent, but not unbiased. The expectation for a finite sample may be biased</a:t>
            </a:r>
          </a:p>
          <a:p>
            <a:r>
              <a:rPr lang="en-US" dirty="0"/>
              <a:t>Text book example—variance of a linear model</a:t>
            </a:r>
          </a:p>
          <a:p>
            <a:r>
              <a:rPr lang="en-US" dirty="0"/>
              <a:t>Mean is being systematically shrunk towards the mean of the data, rather than the true value, so they’ll always be smaller than the true value</a:t>
            </a:r>
          </a:p>
          <a:p>
            <a:r>
              <a:rPr lang="en-US" dirty="0"/>
              <a:t>So we need to increase the variance slightly to account for that</a:t>
            </a:r>
          </a:p>
          <a:p>
            <a:endParaRPr lang="en-US" dirty="0"/>
          </a:p>
          <a:p>
            <a:r>
              <a:rPr lang="en-US" dirty="0"/>
              <a:t>The same problem arises in random effects variances</a:t>
            </a:r>
          </a:p>
          <a:p>
            <a:r>
              <a:rPr lang="en-US" dirty="0"/>
              <a:t>The variances of the random effects are also biased slightly low.  </a:t>
            </a:r>
          </a:p>
          <a:p>
            <a:r>
              <a:rPr lang="en-US" dirty="0"/>
              <a:t>REML was originally a way of analytically dealing with that bias in linear models, but it’s not clear how to do that in more complex models.</a:t>
            </a:r>
          </a:p>
          <a:p>
            <a:r>
              <a:rPr lang="en-US" dirty="0"/>
              <a:t>But, we can always do something like that by integrating across the non-variance fixed effects.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 Mixed-effects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April 5,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definition of a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Axiom of conditional probability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  <a:p>
                <a:pPr lvl="1"/>
                <a:r>
                  <a:rPr lang="en-US" dirty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90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Extract element and take square root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Counts</a:t>
                </a:r>
              </a:p>
              <a:p>
                <a:pPr lvl="1"/>
                <a:r>
                  <a:rPr lang="en-US" dirty="0"/>
                  <a:t>4 sites</a:t>
                </a:r>
              </a:p>
              <a:p>
                <a:pPr lvl="1"/>
                <a:r>
                  <a:rPr lang="en-US" dirty="0"/>
                  <a:t>2 observations/site</a:t>
                </a:r>
              </a:p>
              <a:p>
                <a:pPr lvl="1"/>
                <a:r>
                  <a:rPr lang="en-US" dirty="0"/>
                  <a:t>3 fixed effects</a:t>
                </a:r>
              </a:p>
              <a:p>
                <a:pPr lvl="1"/>
                <a:r>
                  <a:rPr lang="en-US" dirty="0"/>
                  <a:t>4 random effects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:r>
                  <a:rPr lang="en-US" dirty="0"/>
                  <a:t>Questions: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and samples?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data</a:t>
            </a:r>
          </a:p>
          <a:p>
            <a:pPr lvl="1"/>
            <a:r>
              <a:rPr lang="en-US" dirty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Fit using R</a:t>
            </a:r>
            <a:endParaRPr lang="en-US" sz="2200" dirty="0"/>
          </a:p>
          <a:p>
            <a:pPr lvl="2"/>
            <a:r>
              <a:rPr lang="en-US" sz="2200" dirty="0"/>
              <a:t>Using </a:t>
            </a:r>
            <a:r>
              <a:rPr lang="en-US" sz="2200" i="1" dirty="0"/>
              <a:t>lme4</a:t>
            </a:r>
            <a:r>
              <a:rPr lang="en-US" sz="2200" dirty="0"/>
              <a:t> package</a:t>
            </a:r>
          </a:p>
          <a:p>
            <a:pPr lvl="2"/>
            <a:r>
              <a:rPr lang="en-US" sz="2200" i="1" dirty="0"/>
              <a:t>formula</a:t>
            </a:r>
            <a:r>
              <a:rPr lang="en-US" sz="2200" dirty="0"/>
              <a:t>: way to specify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Linear model – </a:t>
            </a:r>
            <a:r>
              <a:rPr lang="en-US" sz="2600" i="1" dirty="0"/>
              <a:t>lm(formula= … )</a:t>
            </a:r>
            <a:endParaRPr lang="en-US" sz="2600" dirty="0"/>
          </a:p>
          <a:p>
            <a:pPr marL="1314450" lvl="2" indent="-514350"/>
            <a:r>
              <a:rPr lang="en-US" sz="2200" dirty="0"/>
              <a:t>Count ~ 0 + factor(Site)</a:t>
            </a:r>
          </a:p>
          <a:p>
            <a:pPr lvl="2"/>
            <a:r>
              <a:rPr lang="en-US" sz="2200" dirty="0"/>
              <a:t>“Count” – response variable</a:t>
            </a:r>
          </a:p>
          <a:p>
            <a:pPr lvl="2"/>
            <a:r>
              <a:rPr lang="en-US" sz="2200" dirty="0"/>
              <a:t>“0” – Don’t include intercept</a:t>
            </a:r>
          </a:p>
          <a:p>
            <a:pPr lvl="2"/>
            <a:r>
              <a:rPr lang="en-US" sz="2200" dirty="0"/>
              <a:t>“factor(Site)” – Include a fixed effect for each site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Linear mixed model – </a:t>
            </a:r>
            <a:r>
              <a:rPr lang="en-US" sz="2600" i="1" dirty="0"/>
              <a:t>lm(formula = … | … )</a:t>
            </a:r>
            <a:endParaRPr lang="en-US" sz="2600" dirty="0"/>
          </a:p>
          <a:p>
            <a:pPr marL="1314450" lvl="2" indent="-514350"/>
            <a:r>
              <a:rPr lang="en-US" sz="2200" dirty="0"/>
              <a:t>Count ~ ( 1 | factor(Site))</a:t>
            </a:r>
          </a:p>
          <a:p>
            <a:pPr marL="1314450" lvl="2" indent="-514350"/>
            <a:r>
              <a:rPr lang="en-US" sz="2200" dirty="0"/>
              <a:t>“( 1 | factor(Site) )” – Include a random effect for each site</a:t>
            </a:r>
          </a:p>
        </p:txBody>
      </p:sp>
    </p:spTree>
    <p:extLst>
      <p:ext uri="{BB962C8B-B14F-4D97-AF65-F5344CB8AC3E}">
        <p14:creationId xmlns:p14="http://schemas.microsoft.com/office/powerpoint/2010/main" val="192789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Fit using R</a:t>
            </a:r>
            <a:endParaRPr lang="en-US" dirty="0"/>
          </a:p>
          <a:p>
            <a:pPr lvl="1"/>
            <a:r>
              <a:rPr lang="en-US" b="1" dirty="0"/>
              <a:t>[See R code]</a:t>
            </a:r>
          </a:p>
        </p:txBody>
      </p:sp>
    </p:spTree>
    <p:extLst>
      <p:ext uri="{BB962C8B-B14F-4D97-AF65-F5344CB8AC3E}">
        <p14:creationId xmlns:p14="http://schemas.microsoft.com/office/powerpoint/2010/main" val="159161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Fit using TMB</a:t>
                </a:r>
              </a:p>
              <a:p>
                <a:pPr marL="400050" lvl="1" indent="0">
                  <a:buNone/>
                </a:pPr>
                <a:r>
                  <a:rPr lang="en-US" sz="2800" dirty="0"/>
                  <a:t>Steps during optimization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/>
                  <a:t> in CPP file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held constant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914400" lvl="1" indent="-514350">
                  <a:buFont typeface="+mj-lt"/>
                  <a:buAutoNum type="arabicPeriod" startAt="4"/>
                </a:pPr>
                <a:r>
                  <a:rPr lang="en-US" sz="1800" dirty="0"/>
                  <a:t>Calculate Laplace approx. for marginal likelihood of fixed 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18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8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>
                  <a:ea typeface="Cambria Math"/>
                </a:endParaRPr>
              </a:p>
              <a:p>
                <a:pPr lvl="2"/>
                <a:r>
                  <a:rPr lang="en-US" sz="1600" dirty="0"/>
                  <a:t>TMB also provides the gradient of the penalized likelihood with respect to fixed effects</a:t>
                </a:r>
              </a:p>
              <a:p>
                <a:pPr marL="914400" lvl="1" indent="-514350">
                  <a:buFont typeface="+mj-lt"/>
                  <a:buAutoNum type="arabicPeriod" startAt="5"/>
                </a:pPr>
                <a:r>
                  <a:rPr lang="en-US" sz="1800" dirty="0"/>
                  <a:t>“Outer optimization” – Repeat steps 2-3</a:t>
                </a:r>
              </a:p>
              <a:p>
                <a:pPr lvl="2"/>
                <a:r>
                  <a:rPr lang="en-US" sz="1600" dirty="0"/>
                  <a:t>Outer optimization is done in R using the function value and gradient provided by TMB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Summary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6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Fit using TMB</a:t>
            </a:r>
          </a:p>
          <a:p>
            <a:pPr marL="400050" lvl="1" indent="0">
              <a:buNone/>
            </a:pPr>
            <a:r>
              <a:rPr lang="en-US" sz="2800" dirty="0"/>
              <a:t>[See R code]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61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using linear mixed models</a:t>
            </a:r>
          </a:p>
          <a:p>
            <a:pPr lvl="1"/>
            <a:r>
              <a:rPr lang="en-US" dirty="0"/>
              <a:t>Separate estimate of measurement and between-site variability</a:t>
            </a:r>
          </a:p>
          <a:p>
            <a:pPr lvl="1"/>
            <a:r>
              <a:rPr lang="en-US" dirty="0"/>
              <a:t>Include covariates for either one</a:t>
            </a:r>
          </a:p>
          <a:p>
            <a:pPr lvl="1"/>
            <a:r>
              <a:rPr lang="en-US" dirty="0"/>
              <a:t>Improved precision</a:t>
            </a:r>
          </a:p>
          <a:p>
            <a:pPr lvl="1"/>
            <a:r>
              <a:rPr lang="en-US" i="1" dirty="0"/>
              <a:t>“Shrinkage”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Draw-backs</a:t>
            </a:r>
          </a:p>
          <a:p>
            <a:pPr lvl="1"/>
            <a:r>
              <a:rPr lang="en-US" dirty="0"/>
              <a:t>Biased if random effects aren’t “exchangeable”</a:t>
            </a:r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Restricted maximum likelihood models (REML)</a:t>
                </a:r>
              </a:p>
              <a:p>
                <a:pPr lvl="1"/>
                <a:r>
                  <a:rPr lang="en-US" dirty="0"/>
                  <a:t>Maximum likelihood (ML) estimates of variance parameters are biased</a:t>
                </a:r>
              </a:p>
              <a:p>
                <a:pPr lvl="2"/>
                <a:r>
                  <a:rPr lang="en-US" dirty="0"/>
                  <a:t>ML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𝑀𝐿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𝑀𝐿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lvl="2"/>
                <a:r>
                  <a:rPr lang="en-US" dirty="0"/>
                  <a:t>Expectation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𝑢𝑛𝑏𝑖𝑎𝑠𝑒𝑑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lvl="2"/>
                <a:r>
                  <a:rPr lang="en-US" dirty="0"/>
                  <a:t>Same problem arises for variance estimates of random effects</a:t>
                </a:r>
              </a:p>
              <a:p>
                <a:pPr lvl="1"/>
                <a:r>
                  <a:rPr lang="en-US" dirty="0"/>
                  <a:t>REML gives unbiased estimates of random-effect variances</a:t>
                </a:r>
              </a:p>
              <a:p>
                <a:pPr lvl="2"/>
                <a:r>
                  <a:rPr lang="en-US" dirty="0"/>
                  <a:t>Also sometimes helps convergence</a:t>
                </a:r>
              </a:p>
              <a:p>
                <a:pPr lvl="2"/>
                <a:r>
                  <a:rPr lang="en-US" dirty="0"/>
                  <a:t>Important when log-likelihood function is correlated with respect to random and fixed effects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923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Confidence interval:</a:t>
                </a:r>
              </a:p>
              <a:p>
                <a:pPr lvl="1"/>
                <a:r>
                  <a:rPr lang="en-US" dirty="0"/>
                  <a:t>Parameter estimates are normally distributed</a:t>
                </a:r>
              </a:p>
              <a:p>
                <a:r>
                  <a:rPr lang="en-US" dirty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6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Confidence interval coverage</a:t>
                </a:r>
              </a:p>
              <a:p>
                <a:pPr lvl="1"/>
                <a:r>
                  <a:rPr lang="en-US" i="1" dirty="0"/>
                  <a:t>Coverage</a:t>
                </a:r>
                <a:r>
                  <a:rPr lang="en-US" dirty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Apply estimator</a:t>
                </a:r>
                <a:endParaRPr lang="en-GB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6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Separability</a:t>
                </a:r>
              </a:p>
              <a:p>
                <a:r>
                  <a:rPr lang="en-US" dirty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04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Separability</a:t>
                </a:r>
              </a:p>
              <a:p>
                <a:r>
                  <a:rPr lang="en-US" dirty="0"/>
                  <a:t>Then we can factor the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we replace a </a:t>
                </a:r>
                <a:r>
                  <a:rPr lang="en-US" i="1" dirty="0"/>
                  <a:t>N</a:t>
                </a:r>
                <a:r>
                  <a:rPr lang="en-US" dirty="0"/>
                  <a:t>-dimensional integral with </a:t>
                </a:r>
                <a:r>
                  <a:rPr lang="en-US" i="1" dirty="0"/>
                  <a:t>N</a:t>
                </a:r>
                <a:r>
                  <a:rPr lang="en-US" dirty="0"/>
                  <a:t> 1-dimenstional integrals</a:t>
                </a:r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3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[Explore “map” argument to TMB]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5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6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2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7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  <a:endParaRPr lang="en-US" dirty="0"/>
              </a:p>
              <a:p>
                <a:pPr lvl="1"/>
                <a:r>
                  <a:rPr lang="en-US" dirty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 constant so: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900" dirty="0"/>
              </a:p>
              <a:p>
                <a:pPr lvl="1"/>
                <a:r>
                  <a:rPr lang="en-US" dirty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/>
                  <a:t> is the mean of the normal distribution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is the hessian of the normal distribution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1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sz="4000" dirty="0"/>
                  <a:t>Defining the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2" t="-2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1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Bayes rule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1371</Words>
  <Application>Microsoft Office PowerPoint</Application>
  <PresentationFormat>On-screen Show (4:3)</PresentationFormat>
  <Paragraphs>246</Paragraphs>
  <Slides>27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1_Office Theme</vt:lpstr>
      <vt:lpstr>Equation</vt:lpstr>
      <vt:lpstr>Lab 2:  Mixed-effects models</vt:lpstr>
      <vt:lpstr>Likelihood statistics</vt:lpstr>
      <vt:lpstr>PowerPoint Presentation</vt:lpstr>
      <vt:lpstr>PowerPoint Presentation</vt:lpstr>
      <vt:lpstr>Mixed-effects models</vt:lpstr>
      <vt:lpstr>Likelihood statistics</vt:lpstr>
      <vt:lpstr>Likelihood statistics</vt:lpstr>
      <vt:lpstr>Likelihood statistics</vt:lpstr>
      <vt:lpstr>Mixed-effects models</vt:lpstr>
      <vt:lpstr>Mixed-effects models</vt:lpstr>
      <vt:lpstr>Likelihood statistics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PowerPoint Presentation</vt:lpstr>
      <vt:lpstr>PowerPoint Presentation</vt:lpstr>
      <vt:lpstr>Likelihood statistics</vt:lpstr>
      <vt:lpstr>Likelihood statistics</vt:lpstr>
      <vt:lpstr>Mixed-effects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56</cp:revision>
  <dcterms:created xsi:type="dcterms:W3CDTF">2015-12-08T21:28:56Z</dcterms:created>
  <dcterms:modified xsi:type="dcterms:W3CDTF">2018-04-10T17:24:13Z</dcterms:modified>
</cp:coreProperties>
</file>