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66" r:id="rId2"/>
    <p:sldId id="274" r:id="rId3"/>
    <p:sldId id="267" r:id="rId4"/>
    <p:sldId id="268" r:id="rId5"/>
    <p:sldId id="275" r:id="rId6"/>
    <p:sldId id="280" r:id="rId7"/>
    <p:sldId id="276" r:id="rId8"/>
    <p:sldId id="269" r:id="rId9"/>
    <p:sldId id="270" r:id="rId10"/>
    <p:sldId id="271" r:id="rId11"/>
    <p:sldId id="272" r:id="rId12"/>
    <p:sldId id="273" r:id="rId13"/>
    <p:sldId id="279" r:id="rId14"/>
    <p:sldId id="282" r:id="rId15"/>
    <p:sldId id="281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7044" autoAdjust="0"/>
  </p:normalViewPr>
  <p:slideViewPr>
    <p:cSldViewPr snapToGrid="0">
      <p:cViewPr varScale="1">
        <p:scale>
          <a:sx n="65" d="100"/>
          <a:sy n="65" d="100"/>
        </p:scale>
        <p:origin x="1476" y="78"/>
      </p:cViewPr>
      <p:guideLst/>
    </p:cSldViewPr>
  </p:slideViewPr>
  <p:notesTextViewPr>
    <p:cViewPr>
      <p:scale>
        <a:sx n="1" d="1"/>
        <a:sy n="1" d="1"/>
      </p:scale>
      <p:origin x="0" y="-312"/>
    </p:cViewPr>
  </p:notesTextViewPr>
  <p:notesViewPr>
    <p:cSldViewPr snapToGrid="0">
      <p:cViewPr>
        <p:scale>
          <a:sx n="130" d="100"/>
          <a:sy n="130" d="100"/>
        </p:scale>
        <p:origin x="29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why I want to do this!  (motivates theory of environmental or  biological</a:t>
            </a:r>
            <a:r>
              <a:rPr lang="en-US" baseline="0" dirty="0"/>
              <a:t> drivers for distributions)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20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Label y-axis</a:t>
            </a:r>
          </a:p>
          <a:p>
            <a:endParaRPr lang="en-US" dirty="0"/>
          </a:p>
          <a:p>
            <a:r>
              <a:rPr lang="en-US" dirty="0"/>
              <a:t>Bottom one; show line dividing single species and multispecies</a:t>
            </a:r>
          </a:p>
          <a:p>
            <a:endParaRPr lang="en-US" dirty="0"/>
          </a:p>
          <a:p>
            <a:r>
              <a:rPr lang="en-US" dirty="0"/>
              <a:t>Covariates on RHS—can’t have missing data</a:t>
            </a:r>
          </a:p>
          <a:p>
            <a:r>
              <a:rPr lang="en-US" dirty="0"/>
              <a:t>LHS—do it as a factor model! Can deal with missingness</a:t>
            </a:r>
          </a:p>
          <a:p>
            <a:r>
              <a:rPr lang="en-US" dirty="0"/>
              <a:t>Any downsides? Covariance matrix format assumes linear relationship, but maybe more clunky</a:t>
            </a:r>
          </a:p>
          <a:p>
            <a:endParaRPr lang="en-US" dirty="0"/>
          </a:p>
          <a:p>
            <a:r>
              <a:rPr lang="en-US" dirty="0"/>
              <a:t>Steins paradox—adding more species, you get worse shrinkage if the indices are unrelated</a:t>
            </a:r>
          </a:p>
          <a:p>
            <a:r>
              <a:rPr lang="en-US" dirty="0"/>
              <a:t>Or put a lot of species in and use the  model to do ordination…which ones are similar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41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Predicting rare/</a:t>
            </a:r>
            <a:r>
              <a:rPr lang="en-US" dirty="0" err="1"/>
              <a:t>undersampled</a:t>
            </a:r>
            <a:r>
              <a:rPr lang="en-US" dirty="0"/>
              <a:t> species,</a:t>
            </a:r>
            <a:r>
              <a:rPr lang="en-US" baseline="0" dirty="0"/>
              <a:t> bycatch etc.</a:t>
            </a:r>
          </a:p>
          <a:p>
            <a:endParaRPr lang="en-US" baseline="0" dirty="0"/>
          </a:p>
          <a:p>
            <a:r>
              <a:rPr lang="en-US" baseline="0" dirty="0"/>
              <a:t>Model based variance partitioning</a:t>
            </a:r>
          </a:p>
          <a:p>
            <a:r>
              <a:rPr lang="en-US" baseline="0" dirty="0"/>
              <a:t>Gelman proposes as a way to do hypothesis testing—strength of evidence testing</a:t>
            </a:r>
          </a:p>
          <a:p>
            <a:endParaRPr lang="en-US" baseline="0" dirty="0"/>
          </a:p>
          <a:p>
            <a:r>
              <a:rPr lang="en-US" baseline="0" dirty="0"/>
              <a:t>Q: letting model estimate number of columns of L and all these other things…does it actually work? Identifiability??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61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Rotations matrix H</a:t>
            </a:r>
          </a:p>
          <a:p>
            <a:r>
              <a:rPr lang="en-US" dirty="0"/>
              <a:t>Replace l and w with some rotations of them…can see that H just drops out</a:t>
            </a:r>
          </a:p>
          <a:p>
            <a:endParaRPr lang="en-US" dirty="0"/>
          </a:p>
          <a:p>
            <a:r>
              <a:rPr lang="en-US" dirty="0"/>
              <a:t>Why would we do this?</a:t>
            </a:r>
          </a:p>
          <a:p>
            <a:r>
              <a:rPr lang="en-US" dirty="0"/>
              <a:t>L is lower triangle, so estimate the whole thing, not identifiable</a:t>
            </a:r>
          </a:p>
          <a:p>
            <a:r>
              <a:rPr lang="en-US" dirty="0"/>
              <a:t>Because it’s rank reduced by 3 (in the example, so it can’t be estimated)</a:t>
            </a:r>
          </a:p>
          <a:p>
            <a:r>
              <a:rPr lang="en-US" dirty="0"/>
              <a:t>Rotate L to the values of loadings are nonzero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58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Improves the visualization of the model and our interpretation of the loadings and factors</a:t>
            </a:r>
          </a:p>
          <a:p>
            <a:endParaRPr lang="en-US" dirty="0"/>
          </a:p>
          <a:p>
            <a:r>
              <a:rPr lang="en-US" dirty="0"/>
              <a:t>Varimax—interpret factor 1 is associated with </a:t>
            </a:r>
            <a:r>
              <a:rPr lang="en-US" dirty="0" err="1"/>
              <a:t>splitnose</a:t>
            </a:r>
            <a:r>
              <a:rPr lang="en-US" dirty="0"/>
              <a:t> and factor 2 is </a:t>
            </a:r>
            <a:r>
              <a:rPr lang="en-US" dirty="0" err="1"/>
              <a:t>darkblotch</a:t>
            </a:r>
            <a:r>
              <a:rPr lang="en-US" dirty="0"/>
              <a:t> (core species for a each category) by max sum </a:t>
            </a:r>
            <a:r>
              <a:rPr lang="en-US" dirty="0" err="1"/>
              <a:t>sq</a:t>
            </a:r>
            <a:r>
              <a:rPr lang="en-US" dirty="0"/>
              <a:t> elements of L for species</a:t>
            </a:r>
          </a:p>
          <a:p>
            <a:endParaRPr lang="en-US" dirty="0"/>
          </a:p>
          <a:p>
            <a:r>
              <a:rPr lang="en-US" dirty="0"/>
              <a:t>Jim prefers PC approach. Mimic PCA so first factor explains the most variance and so on. Max sum </a:t>
            </a:r>
            <a:r>
              <a:rPr lang="en-US" dirty="0" err="1"/>
              <a:t>sq</a:t>
            </a:r>
            <a:r>
              <a:rPr lang="en-US" dirty="0"/>
              <a:t> element of first column, then second, etc. </a:t>
            </a:r>
          </a:p>
          <a:p>
            <a:endParaRPr lang="en-US" dirty="0"/>
          </a:p>
          <a:p>
            <a:r>
              <a:rPr lang="en-US" dirty="0"/>
              <a:t>Way of max some function L to ease biological interpretation</a:t>
            </a:r>
          </a:p>
          <a:p>
            <a:endParaRPr lang="en-US" dirty="0"/>
          </a:p>
          <a:p>
            <a:r>
              <a:rPr lang="en-US" dirty="0"/>
              <a:t>Rotation matrix is *-1 relative to true</a:t>
            </a:r>
          </a:p>
          <a:p>
            <a:r>
              <a:rPr lang="en-US"/>
              <a:t>Just backwards?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95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Predicting rare/</a:t>
            </a:r>
            <a:r>
              <a:rPr lang="en-US" dirty="0" err="1"/>
              <a:t>undersampled</a:t>
            </a:r>
            <a:r>
              <a:rPr lang="en-US" dirty="0"/>
              <a:t> species,</a:t>
            </a:r>
            <a:r>
              <a:rPr lang="en-US" baseline="0" dirty="0"/>
              <a:t> </a:t>
            </a:r>
            <a:r>
              <a:rPr lang="en-US" baseline="0" dirty="0" err="1"/>
              <a:t>bycatch</a:t>
            </a:r>
            <a:r>
              <a:rPr lang="en-US" baseline="0" dirty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73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Predicting rare/</a:t>
            </a:r>
            <a:r>
              <a:rPr lang="en-US" dirty="0" err="1"/>
              <a:t>undersampled</a:t>
            </a:r>
            <a:r>
              <a:rPr lang="en-US" dirty="0"/>
              <a:t> species,</a:t>
            </a:r>
            <a:r>
              <a:rPr lang="en-US" baseline="0" dirty="0"/>
              <a:t> bycatch etc.</a:t>
            </a:r>
          </a:p>
          <a:p>
            <a:endParaRPr lang="en-US" baseline="0" dirty="0"/>
          </a:p>
          <a:p>
            <a:r>
              <a:rPr lang="en-US" baseline="0" dirty="0"/>
              <a:t>Write function of s because its just a real value</a:t>
            </a:r>
          </a:p>
          <a:p>
            <a:r>
              <a:rPr lang="en-US" baseline="0" dirty="0"/>
              <a:t>Subscript for species because discrete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27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Predicting rare/</a:t>
            </a:r>
            <a:r>
              <a:rPr lang="en-US" dirty="0" err="1"/>
              <a:t>undersampled</a:t>
            </a:r>
            <a:r>
              <a:rPr lang="en-US" dirty="0"/>
              <a:t> species,</a:t>
            </a:r>
            <a:r>
              <a:rPr lang="en-US" baseline="0" dirty="0"/>
              <a:t> </a:t>
            </a:r>
            <a:r>
              <a:rPr lang="en-US" baseline="0" dirty="0" err="1"/>
              <a:t>bycatch</a:t>
            </a:r>
            <a:r>
              <a:rPr lang="en-US" baseline="0" dirty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30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Predicting rare/</a:t>
            </a:r>
            <a:r>
              <a:rPr lang="en-US" dirty="0" err="1"/>
              <a:t>undersampled</a:t>
            </a:r>
            <a:r>
              <a:rPr lang="en-US" dirty="0"/>
              <a:t> species,</a:t>
            </a:r>
            <a:r>
              <a:rPr lang="en-US" baseline="0" dirty="0"/>
              <a:t> bycatch etc.</a:t>
            </a:r>
          </a:p>
          <a:p>
            <a:r>
              <a:rPr lang="en-US" baseline="0" dirty="0"/>
              <a:t>Aka spatial factor analysis, </a:t>
            </a:r>
            <a:r>
              <a:rPr lang="en-US" baseline="0" dirty="0" err="1"/>
              <a:t>bec;uase</a:t>
            </a:r>
            <a:r>
              <a:rPr lang="en-US" baseline="0" dirty="0"/>
              <a:t> this </a:t>
            </a:r>
            <a:r>
              <a:rPr lang="en-US" baseline="0" dirty="0" err="1"/>
              <a:t>si</a:t>
            </a:r>
            <a:r>
              <a:rPr lang="en-US" baseline="0" dirty="0"/>
              <a:t> </a:t>
            </a:r>
            <a:r>
              <a:rPr lang="en-US" baseline="0" dirty="0" err="1"/>
              <a:t>sthe</a:t>
            </a:r>
            <a:r>
              <a:rPr lang="en-US" baseline="0" dirty="0"/>
              <a:t> same trick used In factor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13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Animate in the math</a:t>
            </a:r>
          </a:p>
          <a:p>
            <a:endParaRPr lang="en-US" dirty="0"/>
          </a:p>
          <a:p>
            <a:r>
              <a:rPr lang="en-US" dirty="0"/>
              <a:t>Co-</a:t>
            </a:r>
            <a:r>
              <a:rPr lang="en-US" dirty="0" err="1"/>
              <a:t>ocurrence</a:t>
            </a:r>
            <a:r>
              <a:rPr lang="en-US" dirty="0"/>
              <a:t> from the loading matrix</a:t>
            </a:r>
          </a:p>
          <a:p>
            <a:r>
              <a:rPr lang="en-US" dirty="0"/>
              <a:t>L stands for lower of Cholesky, but that is same as the loadings matrix</a:t>
            </a:r>
          </a:p>
          <a:p>
            <a:r>
              <a:rPr lang="en-US" dirty="0"/>
              <a:t>Can have as many factors as there are species == full Cholesky</a:t>
            </a:r>
          </a:p>
          <a:p>
            <a:r>
              <a:rPr lang="en-US" dirty="0"/>
              <a:t>Omega is the factor and l is the loadings matrix</a:t>
            </a:r>
          </a:p>
          <a:p>
            <a:endParaRPr lang="en-US" dirty="0"/>
          </a:p>
          <a:p>
            <a:r>
              <a:rPr lang="en-US" dirty="0"/>
              <a:t>Factors are latent variables that explain the distribution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74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colors (red:</a:t>
            </a:r>
            <a:r>
              <a:rPr lang="en-US" baseline="0" dirty="0"/>
              <a:t> high);</a:t>
            </a:r>
          </a:p>
          <a:p>
            <a:endParaRPr lang="en-US" baseline="0" dirty="0"/>
          </a:p>
          <a:p>
            <a:r>
              <a:rPr lang="en-US" baseline="0" dirty="0"/>
              <a:t>Fix no-name panel!</a:t>
            </a:r>
          </a:p>
          <a:p>
            <a:endParaRPr lang="en-US" baseline="0" dirty="0"/>
          </a:p>
          <a:p>
            <a:r>
              <a:rPr lang="en-US" baseline="0" dirty="0"/>
              <a:t>Circle </a:t>
            </a:r>
            <a:r>
              <a:rPr lang="en-US" baseline="0" dirty="0" err="1"/>
              <a:t>darkblotched</a:t>
            </a:r>
            <a:r>
              <a:rPr lang="en-US" baseline="0" dirty="0"/>
              <a:t> and aurora (actually bring them forward in new slide)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53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Lots of</a:t>
            </a:r>
            <a:r>
              <a:rPr lang="en-US" baseline="0" dirty="0"/>
              <a:t> shared information;</a:t>
            </a:r>
          </a:p>
          <a:p>
            <a:endParaRPr lang="en-US" baseline="0" dirty="0"/>
          </a:p>
          <a:p>
            <a:r>
              <a:rPr lang="en-US" baseline="0" dirty="0"/>
              <a:t>Talk about measured covariates; biogeographic breaks; searching for better descriptors</a:t>
            </a:r>
          </a:p>
          <a:p>
            <a:endParaRPr lang="en-US" baseline="0" dirty="0"/>
          </a:p>
          <a:p>
            <a:r>
              <a:rPr lang="en-US" baseline="0" dirty="0"/>
              <a:t>Hard to sort out the factors by eye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33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Animate these in; (explain colors immediately – ADD COLORS TO</a:t>
            </a:r>
            <a:r>
              <a:rPr lang="en-US" baseline="0" dirty="0"/>
              <a:t> TEXT)</a:t>
            </a:r>
          </a:p>
          <a:p>
            <a:endParaRPr lang="en-US" baseline="0" dirty="0"/>
          </a:p>
          <a:p>
            <a:r>
              <a:rPr lang="en-US" baseline="0" dirty="0"/>
              <a:t>Consider dropping analytic column</a:t>
            </a:r>
          </a:p>
          <a:p>
            <a:r>
              <a:rPr lang="en-US" baseline="0" dirty="0"/>
              <a:t>Sample correlation prediction from the model</a:t>
            </a:r>
          </a:p>
          <a:p>
            <a:r>
              <a:rPr lang="en-US" baseline="0" dirty="0"/>
              <a:t>Bunch of single species models are implicitly assuming independence</a:t>
            </a:r>
          </a:p>
          <a:p>
            <a:endParaRPr lang="en-US" baseline="0" dirty="0"/>
          </a:p>
          <a:p>
            <a:r>
              <a:rPr lang="en-US" baseline="0" dirty="0"/>
              <a:t>Community patterns from single species distribution models—noisy, plus model assumptions != what you’re trying to test</a:t>
            </a:r>
          </a:p>
          <a:p>
            <a:r>
              <a:rPr lang="en-US" baseline="0" dirty="0"/>
              <a:t>If factors covary, you’ll get less noisy predictions by accounting for them together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0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:\Users\Rhovel\Desktop\print\Kulik.silverhorn (1 of 1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7" r="922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152400" y="152400"/>
            <a:ext cx="8869680" cy="658368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400" baseline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8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/>
              <a:t>Spatio</a:t>
            </a:r>
            <a:r>
              <a:rPr lang="en-US" dirty="0"/>
              <a:t>-temporal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/>
              <a:t>James Thorson (Feb. 28, 2010)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8:  Multivariate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May 15, 2018</a:t>
            </a:r>
          </a:p>
          <a:p>
            <a:pPr algn="l"/>
            <a:r>
              <a:rPr lang="en-US" dirty="0"/>
              <a:t>Learning objectives: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Implement and evaluate spatial factor analysis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Understand interpretation of additive covariance matrices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Estimating latent factors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1296807"/>
            <a:ext cx="8991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Estimated spatial factors:   </a:t>
            </a:r>
            <a:r>
              <a:rPr lang="en-US" sz="2000" b="1" dirty="0">
                <a:solidFill>
                  <a:srgbClr val="FF0000"/>
                </a:solidFill>
              </a:rPr>
              <a:t>High density</a:t>
            </a:r>
            <a:r>
              <a:rPr lang="en-US" sz="2000" b="1" dirty="0"/>
              <a:t> / </a:t>
            </a:r>
            <a:r>
              <a:rPr lang="en-US" sz="2000" b="1" dirty="0">
                <a:solidFill>
                  <a:srgbClr val="92D050"/>
                </a:solidFill>
              </a:rPr>
              <a:t>Medium density</a:t>
            </a:r>
            <a:r>
              <a:rPr lang="en-US" sz="2000" b="1" dirty="0"/>
              <a:t> / </a:t>
            </a:r>
            <a:r>
              <a:rPr lang="en-US" sz="2000" b="1" dirty="0">
                <a:solidFill>
                  <a:srgbClr val="0070C0"/>
                </a:solidFill>
              </a:rPr>
              <a:t>Low density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5" b="55095"/>
          <a:stretch/>
        </p:blipFill>
        <p:spPr>
          <a:xfrm>
            <a:off x="4646560" y="1696917"/>
            <a:ext cx="4457435" cy="4434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7" t="44528" b="8931"/>
          <a:stretch/>
        </p:blipFill>
        <p:spPr>
          <a:xfrm>
            <a:off x="76200" y="1696917"/>
            <a:ext cx="4606555" cy="459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1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32004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Estimate co-occurrence</a:t>
                </a:r>
              </a:p>
              <a:p>
                <a:r>
                  <a:rPr lang="en-US" sz="2400" dirty="0"/>
                  <a:t>Analytic estimates provide confidence intervals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Less noisy than single-species estimates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3200400" cy="5562600"/>
              </a:xfrm>
              <a:blipFill>
                <a:blip r:embed="rId3"/>
                <a:stretch>
                  <a:fillRect l="-4000" t="-9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4" descr="C:\Users\James.Thorson\Desktop\UW Hideaway\Collaborations\2014 -- Spatial factor analyis\2014-04-09_AllSebastes_Predictive=1\Fig_2_Corr_matrix_example.png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40" b="47619"/>
          <a:stretch/>
        </p:blipFill>
        <p:spPr bwMode="auto">
          <a:xfrm>
            <a:off x="3429000" y="1317160"/>
            <a:ext cx="3015343" cy="2873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4" descr="C:\Users\James.Thorson\Desktop\UW Hideaway\Collaborations\2014 -- Spatial factor analyis\2014-04-09_AllSebastes_Predictive=1\Fig_2_Corr_matrix_example.png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60" b="47619"/>
          <a:stretch/>
        </p:blipFill>
        <p:spPr bwMode="auto">
          <a:xfrm>
            <a:off x="6444343" y="1317160"/>
            <a:ext cx="2471068" cy="2873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4" descr="C:\Users\James.Thorson\Desktop\UW Hideaway\Collaborations\2014 -- Spatial factor analyis\2014-04-09_AllSebastes_Predictive=1\Fig_2_Corr_matrix_example.png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81" r="45040"/>
          <a:stretch/>
        </p:blipFill>
        <p:spPr bwMode="auto">
          <a:xfrm>
            <a:off x="3429000" y="4190989"/>
            <a:ext cx="3015343" cy="2612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4" descr="C:\Users\James.Thorson\Desktop\UW Hideaway\Collaborations\2014 -- Spatial factor analyis\2014-04-09_AllSebastes_Predictive=1\Fig_2_Corr_matrix_example.png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60" t="52381"/>
          <a:stretch/>
        </p:blipFill>
        <p:spPr bwMode="auto">
          <a:xfrm>
            <a:off x="6444343" y="4190989"/>
            <a:ext cx="2471068" cy="261258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429000" y="990600"/>
            <a:ext cx="548641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Correlation</a:t>
            </a:r>
            <a:r>
              <a:rPr lang="en-US" b="1" dirty="0"/>
              <a:t>: 	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b="1" dirty="0"/>
              <a:t>	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889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Improves prediction</a:t>
            </a:r>
          </a:p>
        </p:txBody>
      </p:sp>
      <p:pic>
        <p:nvPicPr>
          <p:cNvPr id="9221" name="Picture 5" descr="C:\Users\James.Thorson\Desktop\UW Hideaway\Collaborations\2014 -- Spatial factor analyis\2014-04-09_AllSebastes_Predictive=1\Fig_4_Predictive_correlation_histograms_PP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5" t="-333" b="5396"/>
          <a:stretch/>
        </p:blipFill>
        <p:spPr bwMode="auto">
          <a:xfrm>
            <a:off x="1519532" y="1583473"/>
            <a:ext cx="6993688" cy="47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26602" y="6248400"/>
            <a:ext cx="708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Bad		Predictive accuracy		Good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397154" y="1743786"/>
            <a:ext cx="1135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Spatial factor analysis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397155" y="3336553"/>
            <a:ext cx="1135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Single species models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413884" y="4936753"/>
            <a:ext cx="1287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Difference between methods </a:t>
            </a:r>
          </a:p>
        </p:txBody>
      </p:sp>
    </p:spTree>
    <p:extLst>
      <p:ext uri="{BB962C8B-B14F-4D97-AF65-F5344CB8AC3E}">
        <p14:creationId xmlns:p14="http://schemas.microsoft.com/office/powerpoint/2010/main" val="1391700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How to account for correlations?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vec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𝑠𝑝𝑒𝑐𝑖𝑒𝑠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𝑠𝑝𝑎𝑡𝑖𝑎𝑙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Additive covariance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𝑠𝑝𝑒𝑐𝑖𝑒𝑠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could be other low-parameter covariance matrices, e.g.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𝑎𝑥𝑜𝑛𝑜𝑚𝑖𝑐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are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the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same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genus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𝑙𝑖𝑓𝑒h𝑖𝑠𝑡𝑜𝑟𝑦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∞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∞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algn="just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difference in maximum length for two species</a:t>
                </a:r>
              </a:p>
              <a:p>
                <a:pPr marL="514350" indent="-457200" algn="just"/>
                <a:r>
                  <a:rPr lang="en-US" dirty="0"/>
                  <a:t>Estimate variance explained by life-history, taxonomy, and residual processes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31" t="-2872" r="-11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93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1066800"/>
                <a:ext cx="8765875" cy="5562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Expected densities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Is equivalent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𝐋𝐇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𝛀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dirty="0"/>
                  <a:t>and where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𝐇</m:t>
                    </m:r>
                  </m:oMath>
                </a14:m>
                <a:r>
                  <a:rPr lang="en-US" sz="2400" dirty="0"/>
                  <a:t> is a rotation matrix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1066800"/>
                <a:ext cx="8765875" cy="5562600"/>
              </a:xfrm>
              <a:blipFill>
                <a:blip r:embed="rId3"/>
                <a:stretch>
                  <a:fillRect l="-1043" t="-8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071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1066800"/>
                <a:ext cx="8765875" cy="5562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Rotation matrices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𝐋𝐇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Main types: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Varimax</a:t>
                </a:r>
                <a:endParaRPr lang="en-US" dirty="0"/>
              </a:p>
              <a:p>
                <a:pPr marL="685800" lvl="1"/>
                <a:r>
                  <a:rPr lang="en-US" sz="1800" dirty="0"/>
                  <a:t>Maximizes the loadings of each factor with a small number of categories</a:t>
                </a:r>
              </a:p>
              <a:p>
                <a:pPr marL="400050" indent="-457200">
                  <a:buFont typeface="+mj-lt"/>
                  <a:buAutoNum type="arabicPeriod"/>
                </a:pPr>
                <a:r>
                  <a:rPr lang="en-US" sz="2400" dirty="0"/>
                  <a:t>Principle-component</a:t>
                </a:r>
              </a:p>
              <a:p>
                <a:pPr marL="628650" lvl="1"/>
                <a:r>
                  <a:rPr lang="en-US" sz="1800" dirty="0"/>
                  <a:t>Maximizes the variance explained by the first column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/>
                  <a:t>, the 2</a:t>
                </a:r>
                <a:r>
                  <a:rPr lang="en-US" sz="1800" baseline="30000" dirty="0"/>
                  <a:t>nd</a:t>
                </a:r>
                <a:r>
                  <a:rPr lang="en-US" sz="1800" dirty="0"/>
                  <a:t> given the 1</a:t>
                </a:r>
                <a:r>
                  <a:rPr lang="en-US" sz="1800" baseline="30000" dirty="0"/>
                  <a:t>st</a:t>
                </a:r>
                <a:r>
                  <a:rPr lang="en-US" sz="1800" dirty="0"/>
                  <a:t>, etc.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1066800"/>
                <a:ext cx="8765875" cy="5562600"/>
              </a:xfrm>
              <a:blipFill>
                <a:blip r:embed="rId3"/>
                <a:stretch>
                  <a:fillRect l="-1391" t="-9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881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Factor analysis </a:t>
            </a:r>
            <a:endParaRPr lang="en-GB" sz="2000" b="1" dirty="0"/>
          </a:p>
          <a:p>
            <a:r>
              <a:rPr lang="en-GB" sz="2000" dirty="0"/>
              <a:t>Warton, D.I., Blanchet, F.G., O’Hara, R.B., </a:t>
            </a:r>
            <a:r>
              <a:rPr lang="en-GB" sz="2000" dirty="0" err="1"/>
              <a:t>Ovaskainen</a:t>
            </a:r>
            <a:r>
              <a:rPr lang="en-GB" sz="2000" dirty="0"/>
              <a:t>, O., </a:t>
            </a:r>
            <a:r>
              <a:rPr lang="en-GB" sz="2000" dirty="0" err="1"/>
              <a:t>Taskinen</a:t>
            </a:r>
            <a:r>
              <a:rPr lang="en-GB" sz="2000" dirty="0"/>
              <a:t>, S., Walker, S.C., Hui, F.K., 2015. So Many Variables: Joint </a:t>
            </a:r>
            <a:r>
              <a:rPr lang="en-GB" sz="2000" dirty="0" err="1"/>
              <a:t>Modeling</a:t>
            </a:r>
            <a:r>
              <a:rPr lang="en-GB" sz="2000" dirty="0"/>
              <a:t> in Community Ecology. Trends Ecol. </a:t>
            </a:r>
            <a:r>
              <a:rPr lang="en-GB" sz="2000" dirty="0" err="1"/>
              <a:t>Evol</a:t>
            </a:r>
            <a:r>
              <a:rPr lang="en-GB" sz="2000" dirty="0"/>
              <a:t>.</a:t>
            </a:r>
          </a:p>
          <a:p>
            <a:pPr marL="0" indent="0">
              <a:buNone/>
            </a:pPr>
            <a:r>
              <a:rPr lang="en-US" sz="2000" b="1" dirty="0"/>
              <a:t>Spatial factor analysis</a:t>
            </a:r>
            <a:endParaRPr lang="en-GB" sz="2000" b="1" dirty="0"/>
          </a:p>
          <a:p>
            <a:r>
              <a:rPr lang="en-GB" sz="2000" dirty="0"/>
              <a:t>Thorson, J.T., </a:t>
            </a:r>
            <a:r>
              <a:rPr lang="en-GB" sz="2000" dirty="0" err="1"/>
              <a:t>Scheuerell</a:t>
            </a:r>
            <a:r>
              <a:rPr lang="en-GB" sz="2000" dirty="0"/>
              <a:t>, M.D., Shelton, A.O., See, K.E., </a:t>
            </a:r>
            <a:r>
              <a:rPr lang="en-GB" sz="2000" dirty="0" err="1"/>
              <a:t>Skaug</a:t>
            </a:r>
            <a:r>
              <a:rPr lang="en-GB" sz="2000" dirty="0"/>
              <a:t>, H.J., </a:t>
            </a:r>
            <a:r>
              <a:rPr lang="en-GB" sz="2000" dirty="0" err="1"/>
              <a:t>Kristensen</a:t>
            </a:r>
            <a:r>
              <a:rPr lang="en-GB" sz="2000" dirty="0"/>
              <a:t>, K., 2015. Spatial factor analysis: a new tool for estimating joint species distributions and correlations in species range. Methods Ecol. </a:t>
            </a:r>
            <a:r>
              <a:rPr lang="en-GB" sz="2000" dirty="0" err="1"/>
              <a:t>Evol</a:t>
            </a:r>
            <a:r>
              <a:rPr lang="en-GB" sz="2000" dirty="0"/>
              <a:t>. 6, 627–637. doi:10.1111/2041-210X.12359</a:t>
            </a:r>
          </a:p>
          <a:p>
            <a:pPr marL="0" indent="0">
              <a:buNone/>
            </a:pPr>
            <a:r>
              <a:rPr lang="en-US" sz="2000" b="1" dirty="0"/>
              <a:t>Spatial dynamic factor analysis</a:t>
            </a:r>
          </a:p>
          <a:p>
            <a:r>
              <a:rPr lang="en-US" sz="2000" dirty="0"/>
              <a:t>Thorson, J.T., </a:t>
            </a:r>
            <a:r>
              <a:rPr lang="en-US" sz="2000" dirty="0" err="1"/>
              <a:t>Ianelli</a:t>
            </a:r>
            <a:r>
              <a:rPr lang="en-US" sz="2000" dirty="0"/>
              <a:t>, J.N., Larsen, E.A., </a:t>
            </a:r>
            <a:r>
              <a:rPr lang="en-US" sz="2000" dirty="0" err="1"/>
              <a:t>Ries</a:t>
            </a:r>
            <a:r>
              <a:rPr lang="en-US" sz="2000" dirty="0"/>
              <a:t>, L., </a:t>
            </a:r>
            <a:r>
              <a:rPr lang="en-US" sz="2000" dirty="0" err="1"/>
              <a:t>Scheuerell</a:t>
            </a:r>
            <a:r>
              <a:rPr lang="en-US" sz="2000" dirty="0"/>
              <a:t>, M.D., </a:t>
            </a:r>
            <a:r>
              <a:rPr lang="en-US" sz="2000" dirty="0" err="1"/>
              <a:t>Szuwalski</a:t>
            </a:r>
            <a:r>
              <a:rPr lang="en-US" sz="2000" dirty="0"/>
              <a:t>, C., and </a:t>
            </a:r>
            <a:r>
              <a:rPr lang="en-US" sz="2000" dirty="0" err="1"/>
              <a:t>Zipkin</a:t>
            </a:r>
            <a:r>
              <a:rPr lang="en-US" sz="2000" dirty="0"/>
              <a:t>, E.F. 2016. Joint dynamic species distribution models: a tool for community ordination and spatio-temporal monitoring. Glob. Ecol. </a:t>
            </a:r>
            <a:r>
              <a:rPr lang="en-US" sz="2000" dirty="0" err="1"/>
              <a:t>Biogeogr</a:t>
            </a:r>
            <a:r>
              <a:rPr lang="en-US" sz="2000" dirty="0"/>
              <a:t>. 25(9): 1144–1158. doi:10.1111/geb.12464.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Dynamic factor analysis</a:t>
            </a:r>
            <a:endParaRPr lang="en-GB" sz="2000" b="1" dirty="0"/>
          </a:p>
          <a:p>
            <a:r>
              <a:rPr lang="en-GB" sz="2000" dirty="0" err="1"/>
              <a:t>Zuur</a:t>
            </a:r>
            <a:r>
              <a:rPr lang="en-GB" sz="2000" dirty="0"/>
              <a:t>, A.F., Tuck, I.D., Bailey, N., 2003. Dynamic factor analysis to estimate common trends in fisheries time series. Can. J. Fish. </a:t>
            </a:r>
            <a:r>
              <a:rPr lang="en-GB" sz="2000" dirty="0" err="1"/>
              <a:t>Aquat</a:t>
            </a:r>
            <a:r>
              <a:rPr lang="en-GB" sz="2000" dirty="0"/>
              <a:t>. Sci. 60, 542–552. doi:10.1139/f03-030</a:t>
            </a:r>
          </a:p>
        </p:txBody>
      </p:sp>
    </p:spTree>
    <p:extLst>
      <p:ext uri="{BB962C8B-B14F-4D97-AF65-F5344CB8AC3E}">
        <p14:creationId xmlns:p14="http://schemas.microsoft.com/office/powerpoint/2010/main" val="290495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James.Thorson\Desktop\UW Hideaway\Meetings and Presentations\2014-04-04 -- UBC visit\Goetz et al. 2014 map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29" b="24716"/>
          <a:stretch/>
        </p:blipFill>
        <p:spPr bwMode="auto">
          <a:xfrm>
            <a:off x="0" y="0"/>
            <a:ext cx="9123632" cy="605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4143" y="6211669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Species richness of North American birds from Breeding Bird Survey</a:t>
            </a:r>
          </a:p>
          <a:p>
            <a:r>
              <a:rPr lang="en-US" dirty="0"/>
              <a:t>Image: Goetz et al. 2014 </a:t>
            </a:r>
            <a:r>
              <a:rPr lang="en-US" i="1" dirty="0"/>
              <a:t>Environ. Res. </a:t>
            </a:r>
            <a:r>
              <a:rPr lang="en-US" i="1" dirty="0" err="1"/>
              <a:t>Lett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7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Why an interest in distributions?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Suggestive of environmental and biological drivers</a:t>
            </a:r>
          </a:p>
          <a:p>
            <a:pPr marL="914400" lvl="1" indent="-514350"/>
            <a:r>
              <a:rPr lang="en-US" sz="2400" dirty="0"/>
              <a:t>Motivate subsequent models and research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Distribution maps are intuitive for many users</a:t>
            </a:r>
          </a:p>
          <a:p>
            <a:pPr marL="914400" lvl="1" indent="-514350"/>
            <a:r>
              <a:rPr lang="en-US" sz="2400" dirty="0"/>
              <a:t>Framework for local and traditional knowledge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Distribution models are a playground</a:t>
            </a:r>
          </a:p>
          <a:p>
            <a:pPr marL="914400" lvl="1" indent="-514350"/>
            <a:r>
              <a:rPr lang="en-US" sz="2400" dirty="0"/>
              <a:t>Explore climate, invasions, habitat restoration, …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0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Spatial ordination is useful for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Quantifying shared information among species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Identifying species with similar range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Correlating species range with measured variables</a:t>
            </a:r>
          </a:p>
        </p:txBody>
      </p:sp>
    </p:spTree>
    <p:extLst>
      <p:ext uri="{BB962C8B-B14F-4D97-AF65-F5344CB8AC3E}">
        <p14:creationId xmlns:p14="http://schemas.microsoft.com/office/powerpoint/2010/main" val="267208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600" dirty="0"/>
                  <a:t>How to account for correlations?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Poisson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count for species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at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predictor for counts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Full pairwise correlations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Cov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𝑠𝑝𝑒𝑐𝑖𝑒𝑠</m:t>
                        </m:r>
                      </m:sub>
                    </m:sSub>
                  </m:oMath>
                </a14:m>
                <a:r>
                  <a:rPr lang="en-US" dirty="0"/>
                  <a:t> is the matrix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𝑠𝑝𝑒𝑐𝑖𝑒𝑠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for each species pair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39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600" dirty="0"/>
                  <a:t>How to account for correlations?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Poisson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Separable specification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vec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𝑠𝑝𝑒𝑐𝑖𝑒𝑠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𝑠𝑝𝑎𝑡𝑖𝑎𝑙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𝑠𝑝𝑎𝑡𝑖𝑎𝑙</m:t>
                        </m:r>
                      </m:sub>
                    </m:sSub>
                  </m:oMath>
                </a14:m>
                <a:r>
                  <a:rPr lang="en-US" dirty="0"/>
                  <a:t> is spatial correlation matrix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𝑝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Problem</a:t>
                </a:r>
              </a:p>
              <a:p>
                <a:pPr lvl="1"/>
                <a:r>
                  <a:rPr lang="en-US" dirty="0"/>
                  <a:t>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𝑠𝑝𝑒𝑐𝑖𝑒𝑠</m:t>
                        </m:r>
                      </m:sub>
                    </m:sSub>
                  </m:oMath>
                </a14:m>
                <a:r>
                  <a:rPr lang="en-US" dirty="0"/>
                  <a:t> grows quickly with increasing species</a:t>
                </a:r>
              </a:p>
              <a:p>
                <a:pPr lvl="1"/>
                <a:r>
                  <a:rPr lang="en-US" dirty="0"/>
                  <a:t>Want fewer parameters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44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How to account for correlations?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Poisson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Solution</a:t>
                </a:r>
              </a:p>
              <a:p>
                <a:pPr lvl="1"/>
                <a:r>
                  <a:rPr lang="en-US" dirty="0" err="1"/>
                  <a:t>Cholesky</a:t>
                </a:r>
                <a:r>
                  <a:rPr lang="en-US" dirty="0"/>
                  <a:t> decomposition,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𝑐h𝑜𝑙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𝐋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𝐋</m:t>
                    </m:r>
                  </m:oMath>
                </a14:m>
                <a:r>
                  <a:rPr lang="en-US" dirty="0"/>
                  <a:t> is a lower-triangular “</a:t>
                </a:r>
                <a:r>
                  <a:rPr lang="en-US" dirty="0" err="1"/>
                  <a:t>Cholesky</a:t>
                </a:r>
                <a:r>
                  <a:rPr lang="en-US" dirty="0"/>
                  <a:t> decomposition”</a:t>
                </a:r>
              </a:p>
              <a:p>
                <a:pPr lvl="1"/>
                <a:r>
                  <a:rPr lang="en-US" dirty="0"/>
                  <a:t>We then trim off some columns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16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17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18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ncol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95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62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4323272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Spatial factor analysis</a:t>
            </a:r>
          </a:p>
          <a:p>
            <a:r>
              <a:rPr lang="en-US" sz="2800" dirty="0"/>
              <a:t>Estimates “latent” maps for co-occurring species</a:t>
            </a:r>
          </a:p>
          <a:p>
            <a:r>
              <a:rPr lang="en-US" sz="2800" dirty="0"/>
              <a:t>Separates process and measurement error</a:t>
            </a:r>
          </a:p>
          <a:p>
            <a:r>
              <a:rPr lang="en-US" sz="2800" dirty="0"/>
              <a:t>Derived estimates of co-occurrence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0" y="1219200"/>
                <a:ext cx="4343400" cy="5410200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2400" b="1" dirty="0"/>
                  <a:t>Multispecies catches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400" b="1" dirty="0"/>
                  <a:t>Expected densities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200" dirty="0"/>
                  <a:t>Where: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is factor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at location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2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is the effect of factor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on species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2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is an intercept for species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19200"/>
                <a:ext cx="4343400" cy="5410200"/>
              </a:xfrm>
              <a:prstGeom prst="rect">
                <a:avLst/>
              </a:prstGeom>
              <a:blipFill>
                <a:blip r:embed="rId3"/>
                <a:stretch>
                  <a:fillRect l="-1813" t="-673" b="-2130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10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Predicted species distributions: </a:t>
            </a:r>
            <a:r>
              <a:rPr lang="en-US" sz="2000" b="1" dirty="0">
                <a:solidFill>
                  <a:srgbClr val="FF0000"/>
                </a:solidFill>
              </a:rPr>
              <a:t>High density</a:t>
            </a:r>
            <a:r>
              <a:rPr lang="en-US" sz="2000" b="1" dirty="0"/>
              <a:t> / </a:t>
            </a:r>
            <a:r>
              <a:rPr lang="en-US" sz="2000" b="1" dirty="0">
                <a:solidFill>
                  <a:srgbClr val="92D050"/>
                </a:solidFill>
              </a:rPr>
              <a:t>Medium density</a:t>
            </a:r>
            <a:r>
              <a:rPr lang="en-US" sz="2000" b="1" dirty="0"/>
              <a:t> / </a:t>
            </a:r>
            <a:r>
              <a:rPr lang="en-US" sz="2000" b="1" dirty="0">
                <a:solidFill>
                  <a:srgbClr val="0070C0"/>
                </a:solidFill>
              </a:rPr>
              <a:t>Low density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0" b="52201"/>
          <a:stretch/>
        </p:blipFill>
        <p:spPr>
          <a:xfrm>
            <a:off x="684361" y="400110"/>
            <a:ext cx="7821284" cy="642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846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1406</TotalTime>
  <Words>1424</Words>
  <Application>Microsoft Office PowerPoint</Application>
  <PresentationFormat>On-screen Show (4:3)</PresentationFormat>
  <Paragraphs>197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1_Office Theme</vt:lpstr>
      <vt:lpstr>Lecture 8:  Multivariate models</vt:lpstr>
      <vt:lpstr>PowerPoint Presentation</vt:lpstr>
      <vt:lpstr>Community distribution models</vt:lpstr>
      <vt:lpstr>Community distribution models</vt:lpstr>
      <vt:lpstr>Community distribution models</vt:lpstr>
      <vt:lpstr>Community distribution models</vt:lpstr>
      <vt:lpstr>Community distribution models</vt:lpstr>
      <vt:lpstr>Community distribution models</vt:lpstr>
      <vt:lpstr>PowerPoint Presentation</vt:lpstr>
      <vt:lpstr>Community distribution models</vt:lpstr>
      <vt:lpstr>Community distribution models</vt:lpstr>
      <vt:lpstr>Community distribution models</vt:lpstr>
      <vt:lpstr>Community distribution models</vt:lpstr>
      <vt:lpstr>Community distribution models</vt:lpstr>
      <vt:lpstr>Community distribution models</vt:lpstr>
      <vt:lpstr>Community distribution models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Ng, Elizabeth (ng1262@vandals.uidaho.edu)</cp:lastModifiedBy>
  <cp:revision>97</cp:revision>
  <dcterms:created xsi:type="dcterms:W3CDTF">2015-12-08T21:28:56Z</dcterms:created>
  <dcterms:modified xsi:type="dcterms:W3CDTF">2018-05-15T17:17:13Z</dcterms:modified>
</cp:coreProperties>
</file>