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326" r:id="rId3"/>
    <p:sldId id="327" r:id="rId4"/>
    <p:sldId id="328" r:id="rId5"/>
    <p:sldId id="329" r:id="rId6"/>
    <p:sldId id="330" r:id="rId7"/>
    <p:sldId id="331" r:id="rId8"/>
    <p:sldId id="341" r:id="rId9"/>
    <p:sldId id="332" r:id="rId10"/>
    <p:sldId id="334" r:id="rId11"/>
    <p:sldId id="335" r:id="rId12"/>
    <p:sldId id="336" r:id="rId13"/>
    <p:sldId id="333" r:id="rId14"/>
    <p:sldId id="337" r:id="rId15"/>
    <p:sldId id="342" r:id="rId16"/>
    <p:sldId id="338" r:id="rId17"/>
    <p:sldId id="339" r:id="rId18"/>
    <p:sldId id="340" r:id="rId19"/>
    <p:sldId id="34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Multivariate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4:  Multivariate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Skill to develop multivariate time-series model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Use simulation to evaluate model fit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Visualize uncertainty during forecast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518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Propagate uncertainty using delta method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478737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Methods to evaluate fit</a:t>
            </a:r>
          </a:p>
          <a:p>
            <a:r>
              <a:rPr lang="en-US" dirty="0" smtClean="0"/>
              <a:t>Inspect residuals</a:t>
            </a:r>
          </a:p>
          <a:p>
            <a:r>
              <a:rPr lang="en-US" dirty="0" smtClean="0"/>
              <a:t>Compare data and its predictive distribution given parameters</a:t>
            </a:r>
          </a:p>
          <a:p>
            <a:r>
              <a:rPr lang="en-US" dirty="0" smtClean="0"/>
              <a:t>Conduct a simulation experiment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678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Simulation experiment</a:t>
            </a:r>
          </a:p>
          <a:p>
            <a:r>
              <a:rPr lang="en-US" dirty="0" smtClean="0"/>
              <a:t>Simulate random effects given fixed effects</a:t>
            </a:r>
          </a:p>
          <a:p>
            <a:r>
              <a:rPr lang="en-US" dirty="0" smtClean="0"/>
              <a:t>Simulate data given fixed and random effects</a:t>
            </a:r>
          </a:p>
          <a:p>
            <a:r>
              <a:rPr lang="en-US" dirty="0" smtClean="0"/>
              <a:t>Re-fit model</a:t>
            </a:r>
          </a:p>
          <a:p>
            <a:r>
              <a:rPr lang="en-US" dirty="0" smtClean="0"/>
              <a:t>Compare MLE from re-fits to original fits</a:t>
            </a:r>
          </a:p>
          <a:p>
            <a:pPr lvl="1"/>
            <a:r>
              <a:rPr lang="en-US" dirty="0" smtClean="0"/>
              <a:t>Replicated estimates should be centered on original fits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32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[look at code]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9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Evaluate model fit and repeat steps #1-3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" y="250563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 err="1" smtClean="0"/>
              <a:t>hindcast</a:t>
            </a:r>
            <a:r>
              <a:rPr lang="en-US" dirty="0" smtClean="0"/>
              <a:t> and forecast abundance with useful uncertainty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assess model fit using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 err="1" smtClean="0"/>
              <a:t>Kalman</a:t>
            </a:r>
            <a:r>
              <a:rPr lang="en-US" dirty="0" smtClean="0"/>
              <a:t> filter forecasts future abundance equal to last estimated state</a:t>
            </a:r>
          </a:p>
          <a:p>
            <a:pPr lvl="1" indent="-342900"/>
            <a:r>
              <a:rPr lang="en-US" dirty="0" smtClean="0"/>
              <a:t>Strong benefit to using biological information to inform state-transitions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3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has fewer columns that rows</a:t>
                </a:r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 smtClean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Steps:</a:t>
                </a:r>
              </a:p>
              <a:p>
                <a:r>
                  <a:rPr lang="en-US" dirty="0" smtClean="0"/>
                  <a:t>Modify the code (R and CPP) for the multivariate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use this covariance matrix</a:t>
                </a:r>
              </a:p>
              <a:p>
                <a:r>
                  <a:rPr lang="en-US" dirty="0" smtClean="0"/>
                  <a:t>Use AIC to determine what is the optimal number of columns for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and whether this is lower than the original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 r="-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Exercise: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Explore using fewer parameters to approximate 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dirty="0" smtClean="0"/>
                  <a:t> has fewer columns that rows</a:t>
                </a:r>
              </a:p>
              <a:p>
                <a:pPr lvl="1"/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dirty="0" smtClean="0"/>
                  <a:t> is a diagonal matrix</a:t>
                </a:r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we have: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it follows that: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𝐃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967748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do we estimate parameters in data-generating process?</a:t>
            </a:r>
          </a:p>
          <a:p>
            <a:r>
              <a:rPr lang="en-US" dirty="0" smtClean="0"/>
              <a:t>How do we forecast future values?</a:t>
            </a:r>
          </a:p>
        </p:txBody>
      </p:sp>
    </p:spTree>
    <p:extLst>
      <p:ext uri="{BB962C8B-B14F-4D97-AF65-F5344CB8AC3E}">
        <p14:creationId xmlns:p14="http://schemas.microsoft.com/office/powerpoint/2010/main" val="30061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Hypothesize data-generating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 using maximum likelihood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Propagate uncertainty using delta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model fit and repeat steps #1-3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49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	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Is 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Is </a:t>
                </a:r>
                <a:r>
                  <a:rPr lang="en-US" dirty="0"/>
                  <a:t>the same as…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0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timeseries from multiple populations…</a:t>
                </a:r>
              </a:p>
              <a:p>
                <a:pPr marL="0" indent="0">
                  <a:buNone/>
                </a:pPr>
                <a:r>
                  <a:rPr lang="en-US" i="1" dirty="0" smtClean="0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Hypothesize data-generating process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chol</m:t>
                      </m:r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0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[look at code]</a:t>
            </a:r>
          </a:p>
        </p:txBody>
      </p:sp>
    </p:spTree>
    <p:extLst>
      <p:ext uri="{BB962C8B-B14F-4D97-AF65-F5344CB8AC3E}">
        <p14:creationId xmlns:p14="http://schemas.microsoft.com/office/powerpoint/2010/main" val="32109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timeseries from multiple populations…</a:t>
            </a:r>
          </a:p>
          <a:p>
            <a:pPr marL="0" indent="0">
              <a:buNone/>
            </a:pPr>
            <a:r>
              <a:rPr lang="en-US" i="1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2.   Estimate </a:t>
            </a:r>
            <a:r>
              <a:rPr lang="en-US" dirty="0"/>
              <a:t>parameters using maximum likelihood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79149"/>
              </p:ext>
            </p:extLst>
          </p:nvPr>
        </p:nvGraphicFramePr>
        <p:xfrm>
          <a:off x="76199" y="2644355"/>
          <a:ext cx="4253754" cy="3819199"/>
        </p:xfrm>
        <a:graphic>
          <a:graphicData uri="http://schemas.openxmlformats.org/drawingml/2006/table">
            <a:tbl>
              <a:tblPr/>
              <a:tblGrid>
                <a:gridCol w="638063">
                  <a:extLst>
                    <a:ext uri="{9D8B030D-6E8A-4147-A177-3AD203B41FA5}">
                      <a16:colId xmlns:a16="http://schemas.microsoft.com/office/drawing/2014/main" val="2536944044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809653765"/>
                    </a:ext>
                  </a:extLst>
                </a:gridCol>
                <a:gridCol w="1063439">
                  <a:extLst>
                    <a:ext uri="{9D8B030D-6E8A-4147-A177-3AD203B41FA5}">
                      <a16:colId xmlns:a16="http://schemas.microsoft.com/office/drawing/2014/main" val="1991963751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2633434659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1235042487"/>
                    </a:ext>
                  </a:extLst>
                </a:gridCol>
                <a:gridCol w="638063">
                  <a:extLst>
                    <a:ext uri="{9D8B030D-6E8A-4147-A177-3AD203B41FA5}">
                      <a16:colId xmlns:a16="http://schemas.microsoft.com/office/drawing/2014/main" val="4141037795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 value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gradient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9119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log_VarM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0.404701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896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3.423018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-2.20E-08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87430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3.249082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90571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-0.61913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865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2.932184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71297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1.07471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37942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x0_p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4.304056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66475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2.134858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0.384887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-6.04E-08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788488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-0.75926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-0.30681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8665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0.250707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-1.21852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03712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1.459138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0.656695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20031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1.041312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-0.75322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98750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1.630788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-3.28E-08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474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0.047519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0.460655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2.84E-07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53141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989132"/>
              </p:ext>
            </p:extLst>
          </p:nvPr>
        </p:nvGraphicFramePr>
        <p:xfrm>
          <a:off x="4760259" y="2644355"/>
          <a:ext cx="4307541" cy="3819199"/>
        </p:xfrm>
        <a:graphic>
          <a:graphicData uri="http://schemas.openxmlformats.org/drawingml/2006/table">
            <a:tbl>
              <a:tblPr/>
              <a:tblGrid>
                <a:gridCol w="646131">
                  <a:extLst>
                    <a:ext uri="{9D8B030D-6E8A-4147-A177-3AD203B41FA5}">
                      <a16:colId xmlns:a16="http://schemas.microsoft.com/office/drawing/2014/main" val="2242999189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274626656"/>
                    </a:ext>
                  </a:extLst>
                </a:gridCol>
                <a:gridCol w="1076886">
                  <a:extLst>
                    <a:ext uri="{9D8B030D-6E8A-4147-A177-3AD203B41FA5}">
                      <a16:colId xmlns:a16="http://schemas.microsoft.com/office/drawing/2014/main" val="2191027768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120385832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3625919024"/>
                    </a:ext>
                  </a:extLst>
                </a:gridCol>
                <a:gridCol w="646131">
                  <a:extLst>
                    <a:ext uri="{9D8B030D-6E8A-4147-A177-3AD203B41FA5}">
                      <a16:colId xmlns:a16="http://schemas.microsoft.com/office/drawing/2014/main" val="1682114299"/>
                    </a:ext>
                  </a:extLst>
                </a:gridCol>
              </a:tblGrid>
              <a:tr h="469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Starting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MLE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60489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-0.54774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1.334437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415483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-0.49813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155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-0.31427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1.787124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288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0.185839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-0.07834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-1.99E-07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36409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1.048228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0.812711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25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-0.08609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0.315512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45788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-1.28034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-0.95924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200067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2.15703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-1.07585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658690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0.122517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-0.11135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-3.72E-08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05065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1.314569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1.541856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69361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1.243474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0.603224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-4.91E-08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42192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0.403457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-3.64E-09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1684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3.002462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-6.72E-09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-3.33E-06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14111"/>
                  </a:ext>
                </a:extLst>
              </a:tr>
              <a:tr h="23929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0.966776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-1.24E-12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-7.53E-10</a:t>
                      </a:r>
                    </a:p>
                  </a:txBody>
                  <a:tcPr marL="7591" marR="7591" marT="759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8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</TotalTime>
  <Words>587</Words>
  <Application>Microsoft Office PowerPoint</Application>
  <PresentationFormat>On-screen Show (4:3)</PresentationFormat>
  <Paragraphs>291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Lab 4:  Multivariate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97</cp:revision>
  <dcterms:created xsi:type="dcterms:W3CDTF">2015-12-08T21:28:56Z</dcterms:created>
  <dcterms:modified xsi:type="dcterms:W3CDTF">2018-04-19T18:11:39Z</dcterms:modified>
</cp:coreProperties>
</file>