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321" r:id="rId3"/>
    <p:sldId id="311" r:id="rId4"/>
    <p:sldId id="317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2" r:id="rId13"/>
    <p:sldId id="32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5</a:t>
            </a:r>
            <a:r>
              <a:rPr lang="en-US" dirty="0" smtClean="0"/>
              <a:t>:  1D spatial models with unequal distances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</a:t>
            </a:r>
            <a:r>
              <a:rPr lang="en-US" dirty="0" smtClean="0"/>
              <a:t>26, 2018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easy to calculate variance if random effects are uncorrelated,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are exchangeable random effects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mean density,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between-site variation</a:t>
                </a:r>
              </a:p>
              <a:p>
                <a:pPr lvl="1"/>
                <a:r>
                  <a:rPr lang="en-US" dirty="0"/>
                  <a:t>Local survey counts are also exchangeable within each site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between-sample, within-site variation</a:t>
                </a:r>
              </a:p>
              <a:p>
                <a:pPr lvl="1"/>
                <a:endParaRPr lang="en-US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extrapolate</a:t>
                </a:r>
              </a:p>
              <a:p>
                <a:pPr lvl="1"/>
                <a:r>
                  <a:rPr lang="en-US" dirty="0"/>
                  <a:t>Un-sampled sites have an unobserved abundance</a:t>
                </a:r>
              </a:p>
              <a:p>
                <a:pPr lvl="1"/>
                <a:r>
                  <a:rPr lang="en-US" dirty="0"/>
                  <a:t>Random sampling -&gt; unobserved and observed are exchangeable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 err="1" smtClean="0"/>
                  <a:t>d</a:t>
                </a:r>
                <a:r>
                  <a:rPr lang="en-US" i="1" baseline="-25000" dirty="0" err="1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is abundance at unobserved site </a:t>
                </a:r>
                <a:r>
                  <a:rPr lang="en-US" i="1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Total abundance is easy to calculate!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US" dirty="0" smtClean="0"/>
                  <a:t>Finite sampling variance</a:t>
                </a:r>
              </a:p>
              <a:p>
                <a:pPr lvl="1"/>
                <a:r>
                  <a:rPr lang="en-US" dirty="0" err="1"/>
                  <a:t>Unsampled</a:t>
                </a:r>
                <a:r>
                  <a:rPr lang="en-US" dirty="0"/>
                  <a:t> sites have variance equal to population 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Sampled sites have lower variance due to data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Where generally: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lvl="1"/>
                <a:r>
                  <a:rPr lang="en-US" dirty="0"/>
                  <a:t>Variance of total abundance in sampled and </a:t>
                </a:r>
                <a:r>
                  <a:rPr lang="en-US" dirty="0" err="1"/>
                  <a:t>unsampled</a:t>
                </a:r>
                <a:r>
                  <a:rPr lang="en-US" dirty="0"/>
                  <a:t> areas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… if you assume independence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33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note on extrapolation</a:t>
                </a:r>
              </a:p>
              <a:p>
                <a:r>
                  <a:rPr lang="en-US" dirty="0" smtClean="0"/>
                  <a:t>Its harder to calculate variance if random effects are correlated, e.g. : </a:t>
                </a:r>
              </a:p>
              <a:p>
                <a:pPr lvl="1"/>
                <a:r>
                  <a:rPr lang="en-US" dirty="0" smtClean="0"/>
                  <a:t>Local </a:t>
                </a:r>
                <a:r>
                  <a:rPr lang="en-US" dirty="0"/>
                  <a:t>densities </a:t>
                </a:r>
                <a:r>
                  <a:rPr lang="en-US" dirty="0" smtClean="0"/>
                  <a:t>are drawn from a spatial process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mean density,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between-site </a:t>
                </a:r>
                <a:r>
                  <a:rPr lang="en-US" dirty="0" smtClean="0"/>
                  <a:t>covariation</a:t>
                </a:r>
                <a:endParaRPr lang="en-US" dirty="0"/>
              </a:p>
              <a:p>
                <a:r>
                  <a:rPr lang="en-US" dirty="0" smtClean="0"/>
                  <a:t>Easiest to let TMB deal with it:</a:t>
                </a:r>
              </a:p>
              <a:p>
                <a:pPr lvl="1"/>
                <a:r>
                  <a:rPr lang="en-US" dirty="0" smtClean="0"/>
                  <a:t>Expectation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Calculated using the delta-method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2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Coastline (sites are blue circles)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Imagine that: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count sample for site </a:t>
                </a:r>
                <a:r>
                  <a:rPr lang="en-US" i="1" dirty="0" smtClean="0"/>
                  <a:t>s</a:t>
                </a:r>
                <a:r>
                  <a:rPr lang="en-US" dirty="0"/>
                  <a:t> </a:t>
                </a:r>
                <a:r>
                  <a:rPr lang="en-US" dirty="0" smtClean="0"/>
                  <a:t>and replicate </a:t>
                </a:r>
                <a:r>
                  <a:rPr lang="en-US" i="1" dirty="0" err="1" smtClean="0"/>
                  <a:t>i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 where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is the observation distribution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the expected value</a:t>
                </a:r>
              </a:p>
              <a:p>
                <a:pPr lvl="1"/>
                <a:r>
                  <a:rPr lang="en-US" dirty="0"/>
                  <a:t>You have three density samples per site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Strategies: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Blocking (fixed or random)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Unequal-distance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1" y="838200"/>
                <a:ext cx="6126174" cy="5943600"/>
              </a:xfrm>
              <a:blipFill>
                <a:blip r:embed="rId2"/>
                <a:stretch>
                  <a:fillRect l="-1892" t="-2154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66924" y="1452372"/>
            <a:ext cx="19019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781145" y="1572763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00194" y="160568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928970" y="2556661"/>
            <a:ext cx="191416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333742" y="2932174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073188" y="3093109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834274" y="3227221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652661" y="4180636"/>
            <a:ext cx="197511" cy="21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806854" y="1367942"/>
            <a:ext cx="7095744" cy="2918765"/>
          </a:xfrm>
          <a:custGeom>
            <a:avLst/>
            <a:gdLst>
              <a:gd name="connsiteX0" fmla="*/ 0 w 7095744"/>
              <a:gd name="connsiteY0" fmla="*/ 58522 h 2918765"/>
              <a:gd name="connsiteX1" fmla="*/ 1031443 w 7095744"/>
              <a:gd name="connsiteY1" fmla="*/ 175565 h 2918765"/>
              <a:gd name="connsiteX2" fmla="*/ 2311603 w 7095744"/>
              <a:gd name="connsiteY2" fmla="*/ 219456 h 2918765"/>
              <a:gd name="connsiteX3" fmla="*/ 4264762 w 7095744"/>
              <a:gd name="connsiteY3" fmla="*/ 1185063 h 2918765"/>
              <a:gd name="connsiteX4" fmla="*/ 4659783 w 7095744"/>
              <a:gd name="connsiteY4" fmla="*/ 1550823 h 2918765"/>
              <a:gd name="connsiteX5" fmla="*/ 5398618 w 7095744"/>
              <a:gd name="connsiteY5" fmla="*/ 1741018 h 2918765"/>
              <a:gd name="connsiteX6" fmla="*/ 6195975 w 7095744"/>
              <a:gd name="connsiteY6" fmla="*/ 1836116 h 2918765"/>
              <a:gd name="connsiteX7" fmla="*/ 7095744 w 7095744"/>
              <a:gd name="connsiteY7" fmla="*/ 2918765 h 2918765"/>
              <a:gd name="connsiteX8" fmla="*/ 7081114 w 7095744"/>
              <a:gd name="connsiteY8" fmla="*/ 29261 h 2918765"/>
              <a:gd name="connsiteX9" fmla="*/ 0 w 7095744"/>
              <a:gd name="connsiteY9" fmla="*/ 0 h 2918765"/>
              <a:gd name="connsiteX10" fmla="*/ 0 w 7095744"/>
              <a:gd name="connsiteY10" fmla="*/ 58522 h 291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95744" h="2918765">
                <a:moveTo>
                  <a:pt x="0" y="58522"/>
                </a:moveTo>
                <a:lnTo>
                  <a:pt x="1031443" y="175565"/>
                </a:lnTo>
                <a:lnTo>
                  <a:pt x="2311603" y="219456"/>
                </a:lnTo>
                <a:lnTo>
                  <a:pt x="4264762" y="1185063"/>
                </a:lnTo>
                <a:lnTo>
                  <a:pt x="4659783" y="1550823"/>
                </a:lnTo>
                <a:lnTo>
                  <a:pt x="5398618" y="1741018"/>
                </a:lnTo>
                <a:lnTo>
                  <a:pt x="6195975" y="1836116"/>
                </a:lnTo>
                <a:lnTo>
                  <a:pt x="7095744" y="2918765"/>
                </a:lnTo>
                <a:cubicBezTo>
                  <a:pt x="7090867" y="1955597"/>
                  <a:pt x="7085991" y="992429"/>
                  <a:pt x="7081114" y="29261"/>
                </a:cubicBezTo>
                <a:lnTo>
                  <a:pt x="0" y="0"/>
                </a:lnTo>
                <a:lnTo>
                  <a:pt x="0" y="5852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 to model unequal distances?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50" r="1" b="3950"/>
          <a:stretch/>
        </p:blipFill>
        <p:spPr>
          <a:xfrm>
            <a:off x="1697128" y="2096157"/>
            <a:ext cx="5332784" cy="42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Let’s assume first-order </a:t>
                </a:r>
                <a:r>
                  <a:rPr lang="en-US" dirty="0" err="1" smtClean="0"/>
                  <a:t>autoregression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Review properties: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orr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Unequal distance </a:t>
                </a:r>
                <a:r>
                  <a:rPr lang="en-US" dirty="0" err="1" smtClean="0"/>
                  <a:t>autoregression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 smtClean="0"/>
                  <a:t>Then…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438745" y="3940175"/>
          <a:ext cx="58896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3568680" imgH="1295280" progId="Equation.DSMT4">
                  <p:embed/>
                </p:oleObj>
              </mc:Choice>
              <mc:Fallback>
                <p:oleObj name="Equation" r:id="rId4" imgW="3568680" imgH="12952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745" y="3940175"/>
                        <a:ext cx="5889625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784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you want to model unequal distances?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</a:t>
                </a:r>
                <a:r>
                  <a:rPr lang="en-US" dirty="0"/>
                  <a:t>. 	Stochastic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4. 	</a:t>
                </a:r>
                <a:r>
                  <a:rPr lang="en-US" dirty="0" smtClean="0">
                    <a:solidFill>
                      <a:schemeClr val="bg2">
                        <a:lumMod val="75000"/>
                      </a:schemeClr>
                    </a:solidFill>
                  </a:rPr>
                  <a:t>Via autoregressive function in TMB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[Show R and TMB code for 2 ways to code this]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6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Speed</a:t>
            </a:r>
          </a:p>
          <a:p>
            <a:pPr lvl="1" indent="-342900"/>
            <a:r>
              <a:rPr lang="en-US" dirty="0" smtClean="0"/>
              <a:t>Again, stochastic is easier than covariance-based calculation</a:t>
            </a:r>
          </a:p>
          <a:p>
            <a:pPr lvl="1" indent="-342900"/>
            <a:r>
              <a:rPr lang="en-US" dirty="0" smtClean="0"/>
              <a:t>Avoids need to assemble covariance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Unequal-interval models generalize the equal-interval models</a:t>
            </a:r>
          </a:p>
          <a:p>
            <a:pPr lvl="1" indent="-342900"/>
            <a:r>
              <a:rPr lang="en-US" dirty="0" smtClean="0"/>
              <a:t>Generally true that continuous treatment generalizes discrete treatment</a:t>
            </a:r>
          </a:p>
        </p:txBody>
      </p:sp>
    </p:spTree>
    <p:extLst>
      <p:ext uri="{BB962C8B-B14F-4D97-AF65-F5344CB8AC3E}">
        <p14:creationId xmlns:p14="http://schemas.microsoft.com/office/powerpoint/2010/main" val="21977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211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1_Office Theme</vt:lpstr>
      <vt:lpstr>Equation</vt:lpstr>
      <vt:lpstr>Lab 5:  1D spatial models with unequal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48</cp:revision>
  <dcterms:created xsi:type="dcterms:W3CDTF">2015-12-08T21:28:56Z</dcterms:created>
  <dcterms:modified xsi:type="dcterms:W3CDTF">2018-04-23T21:02:32Z</dcterms:modified>
</cp:coreProperties>
</file>