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3"/>
  </p:notesMasterIdLst>
  <p:sldIdLst>
    <p:sldId id="266" r:id="rId2"/>
    <p:sldId id="324" r:id="rId3"/>
    <p:sldId id="325" r:id="rId4"/>
    <p:sldId id="326" r:id="rId5"/>
    <p:sldId id="328" r:id="rId6"/>
    <p:sldId id="329" r:id="rId7"/>
    <p:sldId id="330" r:id="rId8"/>
    <p:sldId id="331" r:id="rId9"/>
    <p:sldId id="332" r:id="rId10"/>
    <p:sldId id="333" r:id="rId11"/>
    <p:sldId id="334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59" autoAdjust="0"/>
    <p:restoredTop sz="70906" autoAdjust="0"/>
  </p:normalViewPr>
  <p:slideViewPr>
    <p:cSldViewPr snapToGrid="0">
      <p:cViewPr varScale="1">
        <p:scale>
          <a:sx n="59" d="100"/>
          <a:sy n="59" d="100"/>
        </p:scale>
        <p:origin x="16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22831B-4FE3-4D45-950B-0D2C6BB2DD76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DC1745-AA19-4253-83E6-9EAE9D7EF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184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density dependence</a:t>
            </a:r>
          </a:p>
          <a:p>
            <a:r>
              <a:rPr lang="en-US" dirty="0"/>
              <a:t>bare minimum to say there's density dependence?</a:t>
            </a:r>
          </a:p>
          <a:p>
            <a:r>
              <a:rPr lang="en-US" dirty="0"/>
              <a:t>per capita pop change is a function of population size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C1745-AA19-4253-83E6-9EAE9D7EFFC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2648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to insert density dependence here?</a:t>
            </a:r>
          </a:p>
          <a:p>
            <a:r>
              <a:rPr lang="en-US" dirty="0"/>
              <a:t>One way—put dependence in alpha (of normal) alpha is function of 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C1745-AA19-4253-83E6-9EAE9D7EFFC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9833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to say whether there’s density dependence here? </a:t>
            </a:r>
          </a:p>
          <a:p>
            <a:r>
              <a:rPr lang="en-US" dirty="0"/>
              <a:t>Eyeball looks like there’s a K…</a:t>
            </a:r>
          </a:p>
          <a:p>
            <a:r>
              <a:rPr lang="en-US" dirty="0"/>
              <a:t>Parametric approach = compare two models with and without density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C1745-AA19-4253-83E6-9EAE9D7EFFC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0302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Log space-log of first long– alpha – beta*log(</a:t>
            </a:r>
            <a:r>
              <a:rPr lang="en-US" dirty="0" err="1"/>
              <a:t>dt</a:t>
            </a:r>
            <a:r>
              <a:rPr lang="en-US" dirty="0"/>
              <a:t>) is the new mean alpha from before</a:t>
            </a:r>
          </a:p>
          <a:p>
            <a:r>
              <a:rPr lang="en-US" dirty="0"/>
              <a:t>Linear increase in log ratio of biomasses</a:t>
            </a:r>
          </a:p>
          <a:p>
            <a:endParaRPr lang="en-US" dirty="0"/>
          </a:p>
          <a:p>
            <a:r>
              <a:rPr lang="en-US" dirty="0"/>
              <a:t>On RHS beta controls the slope, alpha controls the intercept (i.e., K)</a:t>
            </a:r>
          </a:p>
          <a:p>
            <a:r>
              <a:rPr lang="en-US" dirty="0" err="1"/>
              <a:t>Eplison_t</a:t>
            </a:r>
            <a:r>
              <a:rPr lang="en-US" dirty="0"/>
              <a:t> is process error (other stuff we’re not bothering to model)</a:t>
            </a:r>
          </a:p>
          <a:p>
            <a:r>
              <a:rPr lang="en-US" dirty="0" err="1"/>
              <a:t>B_t</a:t>
            </a:r>
            <a:r>
              <a:rPr lang="en-US" dirty="0"/>
              <a:t> is the index of biomass</a:t>
            </a:r>
          </a:p>
          <a:p>
            <a:endParaRPr lang="en-US" dirty="0"/>
          </a:p>
          <a:p>
            <a:r>
              <a:rPr lang="en-US" dirty="0"/>
              <a:t>Pros and cons of this model?</a:t>
            </a:r>
          </a:p>
          <a:p>
            <a:r>
              <a:rPr lang="en-US" dirty="0"/>
              <a:t>Con? Super fast early growth rate</a:t>
            </a:r>
          </a:p>
          <a:p>
            <a:r>
              <a:rPr lang="en-US" dirty="0"/>
              <a:t>Pro?</a:t>
            </a:r>
          </a:p>
          <a:p>
            <a:endParaRPr lang="en-US" dirty="0"/>
          </a:p>
          <a:p>
            <a:r>
              <a:rPr lang="en-US" dirty="0"/>
              <a:t>How does this revert to a directed random walk?</a:t>
            </a:r>
          </a:p>
          <a:p>
            <a:r>
              <a:rPr lang="en-US" dirty="0"/>
              <a:t>When beta = 0, no density dependence and model can follow a random walk</a:t>
            </a:r>
          </a:p>
          <a:p>
            <a:r>
              <a:rPr lang="en-US" dirty="0"/>
              <a:t>Alpha is just the same alpha as before, the population growth rate (trending up or down over time)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C1745-AA19-4253-83E6-9EAE9D7EFFC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1289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Plug in alpha/beta as K, then we get alpha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C1745-AA19-4253-83E6-9EAE9D7EFFC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7974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log(</a:t>
            </a:r>
            <a:r>
              <a:rPr lang="en-US" dirty="0" err="1"/>
              <a:t>dt</a:t>
            </a:r>
            <a:r>
              <a:rPr lang="en-US" dirty="0"/>
              <a:t>) goes to negative infinity…doesn’t make sense at extremes</a:t>
            </a:r>
          </a:p>
          <a:p>
            <a:endParaRPr lang="en-US" dirty="0"/>
          </a:p>
          <a:p>
            <a:r>
              <a:rPr lang="en-US" dirty="0"/>
              <a:t>Define rho = 1-beta, same as directed walk but with autoregressive term</a:t>
            </a:r>
          </a:p>
          <a:p>
            <a:r>
              <a:rPr lang="en-US" dirty="0"/>
              <a:t>This is the simplest biological model that’s equivalent to a time series model</a:t>
            </a:r>
          </a:p>
          <a:p>
            <a:r>
              <a:rPr lang="en-US" dirty="0"/>
              <a:t>Linear in log space</a:t>
            </a:r>
          </a:p>
          <a:p>
            <a:endParaRPr lang="en-US" dirty="0"/>
          </a:p>
          <a:p>
            <a:r>
              <a:rPr lang="en-US" dirty="0"/>
              <a:t>If rho = -1, then beta &gt; 0 and we get some oscillatory stuff</a:t>
            </a:r>
          </a:p>
          <a:p>
            <a:r>
              <a:rPr lang="en-US" dirty="0"/>
              <a:t>Beta = 1 </a:t>
            </a:r>
            <a:r>
              <a:rPr lang="en-US" dirty="0">
                <a:sym typeface="Wingdings" panose="05000000000000000000" pitchFamily="2" charset="2"/>
              </a:rPr>
              <a:t> no density dependence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C1745-AA19-4253-83E6-9EAE9D7EFFC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9462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Stationary distribution = carrying capacity</a:t>
            </a:r>
          </a:p>
          <a:p>
            <a:r>
              <a:rPr lang="en-US" dirty="0"/>
              <a:t>Solve for E(D) with power series expansion??</a:t>
            </a:r>
          </a:p>
          <a:p>
            <a:r>
              <a:rPr lang="en-US" dirty="0"/>
              <a:t>Expectation of stochastic process….</a:t>
            </a:r>
          </a:p>
          <a:p>
            <a:r>
              <a:rPr lang="en-US" dirty="0"/>
              <a:t>Define for expectations like you would a deterministic system…</a:t>
            </a:r>
          </a:p>
          <a:p>
            <a:r>
              <a:rPr lang="en-US" dirty="0"/>
              <a:t>Simulate and look at it…</a:t>
            </a:r>
          </a:p>
          <a:p>
            <a:endParaRPr lang="en-US" dirty="0"/>
          </a:p>
          <a:p>
            <a:r>
              <a:rPr lang="en-US" dirty="0"/>
              <a:t>Only convergent when -1 &lt; rho &lt; 1, and that’s when the power series expansion actually works. Outside that, it becomes oscillatory.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C1745-AA19-4253-83E6-9EAE9D7EFFC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995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 i="0" baseline="0"/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332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James Thorson (Feb. 28, 2010)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04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James Thorson (Feb. 28, 2010)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886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" y="0"/>
            <a:ext cx="8991600" cy="9144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 err="1"/>
              <a:t>Kalman</a:t>
            </a:r>
            <a:r>
              <a:rPr lang="en-US" dirty="0"/>
              <a:t> filter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838200"/>
            <a:ext cx="8991600" cy="5943600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spcAft>
                <a:spcPts val="600"/>
              </a:spcAft>
              <a:defRPr sz="2800"/>
            </a:lvl1pPr>
            <a:lvl2pPr>
              <a:spcBef>
                <a:spcPts val="600"/>
              </a:spcBef>
              <a:spcAft>
                <a:spcPts val="600"/>
              </a:spcAft>
              <a:defRPr sz="2400"/>
            </a:lvl2pPr>
            <a:lvl3pPr>
              <a:spcBef>
                <a:spcPts val="600"/>
              </a:spcBef>
              <a:spcAft>
                <a:spcPts val="600"/>
              </a:spcAft>
              <a:defRPr sz="2000"/>
            </a:lvl3pPr>
            <a:lvl4pPr>
              <a:spcBef>
                <a:spcPts val="600"/>
              </a:spcBef>
              <a:spcAft>
                <a:spcPts val="600"/>
              </a:spcAft>
              <a:defRPr sz="1800"/>
            </a:lvl4pPr>
            <a:lvl5pPr>
              <a:spcBef>
                <a:spcPts val="600"/>
              </a:spcBef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267200" y="8382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1576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8991600" cy="9144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" y="838200"/>
            <a:ext cx="4419600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838200"/>
            <a:ext cx="4495800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8382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8310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James Thorson (Feb. 28, 2010)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06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7200" y="1143000"/>
            <a:ext cx="4419600" cy="955675"/>
          </a:xfrm>
          <a:ln w="6350">
            <a:solidFill>
              <a:schemeClr val="tx1"/>
            </a:solidFill>
          </a:ln>
        </p:spPr>
        <p:txBody>
          <a:bodyPr anchor="b"/>
          <a:lstStyle>
            <a:lvl1pPr marL="0" indent="0">
              <a:spcAft>
                <a:spcPts val="120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200"/>
            <a:ext cx="8229600" cy="3962399"/>
          </a:xfrm>
        </p:spPr>
        <p:txBody>
          <a:bodyPr/>
          <a:lstStyle>
            <a:lvl1pPr>
              <a:spcAft>
                <a:spcPts val="1200"/>
              </a:spcAft>
              <a:defRPr sz="2800" baseline="0"/>
            </a:lvl1pPr>
            <a:lvl2pPr>
              <a:spcAft>
                <a:spcPts val="1200"/>
              </a:spcAft>
              <a:defRPr sz="2400" baseline="0"/>
            </a:lvl2pPr>
            <a:lvl3pPr>
              <a:spcAft>
                <a:spcPts val="1200"/>
              </a:spcAft>
              <a:defRPr sz="1800"/>
            </a:lvl3pPr>
            <a:lvl4pPr>
              <a:spcAft>
                <a:spcPts val="1200"/>
              </a:spcAft>
              <a:defRPr sz="1600"/>
            </a:lvl4pPr>
            <a:lvl5pPr>
              <a:spcAft>
                <a:spcPts val="1200"/>
              </a:spcAft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en-US" dirty="0"/>
              <a:t>James Thorson (Feb. 28, 2010)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 i="0" baseline="0"/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9906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2719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James Thorson (Feb. 28, 2010)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617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James Thorson (Feb. 28, 2010)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804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James Thorson (Feb. 28, 2010)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265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James Thorson (Feb. 28, 2010)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960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James Thorson (Feb. 28, 2010)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259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3:  </a:t>
            </a:r>
            <a:r>
              <a:rPr lang="en-US" dirty="0" err="1"/>
              <a:t>Gompertz</a:t>
            </a:r>
            <a:r>
              <a:rPr lang="en-US" dirty="0"/>
              <a:t> filter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April 5, 2016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591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Gompertz model (autoregressive parameterization)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2" y="2083275"/>
            <a:ext cx="7315215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354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dirty="0"/>
                  <a:t>Gompertz model</a:t>
                </a:r>
              </a:p>
              <a:p>
                <a:pPr marL="0" indent="0">
                  <a:buNone/>
                </a:pPr>
                <a:r>
                  <a:rPr lang="en-US" i="1" dirty="0"/>
                  <a:t>Benefits</a:t>
                </a:r>
              </a:p>
              <a:p>
                <a:r>
                  <a:rPr lang="en-US" dirty="0"/>
                  <a:t>Specifies an explicit model</a:t>
                </a:r>
              </a:p>
              <a:p>
                <a:pPr lvl="1"/>
                <a:r>
                  <a:rPr lang="en-US" dirty="0"/>
                  <a:t>Can select form of density dependence</a:t>
                </a:r>
              </a:p>
              <a:p>
                <a:r>
                  <a:rPr lang="en-US" dirty="0"/>
                  <a:t>Can calculate stationary distribution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den>
                      </m:f>
                    </m:oMath>
                  </m:oMathPara>
                </a14:m>
                <a:endParaRPr lang="en-US" b="0" i="0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𝕍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5124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dirty="0"/>
                  <a:t>Directed random walk</a:t>
                </a: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𝑁𝑜𝑟𝑚𝑎𝑙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)~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𝑁𝑜𝑟𝑚𝑎𝑙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  <a:p>
                <a:pPr lvl="1"/>
                <a:r>
                  <a:rPr lang="en-US" dirty="0"/>
                  <a:t>Time-series follows a random-walk with a trend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2352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Data set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2" y="2083274"/>
            <a:ext cx="7315215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582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Questions</a:t>
            </a:r>
          </a:p>
          <a:p>
            <a:r>
              <a:rPr lang="en-US" dirty="0"/>
              <a:t>Is there evidence of density dependence?</a:t>
            </a:r>
          </a:p>
          <a:p>
            <a:r>
              <a:rPr lang="en-US" dirty="0"/>
              <a:t>If yes, what is the expected equilibrium?</a:t>
            </a:r>
          </a:p>
          <a:p>
            <a:r>
              <a:rPr lang="en-US" dirty="0"/>
              <a:t>What is the stationary distribution?</a:t>
            </a:r>
          </a:p>
          <a:p>
            <a:pPr lvl="1"/>
            <a:r>
              <a:rPr lang="en-US" dirty="0"/>
              <a:t>Variance</a:t>
            </a:r>
          </a:p>
          <a:p>
            <a:r>
              <a:rPr lang="en-US" dirty="0"/>
              <a:t>How “stable” is the model</a:t>
            </a:r>
          </a:p>
          <a:p>
            <a:pPr lvl="1"/>
            <a:r>
              <a:rPr lang="en-US" dirty="0" err="1"/>
              <a:t>Reactivitiy</a:t>
            </a:r>
            <a:endParaRPr lang="en-US" dirty="0"/>
          </a:p>
          <a:p>
            <a:pPr lvl="1"/>
            <a:r>
              <a:rPr lang="en-US" dirty="0"/>
              <a:t>Resilience</a:t>
            </a:r>
          </a:p>
          <a:p>
            <a:pPr lvl="1"/>
            <a:r>
              <a:rPr lang="en-US" dirty="0" err="1"/>
              <a:t>Resistence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508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Gompertz model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⁡(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𝑁𝑜𝑟𝑚𝑎𝑙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)~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𝑁𝑜𝑟𝑚𝑎𝑙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),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2" y="3200393"/>
            <a:ext cx="7315215" cy="365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072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Gompertz model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⁡(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𝑁𝑜𝑟𝑚𝑎𝑙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)~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𝑁𝑜𝑟𝑚𝑎𝑙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),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GB" dirty="0"/>
              </a:p>
              <a:p>
                <a:endParaRPr lang="en-US" dirty="0"/>
              </a:p>
              <a:p>
                <a:pPr lvl="1"/>
                <a:r>
                  <a:rPr lang="en-US" dirty="0"/>
                  <a:t>Fits to an index of abundance,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𝐛</m:t>
                    </m:r>
                  </m:oMath>
                </a14:m>
                <a:endParaRPr lang="en-US" b="1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GB" dirty="0"/>
                  <a:t> is the strength of density dependence</a:t>
                </a:r>
              </a:p>
              <a:p>
                <a:pPr lvl="2"/>
                <a:r>
                  <a:rPr lang="en-US" dirty="0"/>
                  <a:t>Linear impact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on per-capita productivity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dirty="0"/>
                  <a:t> is a </a:t>
                </a:r>
                <a:r>
                  <a:rPr lang="en-GB" dirty="0" err="1"/>
                  <a:t>lognormally</a:t>
                </a:r>
                <a:r>
                  <a:rPr lang="en-GB" dirty="0"/>
                  <a:t> distributed process error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GB" dirty="0"/>
                  <a:t> is the variance of log-process errors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GB" dirty="0"/>
                  <a:t> is the variance of log-observation errors</a:t>
                </a:r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5878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dirty="0"/>
                  <a:t>Gompertz model (autoregressive parameterization)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+(1−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𝑁𝑜𝑟𝑚𝑎𝑙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)~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𝑁𝑜𝑟𝑚𝑎𝑙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  <a:p>
                <a:pPr lvl="1"/>
                <a:r>
                  <a:rPr lang="en-US" dirty="0"/>
                  <a:t>Log-density follows an autoregressive process over time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GB" dirty="0"/>
                  <a:t> is “density dependence”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dirty="0"/>
                  <a:t> means each year fluctuates independently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GB" dirty="0"/>
                  <a:t> means the population follows a random-walk with no equilibrium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6086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Gompertz model (autoregressive parameterization)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2" y="2014263"/>
            <a:ext cx="7315215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588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Gompertz model (autoregressive parameterization)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2" y="2048769"/>
            <a:ext cx="7315215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18151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1058</TotalTime>
  <Words>636</Words>
  <Application>Microsoft Office PowerPoint</Application>
  <PresentationFormat>On-screen Show (4:3)</PresentationFormat>
  <Paragraphs>98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Cambria Math</vt:lpstr>
      <vt:lpstr>Wingdings</vt:lpstr>
      <vt:lpstr>1_Office Theme</vt:lpstr>
      <vt:lpstr>Lecture 3:  Gompertz filter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NWFSC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 Likelihoods and linear models</dc:title>
  <dc:creator>Thorson, James</dc:creator>
  <cp:lastModifiedBy>Ng, Elizabeth (ng1262@vandals.uidaho.edu)</cp:lastModifiedBy>
  <cp:revision>70</cp:revision>
  <dcterms:created xsi:type="dcterms:W3CDTF">2015-12-08T21:28:56Z</dcterms:created>
  <dcterms:modified xsi:type="dcterms:W3CDTF">2018-04-12T16:39:07Z</dcterms:modified>
</cp:coreProperties>
</file>