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>
      <p:cViewPr varScale="1">
        <p:scale>
          <a:sx n="29" d="100"/>
          <a:sy n="29" d="100"/>
        </p:scale>
        <p:origin x="3523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AE7A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" y="2824500"/>
            <a:ext cx="7370445" cy="2319020"/>
          </a:xfrm>
          <a:custGeom>
            <a:avLst/>
            <a:gdLst/>
            <a:ahLst/>
            <a:cxnLst/>
            <a:rect l="l" t="t" r="r" b="b"/>
            <a:pathLst>
              <a:path w="7370445" h="2319020">
                <a:moveTo>
                  <a:pt x="7370399" y="2318999"/>
                </a:moveTo>
                <a:lnTo>
                  <a:pt x="0" y="2318999"/>
                </a:lnTo>
                <a:lnTo>
                  <a:pt x="0" y="0"/>
                </a:lnTo>
                <a:lnTo>
                  <a:pt x="7370399" y="2318999"/>
                </a:lnTo>
                <a:close/>
              </a:path>
            </a:pathLst>
          </a:custGeom>
          <a:solidFill>
            <a:srgbClr val="0078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2599" y="1550700"/>
            <a:ext cx="5561965" cy="3592829"/>
          </a:xfrm>
          <a:custGeom>
            <a:avLst/>
            <a:gdLst/>
            <a:ahLst/>
            <a:cxnLst/>
            <a:rect l="l" t="t" r="r" b="b"/>
            <a:pathLst>
              <a:path w="5561965" h="3592829">
                <a:moveTo>
                  <a:pt x="5561399" y="3592799"/>
                </a:moveTo>
                <a:lnTo>
                  <a:pt x="0" y="3592799"/>
                </a:lnTo>
                <a:lnTo>
                  <a:pt x="5561399" y="0"/>
                </a:lnTo>
                <a:lnTo>
                  <a:pt x="5561399" y="3592799"/>
                </a:lnTo>
                <a:close/>
              </a:path>
            </a:pathLst>
          </a:custGeom>
          <a:solidFill>
            <a:srgbClr val="C4A1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058904" y="0"/>
            <a:ext cx="4085590" cy="2052955"/>
          </a:xfrm>
          <a:custGeom>
            <a:avLst/>
            <a:gdLst/>
            <a:ahLst/>
            <a:cxnLst/>
            <a:rect l="l" t="t" r="r" b="b"/>
            <a:pathLst>
              <a:path w="4085590" h="2052955">
                <a:moveTo>
                  <a:pt x="4085100" y="2052599"/>
                </a:moveTo>
                <a:lnTo>
                  <a:pt x="0" y="0"/>
                </a:lnTo>
                <a:lnTo>
                  <a:pt x="4085100" y="0"/>
                </a:lnTo>
                <a:lnTo>
                  <a:pt x="4085100" y="2052599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203263" y="596"/>
            <a:ext cx="8737600" cy="4937125"/>
          </a:xfrm>
          <a:custGeom>
            <a:avLst/>
            <a:gdLst/>
            <a:ahLst/>
            <a:cxnLst/>
            <a:rect l="l" t="t" r="r" b="b"/>
            <a:pathLst>
              <a:path w="8737600" h="4937125">
                <a:moveTo>
                  <a:pt x="8737511" y="205663"/>
                </a:moveTo>
                <a:lnTo>
                  <a:pt x="1987232" y="205663"/>
                </a:lnTo>
                <a:lnTo>
                  <a:pt x="2302294" y="0"/>
                </a:lnTo>
                <a:lnTo>
                  <a:pt x="2160587" y="0"/>
                </a:lnTo>
                <a:lnTo>
                  <a:pt x="1845525" y="205663"/>
                </a:lnTo>
                <a:lnTo>
                  <a:pt x="1732800" y="205663"/>
                </a:lnTo>
                <a:lnTo>
                  <a:pt x="2047862" y="0"/>
                </a:lnTo>
                <a:lnTo>
                  <a:pt x="1906155" y="0"/>
                </a:lnTo>
                <a:lnTo>
                  <a:pt x="1591094" y="205663"/>
                </a:lnTo>
                <a:lnTo>
                  <a:pt x="1478368" y="205663"/>
                </a:lnTo>
                <a:lnTo>
                  <a:pt x="1793430" y="0"/>
                </a:lnTo>
                <a:lnTo>
                  <a:pt x="1651723" y="0"/>
                </a:lnTo>
                <a:lnTo>
                  <a:pt x="1336662" y="205663"/>
                </a:lnTo>
                <a:lnTo>
                  <a:pt x="0" y="205663"/>
                </a:lnTo>
                <a:lnTo>
                  <a:pt x="0" y="4936655"/>
                </a:lnTo>
                <a:lnTo>
                  <a:pt x="8737511" y="4936655"/>
                </a:lnTo>
                <a:lnTo>
                  <a:pt x="8737511" y="2056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05383" y="596"/>
            <a:ext cx="2250440" cy="1044575"/>
          </a:xfrm>
          <a:custGeom>
            <a:avLst/>
            <a:gdLst/>
            <a:ahLst/>
            <a:cxnLst/>
            <a:rect l="l" t="t" r="r" b="b"/>
            <a:pathLst>
              <a:path w="2250440" h="1044575">
                <a:moveTo>
                  <a:pt x="1741500" y="0"/>
                </a:moveTo>
                <a:lnTo>
                  <a:pt x="1599806" y="0"/>
                </a:lnTo>
                <a:lnTo>
                  <a:pt x="0" y="1044308"/>
                </a:lnTo>
                <a:lnTo>
                  <a:pt x="141706" y="1044308"/>
                </a:lnTo>
                <a:lnTo>
                  <a:pt x="1741500" y="0"/>
                </a:lnTo>
                <a:close/>
              </a:path>
              <a:path w="2250440" h="1044575">
                <a:moveTo>
                  <a:pt x="1995932" y="0"/>
                </a:moveTo>
                <a:lnTo>
                  <a:pt x="1854225" y="0"/>
                </a:lnTo>
                <a:lnTo>
                  <a:pt x="254431" y="1044308"/>
                </a:lnTo>
                <a:lnTo>
                  <a:pt x="396138" y="1044308"/>
                </a:lnTo>
                <a:lnTo>
                  <a:pt x="1995932" y="0"/>
                </a:lnTo>
                <a:close/>
              </a:path>
              <a:path w="2250440" h="1044575">
                <a:moveTo>
                  <a:pt x="2250363" y="0"/>
                </a:moveTo>
                <a:lnTo>
                  <a:pt x="2108657" y="0"/>
                </a:lnTo>
                <a:lnTo>
                  <a:pt x="508863" y="1044308"/>
                </a:lnTo>
                <a:lnTo>
                  <a:pt x="650570" y="1044308"/>
                </a:lnTo>
                <a:lnTo>
                  <a:pt x="2250363" y="0"/>
                </a:lnTo>
                <a:close/>
              </a:path>
            </a:pathLst>
          </a:custGeom>
          <a:solidFill>
            <a:srgbClr val="163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57466" y="5092"/>
            <a:ext cx="1851660" cy="752475"/>
          </a:xfrm>
          <a:custGeom>
            <a:avLst/>
            <a:gdLst/>
            <a:ahLst/>
            <a:cxnLst/>
            <a:rect l="l" t="t" r="r" b="b"/>
            <a:pathLst>
              <a:path w="1851659" h="752475">
                <a:moveTo>
                  <a:pt x="1249235" y="0"/>
                </a:moveTo>
                <a:lnTo>
                  <a:pt x="1188504" y="0"/>
                </a:lnTo>
                <a:lnTo>
                  <a:pt x="0" y="752106"/>
                </a:lnTo>
                <a:lnTo>
                  <a:pt x="60731" y="752106"/>
                </a:lnTo>
                <a:lnTo>
                  <a:pt x="1249235" y="0"/>
                </a:lnTo>
                <a:close/>
              </a:path>
              <a:path w="1851659" h="752475">
                <a:moveTo>
                  <a:pt x="1550263" y="0"/>
                </a:moveTo>
                <a:lnTo>
                  <a:pt x="1489532" y="0"/>
                </a:lnTo>
                <a:lnTo>
                  <a:pt x="301015" y="752106"/>
                </a:lnTo>
                <a:lnTo>
                  <a:pt x="361746" y="752106"/>
                </a:lnTo>
                <a:lnTo>
                  <a:pt x="1550263" y="0"/>
                </a:lnTo>
                <a:close/>
              </a:path>
              <a:path w="1851659" h="752475">
                <a:moveTo>
                  <a:pt x="1851279" y="0"/>
                </a:moveTo>
                <a:lnTo>
                  <a:pt x="1790547" y="0"/>
                </a:lnTo>
                <a:lnTo>
                  <a:pt x="602030" y="752106"/>
                </a:lnTo>
                <a:lnTo>
                  <a:pt x="662762" y="752106"/>
                </a:lnTo>
                <a:lnTo>
                  <a:pt x="1851279" y="0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553022" y="4217860"/>
            <a:ext cx="2389505" cy="925830"/>
          </a:xfrm>
          <a:custGeom>
            <a:avLst/>
            <a:gdLst/>
            <a:ahLst/>
            <a:cxnLst/>
            <a:rect l="l" t="t" r="r" b="b"/>
            <a:pathLst>
              <a:path w="2389504" h="925829">
                <a:moveTo>
                  <a:pt x="1612138" y="0"/>
                </a:moveTo>
                <a:lnTo>
                  <a:pt x="1462887" y="0"/>
                </a:lnTo>
                <a:lnTo>
                  <a:pt x="0" y="925728"/>
                </a:lnTo>
                <a:lnTo>
                  <a:pt x="149250" y="925728"/>
                </a:lnTo>
                <a:lnTo>
                  <a:pt x="1612138" y="0"/>
                </a:lnTo>
                <a:close/>
              </a:path>
              <a:path w="2389504" h="925829">
                <a:moveTo>
                  <a:pt x="2000605" y="0"/>
                </a:moveTo>
                <a:lnTo>
                  <a:pt x="1851355" y="0"/>
                </a:lnTo>
                <a:lnTo>
                  <a:pt x="388467" y="925728"/>
                </a:lnTo>
                <a:lnTo>
                  <a:pt x="537718" y="925728"/>
                </a:lnTo>
                <a:lnTo>
                  <a:pt x="2000605" y="0"/>
                </a:lnTo>
                <a:close/>
              </a:path>
              <a:path w="2389504" h="925829">
                <a:moveTo>
                  <a:pt x="2389073" y="0"/>
                </a:moveTo>
                <a:lnTo>
                  <a:pt x="2239822" y="0"/>
                </a:lnTo>
                <a:lnTo>
                  <a:pt x="776935" y="925728"/>
                </a:lnTo>
                <a:lnTo>
                  <a:pt x="926185" y="925728"/>
                </a:lnTo>
                <a:lnTo>
                  <a:pt x="23890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99148" y="4055655"/>
            <a:ext cx="2795905" cy="1083310"/>
          </a:xfrm>
          <a:custGeom>
            <a:avLst/>
            <a:gdLst/>
            <a:ahLst/>
            <a:cxnLst/>
            <a:rect l="l" t="t" r="r" b="b"/>
            <a:pathLst>
              <a:path w="2795905" h="1083310">
                <a:moveTo>
                  <a:pt x="1886331" y="0"/>
                </a:moveTo>
                <a:lnTo>
                  <a:pt x="1711883" y="0"/>
                </a:lnTo>
                <a:lnTo>
                  <a:pt x="0" y="1083310"/>
                </a:lnTo>
                <a:lnTo>
                  <a:pt x="174447" y="1083310"/>
                </a:lnTo>
                <a:lnTo>
                  <a:pt x="1886331" y="0"/>
                </a:lnTo>
                <a:close/>
              </a:path>
              <a:path w="2795905" h="1083310">
                <a:moveTo>
                  <a:pt x="2340876" y="0"/>
                </a:moveTo>
                <a:lnTo>
                  <a:pt x="2166416" y="0"/>
                </a:lnTo>
                <a:lnTo>
                  <a:pt x="454533" y="1083310"/>
                </a:lnTo>
                <a:lnTo>
                  <a:pt x="628980" y="1083310"/>
                </a:lnTo>
                <a:lnTo>
                  <a:pt x="2340876" y="0"/>
                </a:lnTo>
                <a:close/>
              </a:path>
              <a:path w="2795905" h="1083310">
                <a:moveTo>
                  <a:pt x="2795409" y="0"/>
                </a:moveTo>
                <a:lnTo>
                  <a:pt x="2620949" y="0"/>
                </a:lnTo>
                <a:lnTo>
                  <a:pt x="909066" y="1083310"/>
                </a:lnTo>
                <a:lnTo>
                  <a:pt x="1083525" y="1083310"/>
                </a:lnTo>
                <a:lnTo>
                  <a:pt x="2795409" y="0"/>
                </a:lnTo>
                <a:close/>
              </a:path>
            </a:pathLst>
          </a:custGeom>
          <a:solidFill>
            <a:srgbClr val="0078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3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82599" y="1550700"/>
            <a:ext cx="5561965" cy="3592829"/>
          </a:xfrm>
          <a:custGeom>
            <a:avLst/>
            <a:gdLst/>
            <a:ahLst/>
            <a:cxnLst/>
            <a:rect l="l" t="t" r="r" b="b"/>
            <a:pathLst>
              <a:path w="5561965" h="3592829">
                <a:moveTo>
                  <a:pt x="5561399" y="3592799"/>
                </a:moveTo>
                <a:lnTo>
                  <a:pt x="0" y="3592799"/>
                </a:lnTo>
                <a:lnTo>
                  <a:pt x="5561399" y="0"/>
                </a:lnTo>
                <a:lnTo>
                  <a:pt x="5561399" y="35927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" y="2824500"/>
            <a:ext cx="7370445" cy="2319020"/>
          </a:xfrm>
          <a:custGeom>
            <a:avLst/>
            <a:gdLst/>
            <a:ahLst/>
            <a:cxnLst/>
            <a:rect l="l" t="t" r="r" b="b"/>
            <a:pathLst>
              <a:path w="7370445" h="2319020">
                <a:moveTo>
                  <a:pt x="7370399" y="2318999"/>
                </a:moveTo>
                <a:lnTo>
                  <a:pt x="0" y="2318999"/>
                </a:lnTo>
                <a:lnTo>
                  <a:pt x="0" y="0"/>
                </a:lnTo>
                <a:lnTo>
                  <a:pt x="7370399" y="2318999"/>
                </a:lnTo>
                <a:close/>
              </a:path>
            </a:pathLst>
          </a:custGeom>
          <a:solidFill>
            <a:srgbClr val="C4A15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203224" y="206250"/>
            <a:ext cx="8737600" cy="4731385"/>
          </a:xfrm>
          <a:custGeom>
            <a:avLst/>
            <a:gdLst/>
            <a:ahLst/>
            <a:cxnLst/>
            <a:rect l="l" t="t" r="r" b="b"/>
            <a:pathLst>
              <a:path w="8737600" h="4731385">
                <a:moveTo>
                  <a:pt x="8737499" y="4730999"/>
                </a:moveTo>
                <a:lnTo>
                  <a:pt x="0" y="4730999"/>
                </a:lnTo>
                <a:lnTo>
                  <a:pt x="0" y="0"/>
                </a:lnTo>
                <a:lnTo>
                  <a:pt x="8737499" y="0"/>
                </a:lnTo>
                <a:lnTo>
                  <a:pt x="8737499" y="4730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6962" y="987157"/>
            <a:ext cx="155007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6254" y="924007"/>
            <a:ext cx="8011490" cy="295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175" y="993810"/>
            <a:ext cx="665162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4800" spc="-10" dirty="0">
                <a:solidFill>
                  <a:srgbClr val="1F2328"/>
                </a:solidFill>
              </a:rPr>
              <a:t>SALES</a:t>
            </a:r>
            <a:r>
              <a:rPr sz="4800" spc="-105" dirty="0">
                <a:solidFill>
                  <a:srgbClr val="1F2328"/>
                </a:solidFill>
              </a:rPr>
              <a:t> </a:t>
            </a:r>
            <a:r>
              <a:rPr sz="4800" spc="-5" dirty="0">
                <a:solidFill>
                  <a:srgbClr val="1F2328"/>
                </a:solidFill>
              </a:rPr>
              <a:t>FORECASTING </a:t>
            </a:r>
            <a:r>
              <a:rPr sz="4800" spc="-1320" dirty="0">
                <a:solidFill>
                  <a:srgbClr val="1F2328"/>
                </a:solidFill>
              </a:rPr>
              <a:t> </a:t>
            </a:r>
            <a:r>
              <a:rPr sz="4800" spc="-10" dirty="0">
                <a:solidFill>
                  <a:srgbClr val="1F2328"/>
                </a:solidFill>
              </a:rPr>
              <a:t>FOR </a:t>
            </a:r>
            <a:r>
              <a:rPr sz="4800" spc="-15" dirty="0">
                <a:solidFill>
                  <a:srgbClr val="1F2328"/>
                </a:solidFill>
              </a:rPr>
              <a:t>SUPERSTORE </a:t>
            </a:r>
            <a:r>
              <a:rPr sz="4800" spc="-10" dirty="0">
                <a:solidFill>
                  <a:srgbClr val="1F2328"/>
                </a:solidFill>
              </a:rPr>
              <a:t> </a:t>
            </a:r>
            <a:r>
              <a:rPr sz="4800" spc="-5" dirty="0">
                <a:solidFill>
                  <a:srgbClr val="1F2328"/>
                </a:solidFill>
              </a:rPr>
              <a:t>SUPERMARKET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950" y="352888"/>
            <a:ext cx="6668770" cy="3745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output</a:t>
            </a:r>
            <a:r>
              <a:rPr sz="1400" spc="3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adfuller(monthly_data)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Output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(-3.2865668298704307,</a:t>
            </a:r>
            <a:endParaRPr sz="1400">
              <a:latin typeface="Arial MT"/>
              <a:cs typeface="Arial MT"/>
            </a:endParaRPr>
          </a:p>
          <a:p>
            <a:pPr marL="61594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0.015489720191097255,</a:t>
            </a:r>
            <a:endParaRPr sz="1400">
              <a:latin typeface="Arial MT"/>
              <a:cs typeface="Arial MT"/>
            </a:endParaRPr>
          </a:p>
          <a:p>
            <a:pPr marL="61594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10,</a:t>
            </a:r>
            <a:endParaRPr sz="1400">
              <a:latin typeface="Arial MT"/>
              <a:cs typeface="Arial MT"/>
            </a:endParaRPr>
          </a:p>
          <a:p>
            <a:pPr marL="61594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37,</a:t>
            </a:r>
            <a:endParaRPr sz="1400">
              <a:latin typeface="Arial MT"/>
              <a:cs typeface="Arial MT"/>
            </a:endParaRPr>
          </a:p>
          <a:p>
            <a:pPr marL="61594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{'1%'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-3.6209175221605827,</a:t>
            </a:r>
            <a:endParaRPr sz="1400">
              <a:latin typeface="Arial MT"/>
              <a:cs typeface="Arial MT"/>
            </a:endParaRPr>
          </a:p>
          <a:p>
            <a:pPr marL="111125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'5%'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-2.9435394610388332,</a:t>
            </a:r>
            <a:endParaRPr sz="1400">
              <a:latin typeface="Arial MT"/>
              <a:cs typeface="Arial MT"/>
            </a:endParaRPr>
          </a:p>
          <a:p>
            <a:pPr marL="111125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'10%':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-2.6104002410518627},</a:t>
            </a:r>
            <a:endParaRPr sz="1400">
              <a:latin typeface="Arial MT"/>
              <a:cs typeface="Arial MT"/>
            </a:endParaRPr>
          </a:p>
          <a:p>
            <a:pPr marL="61594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376.49084160927134)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 MT"/>
                <a:cs typeface="Arial MT"/>
              </a:rPr>
              <a:t>*</a:t>
            </a:r>
            <a:r>
              <a:rPr sz="1400" i="1" spc="-5" dirty="0">
                <a:latin typeface="Arial"/>
                <a:cs typeface="Arial"/>
              </a:rPr>
              <a:t>Ho</a:t>
            </a:r>
            <a:r>
              <a:rPr sz="1400" i="1" spc="-3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non-stationary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*</a:t>
            </a:r>
            <a:r>
              <a:rPr sz="1400" i="1" spc="-5" dirty="0">
                <a:latin typeface="Arial"/>
                <a:cs typeface="Arial"/>
              </a:rPr>
              <a:t>H1</a:t>
            </a:r>
            <a:r>
              <a:rPr sz="1400" i="1" spc="-2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stationary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If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p&lt;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0.05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;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stationary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if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p&gt;0.05;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stationary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Since the p-value is 0.00020180198458237758 ,which is less than 0.05 we </a:t>
            </a:r>
            <a:r>
              <a:rPr sz="1400" dirty="0">
                <a:latin typeface="Arial MT"/>
                <a:cs typeface="Arial MT"/>
              </a:rPr>
              <a:t>conclude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that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data is </a:t>
            </a:r>
            <a:r>
              <a:rPr sz="1400" dirty="0">
                <a:latin typeface="Arial MT"/>
                <a:cs typeface="Arial MT"/>
              </a:rPr>
              <a:t>stationary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7549" y="338983"/>
            <a:ext cx="144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7950" y="793647"/>
            <a:ext cx="6207125" cy="87503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919"/>
              </a:spcBef>
            </a:pPr>
            <a:r>
              <a:rPr sz="1400" b="1" spc="-5" dirty="0">
                <a:latin typeface="Arial"/>
                <a:cs typeface="Arial"/>
              </a:rPr>
              <a:t>ARIM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825"/>
              </a:spcBef>
            </a:pPr>
            <a:r>
              <a:rPr sz="1400" dirty="0">
                <a:latin typeface="Arial MT"/>
                <a:cs typeface="Arial MT"/>
              </a:rPr>
              <a:t># </a:t>
            </a:r>
            <a:r>
              <a:rPr sz="1400" spc="-5" dirty="0">
                <a:latin typeface="Arial MT"/>
                <a:cs typeface="Arial MT"/>
              </a:rPr>
              <a:t>plotting the test </a:t>
            </a:r>
            <a:r>
              <a:rPr sz="1400" dirty="0">
                <a:latin typeface="Arial MT"/>
                <a:cs typeface="Arial MT"/>
              </a:rPr>
              <a:t>set(actual) </a:t>
            </a:r>
            <a:r>
              <a:rPr sz="1400" spc="-5" dirty="0">
                <a:latin typeface="Arial MT"/>
                <a:cs typeface="Arial MT"/>
              </a:rPr>
              <a:t>and predict </a:t>
            </a:r>
            <a:r>
              <a:rPr sz="1400" dirty="0">
                <a:latin typeface="Arial MT"/>
                <a:cs typeface="Arial MT"/>
              </a:rPr>
              <a:t>model(forecast)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see a comparisson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#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Plot forecasts against actual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outcomes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724" y="1765724"/>
            <a:ext cx="5485799" cy="29074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7950" y="2127288"/>
            <a:ext cx="1374140" cy="39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050" spc="-5" dirty="0">
                <a:latin typeface="Arial MT"/>
                <a:cs typeface="Arial MT"/>
              </a:rPr>
              <a:t>ARIM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-6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Model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-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MSE:  </a:t>
            </a:r>
            <a:r>
              <a:rPr sz="1050" spc="-5" dirty="0">
                <a:latin typeface="Arial MT"/>
                <a:cs typeface="Arial MT"/>
              </a:rPr>
              <a:t>1748.62,</a:t>
            </a:r>
            <a:r>
              <a:rPr sz="1050" spc="-4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RMSE:</a:t>
            </a:r>
            <a:r>
              <a:rPr sz="1050" spc="-45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41.82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4775" y="328781"/>
            <a:ext cx="1641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SARIM</a:t>
            </a:r>
            <a:r>
              <a:rPr sz="1800" dirty="0"/>
              <a:t>A</a:t>
            </a:r>
            <a:r>
              <a:rPr sz="1800" spc="-70" dirty="0"/>
              <a:t> </a:t>
            </a:r>
            <a:r>
              <a:rPr sz="1800" dirty="0"/>
              <a:t>Model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337925" y="728162"/>
            <a:ext cx="6207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# </a:t>
            </a:r>
            <a:r>
              <a:rPr sz="1400" spc="-5" dirty="0">
                <a:latin typeface="Arial MT"/>
                <a:cs typeface="Arial MT"/>
              </a:rPr>
              <a:t>plotting the test </a:t>
            </a:r>
            <a:r>
              <a:rPr sz="1400" dirty="0">
                <a:latin typeface="Arial MT"/>
                <a:cs typeface="Arial MT"/>
              </a:rPr>
              <a:t>set(actual) </a:t>
            </a:r>
            <a:r>
              <a:rPr sz="1400" spc="-5" dirty="0">
                <a:latin typeface="Arial MT"/>
                <a:cs typeface="Arial MT"/>
              </a:rPr>
              <a:t>and predict </a:t>
            </a:r>
            <a:r>
              <a:rPr sz="1400" dirty="0">
                <a:latin typeface="Arial MT"/>
                <a:cs typeface="Arial MT"/>
              </a:rPr>
              <a:t>model(forecast)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see a comparisson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#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Plot forecasts against actual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outcomes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430250"/>
            <a:ext cx="6679849" cy="35608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05275" y="1868359"/>
            <a:ext cx="1823720" cy="51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SARIM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-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MSE:  </a:t>
            </a:r>
            <a:r>
              <a:rPr sz="1400" spc="-5" dirty="0">
                <a:latin typeface="Arial MT"/>
                <a:cs typeface="Arial MT"/>
              </a:rPr>
              <a:t>1748.62,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RMSE: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41.82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575" y="361881"/>
            <a:ext cx="2736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Facebook</a:t>
            </a:r>
            <a:r>
              <a:rPr sz="1800" spc="-45" dirty="0"/>
              <a:t> </a:t>
            </a:r>
            <a:r>
              <a:rPr sz="1800" spc="-5" dirty="0"/>
              <a:t>Prophet</a:t>
            </a:r>
            <a:r>
              <a:rPr sz="1800" spc="-50" dirty="0"/>
              <a:t> </a:t>
            </a:r>
            <a:r>
              <a:rPr sz="1800" dirty="0"/>
              <a:t>Model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89800" y="739187"/>
            <a:ext cx="5480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#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Plot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original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forecast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fig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prophet_model.plot(forecast,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xlabel='Order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Date',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ylabel='Sales')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325" y="1238425"/>
            <a:ext cx="7373074" cy="353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9344" y="366860"/>
            <a:ext cx="18459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Times New Roman"/>
                <a:cs typeface="Times New Roman"/>
              </a:rPr>
              <a:t>Conclusion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After thorough evaluation of the three </a:t>
            </a:r>
            <a:r>
              <a:rPr dirty="0"/>
              <a:t>models, </a:t>
            </a:r>
            <a:r>
              <a:rPr spc="-5" dirty="0"/>
              <a:t>Arima, </a:t>
            </a:r>
            <a:r>
              <a:rPr dirty="0"/>
              <a:t> </a:t>
            </a:r>
            <a:r>
              <a:rPr spc="-5" dirty="0"/>
              <a:t>Sarima and Facebook Prophet using the RMSE of the </a:t>
            </a:r>
            <a:r>
              <a:rPr dirty="0"/>
              <a:t> models ; </a:t>
            </a:r>
            <a:r>
              <a:rPr spc="-5" dirty="0"/>
              <a:t>Facebook prophet had the least RMSE </a:t>
            </a:r>
            <a:r>
              <a:rPr dirty="0"/>
              <a:t>value. </a:t>
            </a:r>
            <a:r>
              <a:rPr spc="5" dirty="0"/>
              <a:t> </a:t>
            </a:r>
            <a:r>
              <a:rPr spc="-5" dirty="0"/>
              <a:t>This </a:t>
            </a:r>
            <a:r>
              <a:rPr dirty="0"/>
              <a:t>study </a:t>
            </a:r>
            <a:r>
              <a:rPr spc="-5" dirty="0"/>
              <a:t>therefore found the Facebook Prophet </a:t>
            </a:r>
            <a:r>
              <a:rPr dirty="0"/>
              <a:t>model </a:t>
            </a:r>
            <a:r>
              <a:rPr spc="5" dirty="0"/>
              <a:t> </a:t>
            </a:r>
            <a:r>
              <a:rPr dirty="0"/>
              <a:t>most </a:t>
            </a:r>
            <a:r>
              <a:rPr spc="-5" dirty="0"/>
              <a:t>appropriate to forecast </a:t>
            </a:r>
            <a:r>
              <a:rPr dirty="0"/>
              <a:t>sales </a:t>
            </a:r>
            <a:r>
              <a:rPr spc="-5" dirty="0"/>
              <a:t>for Superstore </a:t>
            </a:r>
            <a:r>
              <a:rPr dirty="0"/>
              <a:t> supermarket.</a:t>
            </a:r>
            <a:r>
              <a:rPr spc="-60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prediction</a:t>
            </a:r>
            <a:r>
              <a:rPr spc="-15" dirty="0"/>
              <a:t> </a:t>
            </a:r>
            <a:r>
              <a:rPr spc="-5" dirty="0"/>
              <a:t>indicates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deep</a:t>
            </a:r>
            <a:r>
              <a:rPr spc="-15" dirty="0"/>
              <a:t> </a:t>
            </a:r>
            <a:r>
              <a:rPr spc="-5" dirty="0"/>
              <a:t>in</a:t>
            </a:r>
            <a:r>
              <a:rPr spc="-10" dirty="0"/>
              <a:t> </a:t>
            </a:r>
            <a:r>
              <a:rPr dirty="0"/>
              <a:t>sales.</a:t>
            </a:r>
            <a:r>
              <a:rPr spc="-60" dirty="0"/>
              <a:t> </a:t>
            </a:r>
            <a:r>
              <a:rPr spc="-5" dirty="0"/>
              <a:t>The </a:t>
            </a:r>
            <a:r>
              <a:rPr spc="-650" dirty="0"/>
              <a:t> </a:t>
            </a:r>
            <a:r>
              <a:rPr dirty="0"/>
              <a:t>month </a:t>
            </a:r>
            <a:r>
              <a:rPr spc="-5" dirty="0"/>
              <a:t>of </a:t>
            </a:r>
            <a:r>
              <a:rPr dirty="0"/>
              <a:t>January </a:t>
            </a:r>
            <a:r>
              <a:rPr spc="-5" dirty="0"/>
              <a:t>2018 experienced the lowest deep with </a:t>
            </a:r>
            <a:r>
              <a:rPr dirty="0"/>
              <a:t> sales</a:t>
            </a:r>
            <a:r>
              <a:rPr spc="-10" dirty="0"/>
              <a:t> </a:t>
            </a:r>
            <a:r>
              <a:rPr spc="-5" dirty="0"/>
              <a:t>as low as </a:t>
            </a:r>
            <a:r>
              <a:rPr spc="-50" dirty="0"/>
              <a:t>110.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574" y="104268"/>
            <a:ext cx="6457950" cy="3694429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641985" algn="ctr">
              <a:lnSpc>
                <a:spcPct val="100000"/>
              </a:lnSpc>
              <a:spcBef>
                <a:spcPts val="1580"/>
              </a:spcBef>
            </a:pPr>
            <a:r>
              <a:rPr sz="2400" b="1" spc="-5" dirty="0"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485"/>
              </a:spcBef>
            </a:pPr>
            <a:r>
              <a:rPr sz="2400" spc="-5" dirty="0">
                <a:latin typeface="Arial MT"/>
                <a:cs typeface="Arial MT"/>
              </a:rPr>
              <a:t>This </a:t>
            </a:r>
            <a:r>
              <a:rPr sz="2400" dirty="0">
                <a:latin typeface="Arial MT"/>
                <a:cs typeface="Arial MT"/>
              </a:rPr>
              <a:t>study recommends </a:t>
            </a:r>
            <a:r>
              <a:rPr sz="2400" spc="-5" dirty="0">
                <a:latin typeface="Arial MT"/>
                <a:cs typeface="Arial MT"/>
              </a:rPr>
              <a:t>increased use of digital </a:t>
            </a:r>
            <a:r>
              <a:rPr sz="2400" spc="-6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marketing strategies </a:t>
            </a:r>
            <a:r>
              <a:rPr sz="2400" spc="-5" dirty="0">
                <a:latin typeface="Arial MT"/>
                <a:cs typeface="Arial MT"/>
              </a:rPr>
              <a:t>to promote </a:t>
            </a:r>
            <a:r>
              <a:rPr sz="2400" dirty="0">
                <a:latin typeface="Arial MT"/>
                <a:cs typeface="Arial MT"/>
              </a:rPr>
              <a:t>sales </a:t>
            </a:r>
            <a:r>
              <a:rPr sz="2400" spc="-5" dirty="0">
                <a:latin typeface="Arial MT"/>
                <a:cs typeface="Arial MT"/>
              </a:rPr>
              <a:t>in future.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sales </a:t>
            </a:r>
            <a:r>
              <a:rPr sz="2400" spc="-5" dirty="0">
                <a:latin typeface="Arial MT"/>
                <a:cs typeface="Arial MT"/>
              </a:rPr>
              <a:t>team </a:t>
            </a:r>
            <a:r>
              <a:rPr sz="2400" dirty="0">
                <a:latin typeface="Arial MT"/>
                <a:cs typeface="Arial MT"/>
              </a:rPr>
              <a:t>should </a:t>
            </a:r>
            <a:r>
              <a:rPr sz="2400" spc="-5" dirty="0">
                <a:latin typeface="Arial MT"/>
                <a:cs typeface="Arial MT"/>
              </a:rPr>
              <a:t>also </a:t>
            </a:r>
            <a:r>
              <a:rPr sz="2400" dirty="0">
                <a:latin typeface="Arial MT"/>
                <a:cs typeface="Arial MT"/>
              </a:rPr>
              <a:t>consider </a:t>
            </a:r>
            <a:r>
              <a:rPr sz="2400" spc="-5" dirty="0">
                <a:latin typeface="Arial MT"/>
                <a:cs typeface="Arial MT"/>
              </a:rPr>
              <a:t>discounts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 future </a:t>
            </a:r>
            <a:r>
              <a:rPr sz="2400" dirty="0">
                <a:latin typeface="Arial MT"/>
                <a:cs typeface="Arial MT"/>
              </a:rPr>
              <a:t>so </a:t>
            </a:r>
            <a:r>
              <a:rPr sz="2400" spc="-5" dirty="0">
                <a:latin typeface="Arial MT"/>
                <a:cs typeface="Arial MT"/>
              </a:rPr>
              <a:t>as to entice </a:t>
            </a:r>
            <a:r>
              <a:rPr sz="2400" dirty="0">
                <a:latin typeface="Arial MT"/>
                <a:cs typeface="Arial MT"/>
              </a:rPr>
              <a:t>customers </a:t>
            </a:r>
            <a:r>
              <a:rPr sz="2400" spc="-5" dirty="0">
                <a:latin typeface="Arial MT"/>
                <a:cs typeface="Arial MT"/>
              </a:rPr>
              <a:t>thereby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increasing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sales.</a:t>
            </a:r>
            <a:endParaRPr sz="2400">
              <a:latin typeface="Arial MT"/>
              <a:cs typeface="Arial MT"/>
            </a:endParaRPr>
          </a:p>
          <a:p>
            <a:pPr marL="12700" marR="107950">
              <a:lnSpc>
                <a:spcPct val="100000"/>
              </a:lnSpc>
            </a:pPr>
            <a:r>
              <a:rPr sz="2400" spc="-25" dirty="0">
                <a:latin typeface="Arial MT"/>
                <a:cs typeface="Arial MT"/>
              </a:rPr>
              <a:t>However, </a:t>
            </a:r>
            <a:r>
              <a:rPr sz="2400" dirty="0">
                <a:latin typeface="Arial MT"/>
                <a:cs typeface="Arial MT"/>
              </a:rPr>
              <a:t>since </a:t>
            </a:r>
            <a:r>
              <a:rPr sz="2400" spc="-5" dirty="0">
                <a:latin typeface="Arial MT"/>
                <a:cs typeface="Arial MT"/>
              </a:rPr>
              <a:t>there is probability of decline in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sales </a:t>
            </a:r>
            <a:r>
              <a:rPr sz="2400" spc="-5" dirty="0">
                <a:latin typeface="Arial MT"/>
                <a:cs typeface="Arial MT"/>
              </a:rPr>
              <a:t>in the future, the Company </a:t>
            </a:r>
            <a:r>
              <a:rPr sz="2400" dirty="0">
                <a:latin typeface="Arial MT"/>
                <a:cs typeface="Arial MT"/>
              </a:rPr>
              <a:t>should </a:t>
            </a:r>
            <a:r>
              <a:rPr sz="2400" spc="-5" dirty="0">
                <a:latin typeface="Arial MT"/>
                <a:cs typeface="Arial MT"/>
              </a:rPr>
              <a:t>avoid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overstocking.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325" y="1682432"/>
            <a:ext cx="8107680" cy="2611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700"/>
              </a:lnSpc>
              <a:spcBef>
                <a:spcPts val="100"/>
              </a:spcBef>
            </a:pPr>
            <a:r>
              <a:rPr sz="1750" spc="-10" dirty="0">
                <a:latin typeface="Times New Roman"/>
                <a:cs typeface="Times New Roman"/>
              </a:rPr>
              <a:t>Superstore </a:t>
            </a:r>
            <a:r>
              <a:rPr sz="1750" spc="-5" dirty="0">
                <a:latin typeface="Times New Roman"/>
                <a:cs typeface="Times New Roman"/>
              </a:rPr>
              <a:t>is a very </a:t>
            </a:r>
            <a:r>
              <a:rPr sz="1750" spc="-15" dirty="0">
                <a:latin typeface="Times New Roman"/>
                <a:cs typeface="Times New Roman"/>
              </a:rPr>
              <a:t>large </a:t>
            </a:r>
            <a:r>
              <a:rPr sz="1750" spc="-10" dirty="0">
                <a:latin typeface="Times New Roman"/>
                <a:cs typeface="Times New Roman"/>
              </a:rPr>
              <a:t>supermarket </a:t>
            </a:r>
            <a:r>
              <a:rPr sz="1750" spc="-5" dirty="0">
                <a:latin typeface="Times New Roman"/>
                <a:cs typeface="Times New Roman"/>
              </a:rPr>
              <a:t>based in </a:t>
            </a:r>
            <a:r>
              <a:rPr sz="1750" spc="-10" dirty="0">
                <a:latin typeface="Times New Roman"/>
                <a:cs typeface="Times New Roman"/>
              </a:rPr>
              <a:t>the United States </a:t>
            </a:r>
            <a:r>
              <a:rPr sz="1750" spc="-5" dirty="0">
                <a:latin typeface="Times New Roman"/>
                <a:cs typeface="Times New Roman"/>
              </a:rPr>
              <a:t>of </a:t>
            </a:r>
            <a:r>
              <a:rPr sz="1750" spc="-10" dirty="0">
                <a:latin typeface="Times New Roman"/>
                <a:cs typeface="Times New Roman"/>
              </a:rPr>
              <a:t>America with </a:t>
            </a:r>
            <a:r>
              <a:rPr sz="1750" spc="-5" dirty="0">
                <a:latin typeface="Times New Roman"/>
                <a:cs typeface="Times New Roman"/>
              </a:rPr>
              <a:t>presence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in all </a:t>
            </a:r>
            <a:r>
              <a:rPr sz="1750" spc="-10" dirty="0">
                <a:latin typeface="Times New Roman"/>
                <a:cs typeface="Times New Roman"/>
              </a:rPr>
              <a:t>the states. They are </a:t>
            </a:r>
            <a:r>
              <a:rPr sz="1750" spc="-5" dirty="0">
                <a:latin typeface="Times New Roman"/>
                <a:cs typeface="Times New Roman"/>
              </a:rPr>
              <a:t>best known for </a:t>
            </a:r>
            <a:r>
              <a:rPr sz="1750" spc="-10" dirty="0">
                <a:latin typeface="Times New Roman"/>
                <a:cs typeface="Times New Roman"/>
              </a:rPr>
              <a:t>sale </a:t>
            </a:r>
            <a:r>
              <a:rPr sz="1750" spc="-5" dirty="0">
                <a:latin typeface="Times New Roman"/>
                <a:cs typeface="Times New Roman"/>
              </a:rPr>
              <a:t>of </a:t>
            </a:r>
            <a:r>
              <a:rPr sz="1750" spc="-10" dirty="0">
                <a:latin typeface="Times New Roman"/>
                <a:cs typeface="Times New Roman"/>
              </a:rPr>
              <a:t>office supplies, </a:t>
            </a:r>
            <a:r>
              <a:rPr sz="1750" spc="-5" dirty="0">
                <a:latin typeface="Times New Roman"/>
                <a:cs typeface="Times New Roman"/>
              </a:rPr>
              <a:t>furniture </a:t>
            </a:r>
            <a:r>
              <a:rPr sz="1750" spc="-10" dirty="0">
                <a:latin typeface="Times New Roman"/>
                <a:cs typeface="Times New Roman"/>
              </a:rPr>
              <a:t>and </a:t>
            </a:r>
            <a:r>
              <a:rPr sz="1750" spc="-20" dirty="0">
                <a:latin typeface="Times New Roman"/>
                <a:cs typeface="Times New Roman"/>
              </a:rPr>
              <a:t>Technology 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supplies such </a:t>
            </a:r>
            <a:r>
              <a:rPr sz="1750" spc="-5" dirty="0">
                <a:latin typeface="Times New Roman"/>
                <a:cs typeface="Times New Roman"/>
              </a:rPr>
              <a:t>as phones. </a:t>
            </a:r>
            <a:r>
              <a:rPr sz="1750" spc="-10" dirty="0">
                <a:latin typeface="Times New Roman"/>
                <a:cs typeface="Times New Roman"/>
              </a:rPr>
              <a:t>Using Historical </a:t>
            </a:r>
            <a:r>
              <a:rPr sz="1750" spc="-5" dirty="0">
                <a:latin typeface="Times New Roman"/>
                <a:cs typeface="Times New Roman"/>
              </a:rPr>
              <a:t>data, </a:t>
            </a:r>
            <a:r>
              <a:rPr sz="1750" spc="-10" dirty="0">
                <a:latin typeface="Times New Roman"/>
                <a:cs typeface="Times New Roman"/>
              </a:rPr>
              <a:t>the company wants </a:t>
            </a:r>
            <a:r>
              <a:rPr sz="1750" spc="-5" dirty="0">
                <a:latin typeface="Times New Roman"/>
                <a:cs typeface="Times New Roman"/>
              </a:rPr>
              <a:t>to forecast </a:t>
            </a:r>
            <a:r>
              <a:rPr sz="1750" spc="-10" dirty="0">
                <a:latin typeface="Times New Roman"/>
                <a:cs typeface="Times New Roman"/>
              </a:rPr>
              <a:t>their </a:t>
            </a:r>
            <a:r>
              <a:rPr sz="1750" spc="-5" dirty="0">
                <a:latin typeface="Times New Roman"/>
                <a:cs typeface="Times New Roman"/>
              </a:rPr>
              <a:t>future 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sales </a:t>
            </a:r>
            <a:r>
              <a:rPr sz="1750" spc="-5" dirty="0">
                <a:latin typeface="Times New Roman"/>
                <a:cs typeface="Times New Roman"/>
              </a:rPr>
              <a:t>so as to plan </a:t>
            </a:r>
            <a:r>
              <a:rPr sz="1750" spc="-10" dirty="0">
                <a:latin typeface="Times New Roman"/>
                <a:cs typeface="Times New Roman"/>
              </a:rPr>
              <a:t>and make informed </a:t>
            </a:r>
            <a:r>
              <a:rPr sz="1750" spc="-5" dirty="0">
                <a:latin typeface="Times New Roman"/>
                <a:cs typeface="Times New Roman"/>
              </a:rPr>
              <a:t>decisions </a:t>
            </a:r>
            <a:r>
              <a:rPr sz="1750" spc="-10" dirty="0">
                <a:latin typeface="Times New Roman"/>
                <a:cs typeface="Times New Roman"/>
              </a:rPr>
              <a:t>about </a:t>
            </a:r>
            <a:r>
              <a:rPr sz="1750" spc="-5" dirty="0">
                <a:latin typeface="Times New Roman"/>
                <a:cs typeface="Times New Roman"/>
              </a:rPr>
              <a:t>future operations, </a:t>
            </a:r>
            <a:r>
              <a:rPr sz="1750" spc="-10" dirty="0">
                <a:latin typeface="Times New Roman"/>
                <a:cs typeface="Times New Roman"/>
              </a:rPr>
              <a:t>marketing, and </a:t>
            </a:r>
            <a:r>
              <a:rPr sz="1750" spc="-5" dirty="0">
                <a:latin typeface="Times New Roman"/>
                <a:cs typeface="Times New Roman"/>
              </a:rPr>
              <a:t> resource</a:t>
            </a:r>
            <a:r>
              <a:rPr sz="1750" spc="-10" dirty="0">
                <a:latin typeface="Times New Roman"/>
                <a:cs typeface="Times New Roman"/>
              </a:rPr>
              <a:t> allocation.</a:t>
            </a:r>
            <a:endParaRPr sz="1750">
              <a:latin typeface="Times New Roman"/>
              <a:cs typeface="Times New Roman"/>
            </a:endParaRPr>
          </a:p>
          <a:p>
            <a:pPr marL="12700" marR="6985" algn="just">
              <a:lnSpc>
                <a:spcPct val="114700"/>
              </a:lnSpc>
              <a:spcBef>
                <a:spcPts val="1100"/>
              </a:spcBef>
            </a:pPr>
            <a:r>
              <a:rPr sz="1750" spc="-10" dirty="0">
                <a:latin typeface="Times New Roman"/>
                <a:cs typeface="Times New Roman"/>
              </a:rPr>
              <a:t>Accuracy</a:t>
            </a:r>
            <a:r>
              <a:rPr sz="1750" spc="-5" dirty="0">
                <a:latin typeface="Times New Roman"/>
                <a:cs typeface="Times New Roman"/>
              </a:rPr>
              <a:t> in </a:t>
            </a:r>
            <a:r>
              <a:rPr sz="1750" spc="-10" dirty="0">
                <a:latin typeface="Times New Roman"/>
                <a:cs typeface="Times New Roman"/>
              </a:rPr>
              <a:t>sale</a:t>
            </a:r>
            <a:r>
              <a:rPr sz="1750" spc="-5" dirty="0">
                <a:latin typeface="Times New Roman"/>
                <a:cs typeface="Times New Roman"/>
              </a:rPr>
              <a:t> prediction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helps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firms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to </a:t>
            </a:r>
            <a:r>
              <a:rPr sz="1750" spc="-10" dirty="0">
                <a:latin typeface="Times New Roman"/>
                <a:cs typeface="Times New Roman"/>
              </a:rPr>
              <a:t>adjust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their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strategy</a:t>
            </a:r>
            <a:r>
              <a:rPr sz="1750" spc="415" dirty="0">
                <a:latin typeface="Times New Roman"/>
                <a:cs typeface="Times New Roman"/>
              </a:rPr>
              <a:t> </a:t>
            </a:r>
            <a:r>
              <a:rPr sz="1750" spc="-20" dirty="0">
                <a:latin typeface="Times New Roman"/>
                <a:cs typeface="Times New Roman"/>
              </a:rPr>
              <a:t>accordingly,</a:t>
            </a:r>
            <a:r>
              <a:rPr sz="1750" spc="40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anticipate </a:t>
            </a:r>
            <a:r>
              <a:rPr sz="1750" spc="-5" dirty="0">
                <a:latin typeface="Times New Roman"/>
                <a:cs typeface="Times New Roman"/>
              </a:rPr>
              <a:t> future demand </a:t>
            </a:r>
            <a:r>
              <a:rPr sz="1750" spc="-10" dirty="0">
                <a:latin typeface="Times New Roman"/>
                <a:cs typeface="Times New Roman"/>
              </a:rPr>
              <a:t>and identify </a:t>
            </a:r>
            <a:r>
              <a:rPr sz="1750" spc="-5" dirty="0">
                <a:latin typeface="Times New Roman"/>
                <a:cs typeface="Times New Roman"/>
              </a:rPr>
              <a:t>potential problems or opportunities. </a:t>
            </a:r>
            <a:r>
              <a:rPr sz="1750" spc="-10" dirty="0">
                <a:latin typeface="Times New Roman"/>
                <a:cs typeface="Times New Roman"/>
              </a:rPr>
              <a:t>Sale </a:t>
            </a:r>
            <a:r>
              <a:rPr sz="1750" spc="-5" dirty="0">
                <a:latin typeface="Times New Roman"/>
                <a:cs typeface="Times New Roman"/>
              </a:rPr>
              <a:t>forecasting is a very 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key </a:t>
            </a:r>
            <a:r>
              <a:rPr sz="1750" spc="-10" dirty="0">
                <a:latin typeface="Times New Roman"/>
                <a:cs typeface="Times New Roman"/>
              </a:rPr>
              <a:t>task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that</a:t>
            </a:r>
            <a:r>
              <a:rPr sz="1750" spc="-5" dirty="0">
                <a:latin typeface="Times New Roman"/>
                <a:cs typeface="Times New Roman"/>
              </a:rPr>
              <a:t> businesses need to </a:t>
            </a:r>
            <a:r>
              <a:rPr sz="1750" spc="-10" dirty="0">
                <a:latin typeface="Times New Roman"/>
                <a:cs typeface="Times New Roman"/>
              </a:rPr>
              <a:t>embrace.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7275" y="463225"/>
            <a:ext cx="3555365" cy="731520"/>
          </a:xfrm>
          <a:prstGeom prst="rect">
            <a:avLst/>
          </a:prstGeom>
          <a:solidFill>
            <a:srgbClr val="AE7A5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70"/>
              </a:lnSpc>
            </a:pPr>
            <a:r>
              <a:rPr sz="4800" spc="-5" dirty="0">
                <a:solidFill>
                  <a:srgbClr val="233944"/>
                </a:solidFill>
              </a:rPr>
              <a:t>Introduction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Objective</a:t>
            </a:r>
            <a:r>
              <a:rPr b="0" spc="-5" dirty="0">
                <a:latin typeface="Arial MT"/>
                <a:cs typeface="Arial MT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175" y="1609966"/>
            <a:ext cx="73183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Superstore want to </a:t>
            </a:r>
            <a:r>
              <a:rPr sz="1800" dirty="0">
                <a:latin typeface="Arial MT"/>
                <a:cs typeface="Arial MT"/>
              </a:rPr>
              <a:t>strategize </a:t>
            </a:r>
            <a:r>
              <a:rPr sz="1800" spc="-5" dirty="0">
                <a:latin typeface="Arial MT"/>
                <a:cs typeface="Arial MT"/>
              </a:rPr>
              <a:t>their inventory </a:t>
            </a:r>
            <a:r>
              <a:rPr sz="1800" dirty="0">
                <a:latin typeface="Arial MT"/>
                <a:cs typeface="Arial MT"/>
              </a:rPr>
              <a:t>management, </a:t>
            </a:r>
            <a:r>
              <a:rPr sz="1800" spc="-5" dirty="0">
                <a:latin typeface="Arial MT"/>
                <a:cs typeface="Arial MT"/>
              </a:rPr>
              <a:t>logistics,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production and </a:t>
            </a:r>
            <a:r>
              <a:rPr sz="1800" dirty="0">
                <a:latin typeface="Arial MT"/>
                <a:cs typeface="Arial MT"/>
              </a:rPr>
              <a:t>manpower </a:t>
            </a:r>
            <a:r>
              <a:rPr sz="1800" spc="-5" dirty="0">
                <a:latin typeface="Arial MT"/>
                <a:cs typeface="Arial MT"/>
              </a:rPr>
              <a:t>planning for the future. The business problem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this project is to forecast future </a:t>
            </a:r>
            <a:r>
              <a:rPr sz="1800" dirty="0">
                <a:latin typeface="Arial MT"/>
                <a:cs typeface="Arial MT"/>
              </a:rPr>
              <a:t>sales </a:t>
            </a:r>
            <a:r>
              <a:rPr sz="1800" spc="-5" dirty="0">
                <a:latin typeface="Arial MT"/>
                <a:cs typeface="Arial MT"/>
              </a:rPr>
              <a:t>data by training </a:t>
            </a:r>
            <a:r>
              <a:rPr sz="1800" dirty="0">
                <a:latin typeface="Arial MT"/>
                <a:cs typeface="Arial MT"/>
              </a:rPr>
              <a:t>supervised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machine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learning </a:t>
            </a:r>
            <a:r>
              <a:rPr sz="1800" dirty="0">
                <a:latin typeface="Arial MT"/>
                <a:cs typeface="Arial MT"/>
              </a:rPr>
              <a:t>models</a:t>
            </a:r>
            <a:r>
              <a:rPr sz="1800" spc="-5" dirty="0">
                <a:latin typeface="Arial MT"/>
                <a:cs typeface="Arial MT"/>
              </a:rPr>
              <a:t> 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historical data.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351" y="906433"/>
            <a:ext cx="2920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80" dirty="0"/>
              <a:t> </a:t>
            </a:r>
            <a:r>
              <a:rPr spc="-5" dirty="0"/>
              <a:t>Understanding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175" y="1920400"/>
            <a:ext cx="7239634" cy="1262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The dataset </a:t>
            </a:r>
            <a:r>
              <a:rPr sz="1800" dirty="0">
                <a:latin typeface="Arial MT"/>
                <a:cs typeface="Arial MT"/>
              </a:rPr>
              <a:t>contains </a:t>
            </a:r>
            <a:r>
              <a:rPr sz="1800" spc="-5" dirty="0">
                <a:latin typeface="Arial MT"/>
                <a:cs typeface="Arial MT"/>
              </a:rPr>
              <a:t>the historical order details of the </a:t>
            </a:r>
            <a:r>
              <a:rPr sz="1800" dirty="0">
                <a:latin typeface="Arial MT"/>
                <a:cs typeface="Arial MT"/>
              </a:rPr>
              <a:t>customers </a:t>
            </a:r>
            <a:r>
              <a:rPr sz="1800" spc="-5" dirty="0">
                <a:latin typeface="Arial MT"/>
                <a:cs typeface="Arial MT"/>
              </a:rPr>
              <a:t>of the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superstore </a:t>
            </a:r>
            <a:r>
              <a:rPr sz="1800" spc="-5" dirty="0">
                <a:latin typeface="Arial MT"/>
                <a:cs typeface="Arial MT"/>
              </a:rPr>
              <a:t>in all the </a:t>
            </a:r>
            <a:r>
              <a:rPr sz="1800" dirty="0">
                <a:latin typeface="Arial MT"/>
                <a:cs typeface="Arial MT"/>
              </a:rPr>
              <a:t>stores </a:t>
            </a:r>
            <a:r>
              <a:rPr sz="1800" spc="-5" dirty="0">
                <a:latin typeface="Arial MT"/>
                <a:cs typeface="Arial MT"/>
              </a:rPr>
              <a:t>in the United States. This is </a:t>
            </a:r>
            <a:r>
              <a:rPr sz="1800" dirty="0">
                <a:latin typeface="Arial MT"/>
                <a:cs typeface="Arial MT"/>
              </a:rPr>
              <a:t>monthly </a:t>
            </a:r>
            <a:r>
              <a:rPr sz="1800" spc="-5" dirty="0">
                <a:latin typeface="Arial MT"/>
                <a:cs typeface="Arial MT"/>
              </a:rPr>
              <a:t>data for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shipped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goods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month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dirty="0">
                <a:latin typeface="Arial MT"/>
                <a:cs typeface="Arial MT"/>
              </a:rPr>
              <a:t>July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year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2014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2018.</a:t>
            </a:r>
            <a:endParaRPr sz="18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100"/>
              </a:spcBef>
            </a:pP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dataset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contains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9994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rows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21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Columns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175" y="481827"/>
            <a:ext cx="340804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dirty="0">
                <a:solidFill>
                  <a:srgbClr val="1F2328"/>
                </a:solidFill>
              </a:rPr>
              <a:t>Exploratory</a:t>
            </a:r>
            <a:r>
              <a:rPr sz="2150" spc="-50" dirty="0">
                <a:solidFill>
                  <a:srgbClr val="1F2328"/>
                </a:solidFill>
              </a:rPr>
              <a:t> </a:t>
            </a:r>
            <a:r>
              <a:rPr sz="2150" dirty="0">
                <a:solidFill>
                  <a:srgbClr val="1F2328"/>
                </a:solidFill>
              </a:rPr>
              <a:t>Data</a:t>
            </a:r>
            <a:r>
              <a:rPr sz="2150" spc="-114" dirty="0">
                <a:solidFill>
                  <a:srgbClr val="1F2328"/>
                </a:solidFill>
              </a:rPr>
              <a:t> </a:t>
            </a:r>
            <a:r>
              <a:rPr sz="2150" dirty="0">
                <a:solidFill>
                  <a:srgbClr val="1F2328"/>
                </a:solidFill>
              </a:rPr>
              <a:t>Analysis</a:t>
            </a:r>
            <a:endParaRPr sz="2150"/>
          </a:p>
        </p:txBody>
      </p:sp>
      <p:grpSp>
        <p:nvGrpSpPr>
          <p:cNvPr id="3" name="object 3"/>
          <p:cNvGrpSpPr/>
          <p:nvPr/>
        </p:nvGrpSpPr>
        <p:grpSpPr>
          <a:xfrm>
            <a:off x="281500" y="1031000"/>
            <a:ext cx="5072380" cy="3441700"/>
            <a:chOff x="281500" y="1031000"/>
            <a:chExt cx="5072380" cy="3441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500" y="1031000"/>
              <a:ext cx="5072200" cy="34411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1325" y="2873150"/>
              <a:ext cx="1663700" cy="160020"/>
            </a:xfrm>
            <a:custGeom>
              <a:avLst/>
              <a:gdLst/>
              <a:ahLst/>
              <a:cxnLst/>
              <a:rect l="l" t="t" r="r" b="b"/>
              <a:pathLst>
                <a:path w="1663700" h="160019">
                  <a:moveTo>
                    <a:pt x="1663098" y="160019"/>
                  </a:moveTo>
                  <a:lnTo>
                    <a:pt x="0" y="160019"/>
                  </a:lnTo>
                  <a:lnTo>
                    <a:pt x="0" y="0"/>
                  </a:lnTo>
                  <a:lnTo>
                    <a:pt x="1663098" y="0"/>
                  </a:lnTo>
                  <a:lnTo>
                    <a:pt x="1663098" y="1600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8625" y="2855116"/>
            <a:ext cx="16871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latin typeface="Arial MT"/>
                <a:cs typeface="Arial MT"/>
              </a:rPr>
              <a:t>&lt;Axes:</a:t>
            </a:r>
            <a:r>
              <a:rPr sz="1050" spc="-4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xlabel='Order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Date'&gt;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53274" y="1832956"/>
            <a:ext cx="28251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33944"/>
                </a:solidFill>
                <a:latin typeface="Calibri"/>
                <a:cs typeface="Calibri"/>
              </a:rPr>
              <a:t>#Visualizing the </a:t>
            </a:r>
            <a:r>
              <a:rPr sz="1800" b="1" spc="-10" dirty="0">
                <a:solidFill>
                  <a:srgbClr val="233944"/>
                </a:solidFill>
                <a:latin typeface="Calibri"/>
                <a:cs typeface="Calibri"/>
              </a:rPr>
              <a:t>dataset </a:t>
            </a:r>
            <a:r>
              <a:rPr sz="1800" b="1" spc="-5" dirty="0">
                <a:solidFill>
                  <a:srgbClr val="233944"/>
                </a:solidFill>
                <a:latin typeface="Calibri"/>
                <a:cs typeface="Calibri"/>
              </a:rPr>
              <a:t>using </a:t>
            </a:r>
            <a:r>
              <a:rPr sz="1800" b="1" spc="-39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33944"/>
                </a:solidFill>
                <a:latin typeface="Calibri"/>
                <a:cs typeface="Calibri"/>
              </a:rPr>
              <a:t>lineplot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sz="1800" b="1" spc="-10" dirty="0">
                <a:solidFill>
                  <a:srgbClr val="233944"/>
                </a:solidFill>
                <a:latin typeface="Calibri"/>
                <a:cs typeface="Calibri"/>
              </a:rPr>
              <a:t>sns.lineplot(data)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"/>
            <a:ext cx="5257799" cy="39623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956875" y="1438530"/>
            <a:ext cx="25933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33944"/>
                </a:solidFill>
                <a:latin typeface="Calibri"/>
                <a:cs typeface="Calibri"/>
              </a:rPr>
              <a:t>#Visualizing the </a:t>
            </a:r>
            <a:r>
              <a:rPr sz="1800" b="1" spc="-10" dirty="0">
                <a:solidFill>
                  <a:srgbClr val="233944"/>
                </a:solidFill>
                <a:latin typeface="Calibri"/>
                <a:cs typeface="Calibri"/>
              </a:rPr>
              <a:t>monthly </a:t>
            </a:r>
            <a:r>
              <a:rPr sz="1800" b="1" spc="-5" dirty="0">
                <a:solidFill>
                  <a:srgbClr val="233944"/>
                </a:solidFill>
                <a:latin typeface="Calibri"/>
                <a:cs typeface="Calibri"/>
              </a:rPr>
              <a:t> sales </a:t>
            </a:r>
            <a:r>
              <a:rPr sz="1800" b="1" spc="-10" dirty="0">
                <a:solidFill>
                  <a:srgbClr val="233944"/>
                </a:solidFill>
                <a:latin typeface="Calibri"/>
                <a:cs typeface="Calibri"/>
              </a:rPr>
              <a:t>dataset </a:t>
            </a:r>
            <a:r>
              <a:rPr sz="1800" b="1" spc="-5" dirty="0">
                <a:solidFill>
                  <a:srgbClr val="233944"/>
                </a:solidFill>
                <a:latin typeface="Calibri"/>
                <a:cs typeface="Calibri"/>
              </a:rPr>
              <a:t>using lineplot </a:t>
            </a:r>
            <a:r>
              <a:rPr sz="1800" b="1" spc="-395" dirty="0">
                <a:solidFill>
                  <a:srgbClr val="23394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33944"/>
                </a:solidFill>
                <a:latin typeface="Calibri"/>
                <a:cs typeface="Calibri"/>
              </a:rPr>
              <a:t>sns.lineplot(monthly_data)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175" y="430331"/>
            <a:ext cx="210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Checking</a:t>
            </a:r>
            <a:r>
              <a:rPr sz="1800" spc="-50" dirty="0"/>
              <a:t> </a:t>
            </a:r>
            <a:r>
              <a:rPr sz="1800" dirty="0"/>
              <a:t>for</a:t>
            </a:r>
            <a:r>
              <a:rPr sz="1800" spc="-45" dirty="0"/>
              <a:t> </a:t>
            </a:r>
            <a:r>
              <a:rPr sz="1800" spc="-25" dirty="0"/>
              <a:t>Trend</a:t>
            </a:r>
            <a:endParaRPr sz="1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900" y="1076175"/>
            <a:ext cx="6136874" cy="29911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1475" y="870265"/>
            <a:ext cx="257175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" dirty="0">
                <a:latin typeface="Arial MT"/>
                <a:cs typeface="Arial MT"/>
              </a:rPr>
              <a:t>&lt;Axes: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xlabel='Order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Date',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ylabel='Sales'&gt;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9625" y="1600306"/>
            <a:ext cx="26263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#Checking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trend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using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rolling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mean</a:t>
            </a:r>
            <a:endParaRPr sz="1800">
              <a:latin typeface="Arial MT"/>
              <a:cs typeface="Arial MT"/>
            </a:endParaRPr>
          </a:p>
          <a:p>
            <a:pPr marL="12700" marR="54991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#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comparing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two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lineplot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498900"/>
            <a:ext cx="5741649" cy="44921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87825" y="1359537"/>
            <a:ext cx="26377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#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visualizing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distribution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the </a:t>
            </a:r>
            <a:r>
              <a:rPr sz="1400" b="1" spc="-5" dirty="0">
                <a:latin typeface="Arial"/>
                <a:cs typeface="Arial"/>
              </a:rPr>
              <a:t>dataset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sns.displot(monthly_data, 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kde=True)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2175" y="421313"/>
            <a:ext cx="51231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233944"/>
                </a:solidFill>
                <a:latin typeface="Microsoft Sans Serif"/>
                <a:cs typeface="Microsoft Sans Serif"/>
              </a:rPr>
              <a:t>#Checking</a:t>
            </a:r>
            <a:r>
              <a:rPr sz="1400" spc="-10" dirty="0">
                <a:solidFill>
                  <a:srgbClr val="233944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33944"/>
                </a:solidFill>
                <a:latin typeface="Microsoft Sans Serif"/>
                <a:cs typeface="Microsoft Sans Serif"/>
              </a:rPr>
              <a:t>for</a:t>
            </a:r>
            <a:r>
              <a:rPr sz="1400" spc="-10" dirty="0">
                <a:solidFill>
                  <a:srgbClr val="233944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33944"/>
                </a:solidFill>
                <a:latin typeface="Microsoft Sans Serif"/>
                <a:cs typeface="Microsoft Sans Serif"/>
              </a:rPr>
              <a:t>sattionarity</a:t>
            </a:r>
            <a:r>
              <a:rPr sz="1400" spc="-5" dirty="0">
                <a:solidFill>
                  <a:srgbClr val="233944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33944"/>
                </a:solidFill>
                <a:latin typeface="Microsoft Sans Serif"/>
                <a:cs typeface="Microsoft Sans Serif"/>
              </a:rPr>
              <a:t>using</a:t>
            </a:r>
            <a:r>
              <a:rPr sz="1400" spc="-10" dirty="0">
                <a:solidFill>
                  <a:srgbClr val="233944"/>
                </a:solidFill>
                <a:latin typeface="Microsoft Sans Serif"/>
                <a:cs typeface="Microsoft Sans Serif"/>
              </a:rPr>
              <a:t> </a:t>
            </a:r>
            <a:r>
              <a:rPr sz="1400" spc="20" dirty="0">
                <a:solidFill>
                  <a:srgbClr val="233944"/>
                </a:solidFill>
                <a:latin typeface="Microsoft Sans Serif"/>
                <a:cs typeface="Microsoft Sans Serif"/>
              </a:rPr>
              <a:t>dickyfuller</a:t>
            </a:r>
            <a:r>
              <a:rPr sz="1400" spc="-5" dirty="0">
                <a:solidFill>
                  <a:srgbClr val="233944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233944"/>
                </a:solidFill>
                <a:latin typeface="Microsoft Sans Serif"/>
                <a:cs typeface="Microsoft Sans Serif"/>
              </a:rPr>
              <a:t>test</a:t>
            </a:r>
            <a:r>
              <a:rPr sz="1400" spc="-10" dirty="0">
                <a:solidFill>
                  <a:srgbClr val="233944"/>
                </a:solidFill>
                <a:latin typeface="Microsoft Sans Serif"/>
                <a:cs typeface="Microsoft Sans Serif"/>
              </a:rPr>
              <a:t> </a:t>
            </a:r>
            <a:r>
              <a:rPr sz="1400" spc="5" dirty="0">
                <a:solidFill>
                  <a:srgbClr val="233944"/>
                </a:solidFill>
                <a:latin typeface="Microsoft Sans Serif"/>
                <a:cs typeface="Microsoft Sans Serif"/>
              </a:rPr>
              <a:t>on</a:t>
            </a:r>
            <a:r>
              <a:rPr sz="1400" spc="-10" dirty="0">
                <a:solidFill>
                  <a:srgbClr val="233944"/>
                </a:solidFill>
                <a:latin typeface="Microsoft Sans Serif"/>
                <a:cs typeface="Microsoft Sans Serif"/>
              </a:rPr>
              <a:t> </a:t>
            </a:r>
            <a:r>
              <a:rPr sz="1400" spc="35" dirty="0">
                <a:solidFill>
                  <a:srgbClr val="233944"/>
                </a:solidFill>
                <a:latin typeface="Microsoft Sans Serif"/>
                <a:cs typeface="Microsoft Sans Serif"/>
              </a:rPr>
              <a:t>monthly</a:t>
            </a:r>
            <a:r>
              <a:rPr sz="1400" spc="-5" dirty="0">
                <a:solidFill>
                  <a:srgbClr val="233944"/>
                </a:solidFill>
                <a:latin typeface="Microsoft Sans Serif"/>
                <a:cs typeface="Microsoft Sans Serif"/>
              </a:rPr>
              <a:t> </a:t>
            </a:r>
            <a:r>
              <a:rPr sz="1400" spc="15" dirty="0">
                <a:solidFill>
                  <a:srgbClr val="233944"/>
                </a:solidFill>
                <a:latin typeface="Microsoft Sans Serif"/>
                <a:cs typeface="Microsoft Sans Serif"/>
              </a:rPr>
              <a:t>data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549" y="907273"/>
            <a:ext cx="7582799" cy="37527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607</Words>
  <Application>Microsoft Office PowerPoint</Application>
  <PresentationFormat>On-screen Show (16:9)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MT</vt:lpstr>
      <vt:lpstr>Calibri</vt:lpstr>
      <vt:lpstr>Microsoft Sans Serif</vt:lpstr>
      <vt:lpstr>Times New Roman</vt:lpstr>
      <vt:lpstr>Office Theme</vt:lpstr>
      <vt:lpstr>SALES FORECASTING  FOR SUPERSTORE  SUPERMARKET</vt:lpstr>
      <vt:lpstr>Introduction</vt:lpstr>
      <vt:lpstr>Objectives</vt:lpstr>
      <vt:lpstr>Data Understanding</vt:lpstr>
      <vt:lpstr>Exploratory Data Analysis</vt:lpstr>
      <vt:lpstr>PowerPoint Presentation</vt:lpstr>
      <vt:lpstr>Checking for Trend</vt:lpstr>
      <vt:lpstr>PowerPoint Presentation</vt:lpstr>
      <vt:lpstr>PowerPoint Presentation</vt:lpstr>
      <vt:lpstr>PowerPoint Presentation</vt:lpstr>
      <vt:lpstr>Modelling</vt:lpstr>
      <vt:lpstr>SARIMA Model</vt:lpstr>
      <vt:lpstr>Facebook Prophet Model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FORECASTING  FOR SUPERSTORE  SUPERMARKET</dc:title>
  <cp:lastModifiedBy>ELLY</cp:lastModifiedBy>
  <cp:revision>1</cp:revision>
  <dcterms:created xsi:type="dcterms:W3CDTF">2023-12-14T14:00:38Z</dcterms:created>
  <dcterms:modified xsi:type="dcterms:W3CDTF">2023-12-14T16:03:17Z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2023-12-13T00:00:00Z</vt:filetime>
  </property>
  <property fmtid="{D5CDD505-2E9C-101B-9397-08002B2CF9AE}" pid="3" name="Creator">
    <vt:lpwstr>PDFium</vt:lpwstr>
  </property>
  <property fmtid="{D5CDD505-2E9C-101B-9397-08002B2CF9AE}" pid="4" name="LastSaved">
    <vt:filetime>2023-12-13T00:00:00Z</vt:filetime>
  </property>
</Properties>
</file>