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097" autoAdjust="0"/>
  </p:normalViewPr>
  <p:slideViewPr>
    <p:cSldViewPr>
      <p:cViewPr varScale="1">
        <p:scale>
          <a:sx n="96" d="100"/>
          <a:sy n="96" d="100"/>
        </p:scale>
        <p:origin x="1579"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6F60D600-C46E-4330-AB95-3558B3D92DB5}" type="datetimeFigureOut">
              <a:rPr lang="en-US" smtClean="0"/>
              <a:t>12/14/2023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6D4CAA5-DB57-41EA-A1C7-DD9CC1704289}" type="slidenum">
              <a:rPr lang="en-US" smtClean="0"/>
              <a:t>‹#›</a:t>
            </a:fld>
            <a:endParaRPr lang="en-US"/>
          </a:p>
        </p:txBody>
      </p:sp>
    </p:spTree>
    <p:extLst>
      <p:ext uri="{BB962C8B-B14F-4D97-AF65-F5344CB8AC3E}">
        <p14:creationId xmlns:p14="http://schemas.microsoft.com/office/powerpoint/2010/main" val="769243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D4CAA5-DB57-41EA-A1C7-DD9CC1704289}" type="slidenum">
              <a:rPr lang="en-US" smtClean="0"/>
              <a:t>12</a:t>
            </a:fld>
            <a:endParaRPr lang="en-US"/>
          </a:p>
        </p:txBody>
      </p:sp>
    </p:spTree>
    <p:extLst>
      <p:ext uri="{BB962C8B-B14F-4D97-AF65-F5344CB8AC3E}">
        <p14:creationId xmlns:p14="http://schemas.microsoft.com/office/powerpoint/2010/main" val="29901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AE7A51"/>
          </a:solidFill>
        </p:spPr>
        <p:txBody>
          <a:bodyPr wrap="square" lIns="0" tIns="0" rIns="0" bIns="0" rtlCol="0"/>
          <a:lstStyle/>
          <a:p>
            <a:endParaRPr/>
          </a:p>
        </p:txBody>
      </p:sp>
      <p:sp>
        <p:nvSpPr>
          <p:cNvPr id="17" name="bg object 17"/>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00786B"/>
          </a:solidFill>
        </p:spPr>
        <p:txBody>
          <a:bodyPr wrap="square" lIns="0" tIns="0" rIns="0" bIns="0" rtlCol="0"/>
          <a:lstStyle/>
          <a:p>
            <a:endParaRPr/>
          </a:p>
        </p:txBody>
      </p:sp>
      <p:sp>
        <p:nvSpPr>
          <p:cNvPr id="18" name="bg object 18"/>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C4A15A"/>
          </a:solidFill>
        </p:spPr>
        <p:txBody>
          <a:bodyPr wrap="square" lIns="0" tIns="0" rIns="0" bIns="0" rtlCol="0"/>
          <a:lstStyle/>
          <a:p>
            <a:endParaRPr/>
          </a:p>
        </p:txBody>
      </p:sp>
      <p:sp>
        <p:nvSpPr>
          <p:cNvPr id="19" name="bg object 19"/>
          <p:cNvSpPr/>
          <p:nvPr/>
        </p:nvSpPr>
        <p:spPr>
          <a:xfrm>
            <a:off x="5058904" y="0"/>
            <a:ext cx="4085590" cy="2052955"/>
          </a:xfrm>
          <a:custGeom>
            <a:avLst/>
            <a:gdLst/>
            <a:ahLst/>
            <a:cxnLst/>
            <a:rect l="l" t="t" r="r" b="b"/>
            <a:pathLst>
              <a:path w="4085590" h="2052955">
                <a:moveTo>
                  <a:pt x="4085100" y="2052599"/>
                </a:moveTo>
                <a:lnTo>
                  <a:pt x="0" y="0"/>
                </a:lnTo>
                <a:lnTo>
                  <a:pt x="4085100" y="0"/>
                </a:lnTo>
                <a:lnTo>
                  <a:pt x="4085100" y="2052599"/>
                </a:lnTo>
                <a:close/>
              </a:path>
            </a:pathLst>
          </a:custGeom>
          <a:solidFill>
            <a:srgbClr val="233944"/>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0" y="0"/>
            <a:ext cx="9143999" cy="5143499"/>
          </a:xfrm>
          <a:prstGeom prst="rect">
            <a:avLst/>
          </a:prstGeom>
        </p:spPr>
      </p:pic>
      <p:sp>
        <p:nvSpPr>
          <p:cNvPr id="21" name="bg object 21"/>
          <p:cNvSpPr/>
          <p:nvPr/>
        </p:nvSpPr>
        <p:spPr>
          <a:xfrm>
            <a:off x="203263" y="596"/>
            <a:ext cx="8737600" cy="4937125"/>
          </a:xfrm>
          <a:custGeom>
            <a:avLst/>
            <a:gdLst/>
            <a:ahLst/>
            <a:cxnLst/>
            <a:rect l="l" t="t" r="r" b="b"/>
            <a:pathLst>
              <a:path w="8737600" h="4937125">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p:spPr>
        <p:txBody>
          <a:bodyPr wrap="square" lIns="0" tIns="0" rIns="0" bIns="0" rtlCol="0"/>
          <a:lstStyle/>
          <a:p>
            <a:endParaRPr/>
          </a:p>
        </p:txBody>
      </p:sp>
      <p:sp>
        <p:nvSpPr>
          <p:cNvPr id="22" name="bg object 22"/>
          <p:cNvSpPr/>
          <p:nvPr/>
        </p:nvSpPr>
        <p:spPr>
          <a:xfrm>
            <a:off x="905383" y="596"/>
            <a:ext cx="2250440" cy="1044575"/>
          </a:xfrm>
          <a:custGeom>
            <a:avLst/>
            <a:gdLst/>
            <a:ahLst/>
            <a:cxnLst/>
            <a:rect l="l" t="t" r="r" b="b"/>
            <a:pathLst>
              <a:path w="2250440" h="1044575">
                <a:moveTo>
                  <a:pt x="1741500" y="0"/>
                </a:moveTo>
                <a:lnTo>
                  <a:pt x="1599806" y="0"/>
                </a:lnTo>
                <a:lnTo>
                  <a:pt x="0" y="1044308"/>
                </a:lnTo>
                <a:lnTo>
                  <a:pt x="141706" y="1044308"/>
                </a:lnTo>
                <a:lnTo>
                  <a:pt x="1741500" y="0"/>
                </a:lnTo>
                <a:close/>
              </a:path>
              <a:path w="2250440" h="1044575">
                <a:moveTo>
                  <a:pt x="1995932" y="0"/>
                </a:moveTo>
                <a:lnTo>
                  <a:pt x="1854225" y="0"/>
                </a:lnTo>
                <a:lnTo>
                  <a:pt x="254431" y="1044308"/>
                </a:lnTo>
                <a:lnTo>
                  <a:pt x="396138" y="1044308"/>
                </a:lnTo>
                <a:lnTo>
                  <a:pt x="1995932" y="0"/>
                </a:lnTo>
                <a:close/>
              </a:path>
              <a:path w="2250440" h="1044575">
                <a:moveTo>
                  <a:pt x="2250363" y="0"/>
                </a:moveTo>
                <a:lnTo>
                  <a:pt x="2108657" y="0"/>
                </a:lnTo>
                <a:lnTo>
                  <a:pt x="508863" y="1044308"/>
                </a:lnTo>
                <a:lnTo>
                  <a:pt x="650570" y="1044308"/>
                </a:lnTo>
                <a:lnTo>
                  <a:pt x="2250363" y="0"/>
                </a:lnTo>
                <a:close/>
              </a:path>
            </a:pathLst>
          </a:custGeom>
          <a:solidFill>
            <a:srgbClr val="163EF4"/>
          </a:solidFill>
        </p:spPr>
        <p:txBody>
          <a:bodyPr wrap="square" lIns="0" tIns="0" rIns="0" bIns="0" rtlCol="0"/>
          <a:lstStyle/>
          <a:p>
            <a:endParaRPr/>
          </a:p>
        </p:txBody>
      </p:sp>
      <p:sp>
        <p:nvSpPr>
          <p:cNvPr id="23" name="bg object 23"/>
          <p:cNvSpPr/>
          <p:nvPr/>
        </p:nvSpPr>
        <p:spPr>
          <a:xfrm>
            <a:off x="7057466" y="5092"/>
            <a:ext cx="1851660" cy="752475"/>
          </a:xfrm>
          <a:custGeom>
            <a:avLst/>
            <a:gdLst/>
            <a:ahLst/>
            <a:cxnLst/>
            <a:rect l="l" t="t" r="r" b="b"/>
            <a:pathLst>
              <a:path w="1851659" h="752475">
                <a:moveTo>
                  <a:pt x="1249235" y="0"/>
                </a:moveTo>
                <a:lnTo>
                  <a:pt x="1188504" y="0"/>
                </a:lnTo>
                <a:lnTo>
                  <a:pt x="0" y="752106"/>
                </a:lnTo>
                <a:lnTo>
                  <a:pt x="60731" y="752106"/>
                </a:lnTo>
                <a:lnTo>
                  <a:pt x="1249235" y="0"/>
                </a:lnTo>
                <a:close/>
              </a:path>
              <a:path w="1851659" h="752475">
                <a:moveTo>
                  <a:pt x="1550263" y="0"/>
                </a:moveTo>
                <a:lnTo>
                  <a:pt x="1489532" y="0"/>
                </a:lnTo>
                <a:lnTo>
                  <a:pt x="301015" y="752106"/>
                </a:lnTo>
                <a:lnTo>
                  <a:pt x="361746" y="752106"/>
                </a:lnTo>
                <a:lnTo>
                  <a:pt x="1550263" y="0"/>
                </a:lnTo>
                <a:close/>
              </a:path>
              <a:path w="1851659" h="752475">
                <a:moveTo>
                  <a:pt x="1851279" y="0"/>
                </a:moveTo>
                <a:lnTo>
                  <a:pt x="1790547" y="0"/>
                </a:lnTo>
                <a:lnTo>
                  <a:pt x="602030" y="752106"/>
                </a:lnTo>
                <a:lnTo>
                  <a:pt x="662762" y="752106"/>
                </a:lnTo>
                <a:lnTo>
                  <a:pt x="1851279" y="0"/>
                </a:lnTo>
                <a:close/>
              </a:path>
            </a:pathLst>
          </a:custGeom>
          <a:solidFill>
            <a:srgbClr val="233944"/>
          </a:solidFill>
        </p:spPr>
        <p:txBody>
          <a:bodyPr wrap="square" lIns="0" tIns="0" rIns="0" bIns="0" rtlCol="0"/>
          <a:lstStyle/>
          <a:p>
            <a:endParaRPr/>
          </a:p>
        </p:txBody>
      </p:sp>
      <p:sp>
        <p:nvSpPr>
          <p:cNvPr id="24" name="bg object 24"/>
          <p:cNvSpPr/>
          <p:nvPr/>
        </p:nvSpPr>
        <p:spPr>
          <a:xfrm>
            <a:off x="6553022" y="4217860"/>
            <a:ext cx="2389505" cy="925830"/>
          </a:xfrm>
          <a:custGeom>
            <a:avLst/>
            <a:gdLst/>
            <a:ahLst/>
            <a:cxnLst/>
            <a:rect l="l" t="t" r="r" b="b"/>
            <a:pathLst>
              <a:path w="2389504" h="925829">
                <a:moveTo>
                  <a:pt x="1612138" y="0"/>
                </a:moveTo>
                <a:lnTo>
                  <a:pt x="1462887" y="0"/>
                </a:lnTo>
                <a:lnTo>
                  <a:pt x="0" y="925728"/>
                </a:lnTo>
                <a:lnTo>
                  <a:pt x="149250" y="925728"/>
                </a:lnTo>
                <a:lnTo>
                  <a:pt x="1612138" y="0"/>
                </a:lnTo>
                <a:close/>
              </a:path>
              <a:path w="2389504" h="925829">
                <a:moveTo>
                  <a:pt x="2000605" y="0"/>
                </a:moveTo>
                <a:lnTo>
                  <a:pt x="1851355" y="0"/>
                </a:lnTo>
                <a:lnTo>
                  <a:pt x="388467" y="925728"/>
                </a:lnTo>
                <a:lnTo>
                  <a:pt x="537718" y="925728"/>
                </a:lnTo>
                <a:lnTo>
                  <a:pt x="2000605" y="0"/>
                </a:lnTo>
                <a:close/>
              </a:path>
              <a:path w="2389504" h="925829">
                <a:moveTo>
                  <a:pt x="2389073" y="0"/>
                </a:moveTo>
                <a:lnTo>
                  <a:pt x="2239822" y="0"/>
                </a:lnTo>
                <a:lnTo>
                  <a:pt x="776935" y="925728"/>
                </a:lnTo>
                <a:lnTo>
                  <a:pt x="926185" y="925728"/>
                </a:lnTo>
                <a:lnTo>
                  <a:pt x="2389073" y="0"/>
                </a:lnTo>
                <a:close/>
              </a:path>
            </a:pathLst>
          </a:custGeom>
          <a:solidFill>
            <a:srgbClr val="FFFFFF"/>
          </a:solidFill>
        </p:spPr>
        <p:txBody>
          <a:bodyPr wrap="square" lIns="0" tIns="0" rIns="0" bIns="0" rtlCol="0"/>
          <a:lstStyle/>
          <a:p>
            <a:endParaRPr/>
          </a:p>
        </p:txBody>
      </p:sp>
      <p:sp>
        <p:nvSpPr>
          <p:cNvPr id="25" name="bg object 25"/>
          <p:cNvSpPr/>
          <p:nvPr/>
        </p:nvSpPr>
        <p:spPr>
          <a:xfrm>
            <a:off x="199148" y="4055655"/>
            <a:ext cx="2795905" cy="1083310"/>
          </a:xfrm>
          <a:custGeom>
            <a:avLst/>
            <a:gdLst/>
            <a:ahLst/>
            <a:cxnLst/>
            <a:rect l="l" t="t" r="r" b="b"/>
            <a:pathLst>
              <a:path w="2795905" h="1083310">
                <a:moveTo>
                  <a:pt x="1886331" y="0"/>
                </a:moveTo>
                <a:lnTo>
                  <a:pt x="1711883" y="0"/>
                </a:lnTo>
                <a:lnTo>
                  <a:pt x="0" y="1083310"/>
                </a:lnTo>
                <a:lnTo>
                  <a:pt x="174447" y="1083310"/>
                </a:lnTo>
                <a:lnTo>
                  <a:pt x="1886331" y="0"/>
                </a:lnTo>
                <a:close/>
              </a:path>
              <a:path w="2795905" h="1083310">
                <a:moveTo>
                  <a:pt x="2340876" y="0"/>
                </a:moveTo>
                <a:lnTo>
                  <a:pt x="2166416" y="0"/>
                </a:lnTo>
                <a:lnTo>
                  <a:pt x="454533" y="1083310"/>
                </a:lnTo>
                <a:lnTo>
                  <a:pt x="628980" y="1083310"/>
                </a:lnTo>
                <a:lnTo>
                  <a:pt x="2340876" y="0"/>
                </a:lnTo>
                <a:close/>
              </a:path>
              <a:path w="2795905" h="1083310">
                <a:moveTo>
                  <a:pt x="2795409" y="0"/>
                </a:moveTo>
                <a:lnTo>
                  <a:pt x="2620949" y="0"/>
                </a:lnTo>
                <a:lnTo>
                  <a:pt x="909066" y="1083310"/>
                </a:lnTo>
                <a:lnTo>
                  <a:pt x="1083525" y="1083310"/>
                </a:lnTo>
                <a:lnTo>
                  <a:pt x="2795409" y="0"/>
                </a:lnTo>
                <a:close/>
              </a:path>
            </a:pathLst>
          </a:custGeom>
          <a:solidFill>
            <a:srgbClr val="00786B"/>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33944"/>
          </a:solidFill>
        </p:spPr>
        <p:txBody>
          <a:bodyPr wrap="square" lIns="0" tIns="0" rIns="0" bIns="0" rtlCol="0"/>
          <a:lstStyle/>
          <a:p>
            <a:endParaRPr/>
          </a:p>
        </p:txBody>
      </p:sp>
      <p:sp>
        <p:nvSpPr>
          <p:cNvPr id="17" name="bg object 17"/>
          <p:cNvSpPr/>
          <p:nvPr/>
        </p:nvSpPr>
        <p:spPr>
          <a:xfrm>
            <a:off x="3582599" y="1550700"/>
            <a:ext cx="5561965" cy="3592829"/>
          </a:xfrm>
          <a:custGeom>
            <a:avLst/>
            <a:gdLst/>
            <a:ahLst/>
            <a:cxnLst/>
            <a:rect l="l" t="t" r="r" b="b"/>
            <a:pathLst>
              <a:path w="5561965" h="3592829">
                <a:moveTo>
                  <a:pt x="5561399" y="3592799"/>
                </a:moveTo>
                <a:lnTo>
                  <a:pt x="0" y="3592799"/>
                </a:lnTo>
                <a:lnTo>
                  <a:pt x="5561399" y="0"/>
                </a:lnTo>
                <a:lnTo>
                  <a:pt x="5561399" y="3592799"/>
                </a:lnTo>
                <a:close/>
              </a:path>
            </a:pathLst>
          </a:custGeom>
          <a:solidFill>
            <a:srgbClr val="D9D9D9"/>
          </a:solidFill>
        </p:spPr>
        <p:txBody>
          <a:bodyPr wrap="square" lIns="0" tIns="0" rIns="0" bIns="0" rtlCol="0"/>
          <a:lstStyle/>
          <a:p>
            <a:endParaRPr/>
          </a:p>
        </p:txBody>
      </p:sp>
      <p:sp>
        <p:nvSpPr>
          <p:cNvPr id="18" name="bg object 18"/>
          <p:cNvSpPr/>
          <p:nvPr/>
        </p:nvSpPr>
        <p:spPr>
          <a:xfrm>
            <a:off x="30" y="2824500"/>
            <a:ext cx="7370445" cy="2319020"/>
          </a:xfrm>
          <a:custGeom>
            <a:avLst/>
            <a:gdLst/>
            <a:ahLst/>
            <a:cxnLst/>
            <a:rect l="l" t="t" r="r" b="b"/>
            <a:pathLst>
              <a:path w="7370445" h="2319020">
                <a:moveTo>
                  <a:pt x="7370399" y="2318999"/>
                </a:moveTo>
                <a:lnTo>
                  <a:pt x="0" y="2318999"/>
                </a:lnTo>
                <a:lnTo>
                  <a:pt x="0" y="0"/>
                </a:lnTo>
                <a:lnTo>
                  <a:pt x="7370399" y="2318999"/>
                </a:lnTo>
                <a:close/>
              </a:path>
            </a:pathLst>
          </a:custGeom>
          <a:solidFill>
            <a:srgbClr val="C4A15A"/>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0" y="0"/>
            <a:ext cx="9143999" cy="5143499"/>
          </a:xfrm>
          <a:prstGeom prst="rect">
            <a:avLst/>
          </a:prstGeom>
        </p:spPr>
      </p:pic>
      <p:sp>
        <p:nvSpPr>
          <p:cNvPr id="20" name="bg object 20"/>
          <p:cNvSpPr/>
          <p:nvPr/>
        </p:nvSpPr>
        <p:spPr>
          <a:xfrm>
            <a:off x="203224" y="206250"/>
            <a:ext cx="8737600" cy="4731385"/>
          </a:xfrm>
          <a:custGeom>
            <a:avLst/>
            <a:gdLst/>
            <a:ahLst/>
            <a:cxnLst/>
            <a:rect l="l" t="t" r="r" b="b"/>
            <a:pathLst>
              <a:path w="8737600" h="4731385">
                <a:moveTo>
                  <a:pt x="8737499" y="4730999"/>
                </a:moveTo>
                <a:lnTo>
                  <a:pt x="0" y="4730999"/>
                </a:lnTo>
                <a:lnTo>
                  <a:pt x="0" y="0"/>
                </a:lnTo>
                <a:lnTo>
                  <a:pt x="8737499" y="0"/>
                </a:lnTo>
                <a:lnTo>
                  <a:pt x="8737499" y="473099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796962" y="987157"/>
            <a:ext cx="1550074" cy="391159"/>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3" name="Holder 3"/>
          <p:cNvSpPr>
            <a:spLocks noGrp="1"/>
          </p:cNvSpPr>
          <p:nvPr>
            <p:ph type="body" idx="1"/>
          </p:nvPr>
        </p:nvSpPr>
        <p:spPr>
          <a:xfrm>
            <a:off x="566254" y="924007"/>
            <a:ext cx="8011490" cy="2951479"/>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175" y="993810"/>
            <a:ext cx="6651625" cy="2768600"/>
          </a:xfrm>
          <a:prstGeom prst="rect">
            <a:avLst/>
          </a:prstGeom>
        </p:spPr>
        <p:txBody>
          <a:bodyPr vert="horz" wrap="square" lIns="0" tIns="12700" rIns="0" bIns="0" rtlCol="0">
            <a:spAutoFit/>
          </a:bodyPr>
          <a:lstStyle/>
          <a:p>
            <a:pPr marL="12700" marR="5080" algn="ctr">
              <a:lnSpc>
                <a:spcPct val="125000"/>
              </a:lnSpc>
              <a:spcBef>
                <a:spcPts val="100"/>
              </a:spcBef>
            </a:pPr>
            <a:r>
              <a:rPr sz="4800" spc="-10" dirty="0">
                <a:solidFill>
                  <a:srgbClr val="1F2328"/>
                </a:solidFill>
                <a:latin typeface="Times New Roman" panose="02020603050405020304" pitchFamily="18" charset="0"/>
                <a:cs typeface="Times New Roman" panose="02020603050405020304" pitchFamily="18" charset="0"/>
              </a:rPr>
              <a:t>SALES</a:t>
            </a:r>
            <a:r>
              <a:rPr sz="4800" spc="-105" dirty="0">
                <a:solidFill>
                  <a:srgbClr val="1F2328"/>
                </a:solidFill>
                <a:latin typeface="Times New Roman" panose="02020603050405020304" pitchFamily="18" charset="0"/>
                <a:cs typeface="Times New Roman" panose="02020603050405020304" pitchFamily="18" charset="0"/>
              </a:rPr>
              <a:t> </a:t>
            </a:r>
            <a:r>
              <a:rPr sz="4800" spc="-5" dirty="0">
                <a:solidFill>
                  <a:srgbClr val="1F2328"/>
                </a:solidFill>
                <a:latin typeface="Times New Roman" panose="02020603050405020304" pitchFamily="18" charset="0"/>
                <a:cs typeface="Times New Roman" panose="02020603050405020304" pitchFamily="18" charset="0"/>
              </a:rPr>
              <a:t>FORECASTING </a:t>
            </a:r>
            <a:r>
              <a:rPr sz="4800" spc="-1320" dirty="0">
                <a:solidFill>
                  <a:srgbClr val="1F2328"/>
                </a:solidFill>
                <a:latin typeface="Times New Roman" panose="02020603050405020304" pitchFamily="18" charset="0"/>
                <a:cs typeface="Times New Roman" panose="02020603050405020304" pitchFamily="18" charset="0"/>
              </a:rPr>
              <a:t> </a:t>
            </a:r>
            <a:r>
              <a:rPr sz="4800" spc="-10" dirty="0">
                <a:solidFill>
                  <a:srgbClr val="1F2328"/>
                </a:solidFill>
                <a:latin typeface="Times New Roman" panose="02020603050405020304" pitchFamily="18" charset="0"/>
                <a:cs typeface="Times New Roman" panose="02020603050405020304" pitchFamily="18" charset="0"/>
              </a:rPr>
              <a:t>FOR </a:t>
            </a:r>
            <a:r>
              <a:rPr sz="4800" spc="-15" dirty="0">
                <a:solidFill>
                  <a:srgbClr val="1F2328"/>
                </a:solidFill>
                <a:latin typeface="Times New Roman" panose="02020603050405020304" pitchFamily="18" charset="0"/>
                <a:cs typeface="Times New Roman" panose="02020603050405020304" pitchFamily="18" charset="0"/>
              </a:rPr>
              <a:t>SUPERSTORE </a:t>
            </a:r>
            <a:r>
              <a:rPr sz="4800" spc="-10" dirty="0">
                <a:solidFill>
                  <a:srgbClr val="1F2328"/>
                </a:solidFill>
                <a:latin typeface="Times New Roman" panose="02020603050405020304" pitchFamily="18" charset="0"/>
                <a:cs typeface="Times New Roman" panose="02020603050405020304" pitchFamily="18" charset="0"/>
              </a:rPr>
              <a:t> </a:t>
            </a:r>
            <a:r>
              <a:rPr sz="4800" spc="-5" dirty="0">
                <a:solidFill>
                  <a:srgbClr val="1F2328"/>
                </a:solidFill>
                <a:latin typeface="Times New Roman" panose="02020603050405020304" pitchFamily="18" charset="0"/>
                <a:cs typeface="Times New Roman" panose="02020603050405020304" pitchFamily="18" charset="0"/>
              </a:rPr>
              <a:t>SUPERMARKET</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5950" y="352888"/>
            <a:ext cx="6668770" cy="374586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output</a:t>
            </a:r>
            <a:r>
              <a:rPr sz="1400" spc="335" dirty="0">
                <a:latin typeface="Arial MT"/>
                <a:cs typeface="Arial MT"/>
              </a:rPr>
              <a:t> </a:t>
            </a:r>
            <a:r>
              <a:rPr sz="1400" dirty="0">
                <a:latin typeface="Arial MT"/>
                <a:cs typeface="Arial MT"/>
              </a:rPr>
              <a:t>=</a:t>
            </a:r>
            <a:r>
              <a:rPr sz="1400" spc="-25" dirty="0">
                <a:latin typeface="Arial MT"/>
                <a:cs typeface="Arial MT"/>
              </a:rPr>
              <a:t> </a:t>
            </a:r>
            <a:r>
              <a:rPr sz="1400" spc="-5" dirty="0">
                <a:latin typeface="Arial MT"/>
                <a:cs typeface="Arial MT"/>
              </a:rPr>
              <a:t>adfuller(monthly_data)</a:t>
            </a:r>
            <a:endParaRPr sz="1400">
              <a:latin typeface="Arial MT"/>
              <a:cs typeface="Arial MT"/>
            </a:endParaRPr>
          </a:p>
          <a:p>
            <a:pPr marL="12700">
              <a:lnSpc>
                <a:spcPct val="100000"/>
              </a:lnSpc>
            </a:pPr>
            <a:r>
              <a:rPr sz="1400" spc="-5" dirty="0">
                <a:latin typeface="Arial MT"/>
                <a:cs typeface="Arial MT"/>
              </a:rPr>
              <a:t>Output</a:t>
            </a:r>
            <a:endParaRPr sz="1400">
              <a:latin typeface="Arial MT"/>
              <a:cs typeface="Arial MT"/>
            </a:endParaRPr>
          </a:p>
          <a:p>
            <a:pPr marL="12700">
              <a:lnSpc>
                <a:spcPct val="100000"/>
              </a:lnSpc>
            </a:pPr>
            <a:r>
              <a:rPr sz="1400" dirty="0">
                <a:latin typeface="Arial MT"/>
                <a:cs typeface="Arial MT"/>
              </a:rPr>
              <a:t>(-3.2865668298704307,</a:t>
            </a:r>
            <a:endParaRPr sz="1400">
              <a:latin typeface="Arial MT"/>
              <a:cs typeface="Arial MT"/>
            </a:endParaRPr>
          </a:p>
          <a:p>
            <a:pPr marL="61594">
              <a:lnSpc>
                <a:spcPct val="100000"/>
              </a:lnSpc>
            </a:pPr>
            <a:r>
              <a:rPr sz="1400" spc="-5" dirty="0">
                <a:latin typeface="Arial MT"/>
                <a:cs typeface="Arial MT"/>
              </a:rPr>
              <a:t>0.015489720191097255,</a:t>
            </a:r>
            <a:endParaRPr sz="1400">
              <a:latin typeface="Arial MT"/>
              <a:cs typeface="Arial MT"/>
            </a:endParaRPr>
          </a:p>
          <a:p>
            <a:pPr marL="61594">
              <a:lnSpc>
                <a:spcPct val="100000"/>
              </a:lnSpc>
            </a:pPr>
            <a:r>
              <a:rPr sz="1400" spc="-5" dirty="0">
                <a:latin typeface="Arial MT"/>
                <a:cs typeface="Arial MT"/>
              </a:rPr>
              <a:t>10,</a:t>
            </a:r>
            <a:endParaRPr sz="1400">
              <a:latin typeface="Arial MT"/>
              <a:cs typeface="Arial MT"/>
            </a:endParaRPr>
          </a:p>
          <a:p>
            <a:pPr marL="61594">
              <a:lnSpc>
                <a:spcPct val="100000"/>
              </a:lnSpc>
            </a:pPr>
            <a:r>
              <a:rPr sz="1400" spc="-5" dirty="0">
                <a:latin typeface="Arial MT"/>
                <a:cs typeface="Arial MT"/>
              </a:rPr>
              <a:t>37,</a:t>
            </a:r>
            <a:endParaRPr sz="1400">
              <a:latin typeface="Arial MT"/>
              <a:cs typeface="Arial MT"/>
            </a:endParaRPr>
          </a:p>
          <a:p>
            <a:pPr marL="61594">
              <a:lnSpc>
                <a:spcPct val="100000"/>
              </a:lnSpc>
            </a:pPr>
            <a:r>
              <a:rPr sz="1400" spc="-5" dirty="0">
                <a:latin typeface="Arial MT"/>
                <a:cs typeface="Arial MT"/>
              </a:rPr>
              <a:t>{'1%'</a:t>
            </a:r>
            <a:r>
              <a:rPr sz="1400" dirty="0">
                <a:latin typeface="Arial MT"/>
                <a:cs typeface="Arial MT"/>
              </a:rPr>
              <a:t>:</a:t>
            </a:r>
            <a:r>
              <a:rPr sz="1400" spc="-5" dirty="0">
                <a:latin typeface="Arial MT"/>
                <a:cs typeface="Arial MT"/>
              </a:rPr>
              <a:t> </a:t>
            </a:r>
            <a:r>
              <a:rPr sz="1400" dirty="0">
                <a:latin typeface="Arial MT"/>
                <a:cs typeface="Arial MT"/>
              </a:rPr>
              <a:t>-3.6209175221605827,</a:t>
            </a:r>
            <a:endParaRPr sz="1400">
              <a:latin typeface="Arial MT"/>
              <a:cs typeface="Arial MT"/>
            </a:endParaRPr>
          </a:p>
          <a:p>
            <a:pPr marL="111125">
              <a:lnSpc>
                <a:spcPct val="100000"/>
              </a:lnSpc>
            </a:pPr>
            <a:r>
              <a:rPr sz="1400" spc="-5" dirty="0">
                <a:latin typeface="Arial MT"/>
                <a:cs typeface="Arial MT"/>
              </a:rPr>
              <a:t>'5%'</a:t>
            </a:r>
            <a:r>
              <a:rPr sz="1400" dirty="0">
                <a:latin typeface="Arial MT"/>
                <a:cs typeface="Arial MT"/>
              </a:rPr>
              <a:t>:</a:t>
            </a:r>
            <a:r>
              <a:rPr sz="1400" spc="-5" dirty="0">
                <a:latin typeface="Arial MT"/>
                <a:cs typeface="Arial MT"/>
              </a:rPr>
              <a:t> </a:t>
            </a:r>
            <a:r>
              <a:rPr sz="1400" dirty="0">
                <a:latin typeface="Arial MT"/>
                <a:cs typeface="Arial MT"/>
              </a:rPr>
              <a:t>-2.9435394610388332,</a:t>
            </a:r>
            <a:endParaRPr sz="1400">
              <a:latin typeface="Arial MT"/>
              <a:cs typeface="Arial MT"/>
            </a:endParaRPr>
          </a:p>
          <a:p>
            <a:pPr marL="111125">
              <a:lnSpc>
                <a:spcPct val="100000"/>
              </a:lnSpc>
            </a:pPr>
            <a:r>
              <a:rPr sz="1400" spc="-5" dirty="0">
                <a:latin typeface="Arial MT"/>
                <a:cs typeface="Arial MT"/>
              </a:rPr>
              <a:t>'10%':</a:t>
            </a:r>
            <a:r>
              <a:rPr sz="1400" spc="-50" dirty="0">
                <a:latin typeface="Arial MT"/>
                <a:cs typeface="Arial MT"/>
              </a:rPr>
              <a:t> </a:t>
            </a:r>
            <a:r>
              <a:rPr sz="1400" dirty="0">
                <a:latin typeface="Arial MT"/>
                <a:cs typeface="Arial MT"/>
              </a:rPr>
              <a:t>-2.6104002410518627},</a:t>
            </a:r>
            <a:endParaRPr sz="1400">
              <a:latin typeface="Arial MT"/>
              <a:cs typeface="Arial MT"/>
            </a:endParaRPr>
          </a:p>
          <a:p>
            <a:pPr marL="61594">
              <a:lnSpc>
                <a:spcPct val="100000"/>
              </a:lnSpc>
            </a:pPr>
            <a:r>
              <a:rPr sz="1400" spc="-5" dirty="0">
                <a:latin typeface="Arial MT"/>
                <a:cs typeface="Arial MT"/>
              </a:rPr>
              <a:t>376.49084160927134)</a:t>
            </a:r>
            <a:endParaRPr sz="1400">
              <a:latin typeface="Arial MT"/>
              <a:cs typeface="Arial MT"/>
            </a:endParaRPr>
          </a:p>
          <a:p>
            <a:pPr>
              <a:lnSpc>
                <a:spcPct val="100000"/>
              </a:lnSpc>
              <a:spcBef>
                <a:spcPts val="50"/>
              </a:spcBef>
            </a:pPr>
            <a:endParaRPr sz="2050">
              <a:latin typeface="Arial MT"/>
              <a:cs typeface="Arial MT"/>
            </a:endParaRPr>
          </a:p>
          <a:p>
            <a:pPr marL="12700">
              <a:lnSpc>
                <a:spcPct val="100000"/>
              </a:lnSpc>
              <a:spcBef>
                <a:spcPts val="5"/>
              </a:spcBef>
            </a:pPr>
            <a:r>
              <a:rPr sz="1400" spc="-5" dirty="0">
                <a:latin typeface="Arial MT"/>
                <a:cs typeface="Arial MT"/>
              </a:rPr>
              <a:t>*</a:t>
            </a:r>
            <a:r>
              <a:rPr sz="1400" i="1" spc="-5" dirty="0">
                <a:latin typeface="Arial"/>
                <a:cs typeface="Arial"/>
              </a:rPr>
              <a:t>Ho</a:t>
            </a:r>
            <a:r>
              <a:rPr sz="1400" i="1" spc="-30" dirty="0">
                <a:latin typeface="Arial"/>
                <a:cs typeface="Arial"/>
              </a:rPr>
              <a:t> </a:t>
            </a:r>
            <a:r>
              <a:rPr sz="1400" dirty="0">
                <a:latin typeface="Arial MT"/>
                <a:cs typeface="Arial MT"/>
              </a:rPr>
              <a:t>:</a:t>
            </a:r>
            <a:r>
              <a:rPr sz="1400" spc="-25" dirty="0">
                <a:latin typeface="Arial MT"/>
                <a:cs typeface="Arial MT"/>
              </a:rPr>
              <a:t> </a:t>
            </a:r>
            <a:r>
              <a:rPr sz="1400" spc="-5" dirty="0">
                <a:latin typeface="Arial MT"/>
                <a:cs typeface="Arial MT"/>
              </a:rPr>
              <a:t>it</a:t>
            </a:r>
            <a:r>
              <a:rPr sz="1400" spc="-25" dirty="0">
                <a:latin typeface="Arial MT"/>
                <a:cs typeface="Arial MT"/>
              </a:rPr>
              <a:t> </a:t>
            </a:r>
            <a:r>
              <a:rPr sz="1400" spc="-5" dirty="0">
                <a:latin typeface="Arial MT"/>
                <a:cs typeface="Arial MT"/>
              </a:rPr>
              <a:t>is</a:t>
            </a:r>
            <a:r>
              <a:rPr sz="1400" spc="-25" dirty="0">
                <a:latin typeface="Arial MT"/>
                <a:cs typeface="Arial MT"/>
              </a:rPr>
              <a:t> </a:t>
            </a:r>
            <a:r>
              <a:rPr sz="1400" spc="-5" dirty="0">
                <a:latin typeface="Arial MT"/>
                <a:cs typeface="Arial MT"/>
              </a:rPr>
              <a:t>non-stationary</a:t>
            </a:r>
            <a:endParaRPr sz="1400">
              <a:latin typeface="Arial MT"/>
              <a:cs typeface="Arial MT"/>
            </a:endParaRPr>
          </a:p>
          <a:p>
            <a:pPr marL="12700">
              <a:lnSpc>
                <a:spcPct val="100000"/>
              </a:lnSpc>
            </a:pPr>
            <a:r>
              <a:rPr sz="1400" spc="-5" dirty="0">
                <a:latin typeface="Arial MT"/>
                <a:cs typeface="Arial MT"/>
              </a:rPr>
              <a:t>*</a:t>
            </a:r>
            <a:r>
              <a:rPr sz="1400" i="1" spc="-5" dirty="0">
                <a:latin typeface="Arial"/>
                <a:cs typeface="Arial"/>
              </a:rPr>
              <a:t>H1</a:t>
            </a:r>
            <a:r>
              <a:rPr sz="1400" i="1" spc="-25" dirty="0">
                <a:latin typeface="Arial"/>
                <a:cs typeface="Arial"/>
              </a:rPr>
              <a:t> </a:t>
            </a:r>
            <a:r>
              <a:rPr sz="1400" dirty="0">
                <a:latin typeface="Arial MT"/>
                <a:cs typeface="Arial MT"/>
              </a:rPr>
              <a:t>:</a:t>
            </a:r>
            <a:r>
              <a:rPr sz="1400" spc="-20" dirty="0">
                <a:latin typeface="Arial MT"/>
                <a:cs typeface="Arial MT"/>
              </a:rPr>
              <a:t> </a:t>
            </a:r>
            <a:r>
              <a:rPr sz="1400" spc="-5" dirty="0">
                <a:latin typeface="Arial MT"/>
                <a:cs typeface="Arial MT"/>
              </a:rPr>
              <a:t>it</a:t>
            </a:r>
            <a:r>
              <a:rPr sz="1400" spc="-20" dirty="0">
                <a:latin typeface="Arial MT"/>
                <a:cs typeface="Arial MT"/>
              </a:rPr>
              <a:t> </a:t>
            </a:r>
            <a:r>
              <a:rPr sz="1400" spc="-5" dirty="0">
                <a:latin typeface="Arial MT"/>
                <a:cs typeface="Arial MT"/>
              </a:rPr>
              <a:t>is</a:t>
            </a:r>
            <a:r>
              <a:rPr sz="1400" spc="-25" dirty="0">
                <a:latin typeface="Arial MT"/>
                <a:cs typeface="Arial MT"/>
              </a:rPr>
              <a:t> </a:t>
            </a:r>
            <a:r>
              <a:rPr sz="1400" dirty="0">
                <a:latin typeface="Arial MT"/>
                <a:cs typeface="Arial MT"/>
              </a:rPr>
              <a:t>stationary</a:t>
            </a:r>
            <a:endParaRPr sz="1400">
              <a:latin typeface="Arial MT"/>
              <a:cs typeface="Arial MT"/>
            </a:endParaRPr>
          </a:p>
          <a:p>
            <a:pPr marL="12700">
              <a:lnSpc>
                <a:spcPct val="100000"/>
              </a:lnSpc>
            </a:pPr>
            <a:r>
              <a:rPr sz="1400" spc="-5" dirty="0">
                <a:latin typeface="Arial MT"/>
                <a:cs typeface="Arial MT"/>
              </a:rPr>
              <a:t>If</a:t>
            </a:r>
            <a:r>
              <a:rPr sz="1400" spc="-20" dirty="0">
                <a:latin typeface="Arial MT"/>
                <a:cs typeface="Arial MT"/>
              </a:rPr>
              <a:t> </a:t>
            </a:r>
            <a:r>
              <a:rPr sz="1400" spc="-5" dirty="0">
                <a:latin typeface="Arial MT"/>
                <a:cs typeface="Arial MT"/>
              </a:rPr>
              <a:t>p&lt;</a:t>
            </a:r>
            <a:r>
              <a:rPr sz="1400" spc="-15" dirty="0">
                <a:latin typeface="Arial MT"/>
                <a:cs typeface="Arial MT"/>
              </a:rPr>
              <a:t> </a:t>
            </a:r>
            <a:r>
              <a:rPr sz="1400" spc="-5" dirty="0">
                <a:latin typeface="Arial MT"/>
                <a:cs typeface="Arial MT"/>
              </a:rPr>
              <a:t>0.05</a:t>
            </a:r>
            <a:r>
              <a:rPr sz="1400" spc="-15" dirty="0">
                <a:latin typeface="Arial MT"/>
                <a:cs typeface="Arial MT"/>
              </a:rPr>
              <a:t> </a:t>
            </a:r>
            <a:r>
              <a:rPr sz="1400" dirty="0">
                <a:latin typeface="Arial MT"/>
                <a:cs typeface="Arial MT"/>
              </a:rPr>
              <a:t>;</a:t>
            </a:r>
            <a:r>
              <a:rPr sz="1400" spc="-15" dirty="0">
                <a:latin typeface="Arial MT"/>
                <a:cs typeface="Arial MT"/>
              </a:rPr>
              <a:t> </a:t>
            </a:r>
            <a:r>
              <a:rPr sz="1400" spc="-5" dirty="0">
                <a:latin typeface="Arial MT"/>
                <a:cs typeface="Arial MT"/>
              </a:rPr>
              <a:t>Data</a:t>
            </a:r>
            <a:r>
              <a:rPr sz="1400" spc="-15" dirty="0">
                <a:latin typeface="Arial MT"/>
                <a:cs typeface="Arial MT"/>
              </a:rPr>
              <a:t> </a:t>
            </a:r>
            <a:r>
              <a:rPr sz="1400" spc="-5" dirty="0">
                <a:latin typeface="Arial MT"/>
                <a:cs typeface="Arial MT"/>
              </a:rPr>
              <a:t>is</a:t>
            </a:r>
            <a:r>
              <a:rPr sz="1400" spc="-15" dirty="0">
                <a:latin typeface="Arial MT"/>
                <a:cs typeface="Arial MT"/>
              </a:rPr>
              <a:t> </a:t>
            </a:r>
            <a:r>
              <a:rPr sz="1400" dirty="0">
                <a:latin typeface="Arial MT"/>
                <a:cs typeface="Arial MT"/>
              </a:rPr>
              <a:t>stationary</a:t>
            </a:r>
            <a:endParaRPr sz="1400">
              <a:latin typeface="Arial MT"/>
              <a:cs typeface="Arial MT"/>
            </a:endParaRPr>
          </a:p>
          <a:p>
            <a:pPr marL="12700">
              <a:lnSpc>
                <a:spcPct val="100000"/>
              </a:lnSpc>
            </a:pPr>
            <a:r>
              <a:rPr sz="1400" spc="-5" dirty="0">
                <a:latin typeface="Arial MT"/>
                <a:cs typeface="Arial MT"/>
              </a:rPr>
              <a:t>if</a:t>
            </a:r>
            <a:r>
              <a:rPr sz="1400" spc="-20" dirty="0">
                <a:latin typeface="Arial MT"/>
                <a:cs typeface="Arial MT"/>
              </a:rPr>
              <a:t> </a:t>
            </a:r>
            <a:r>
              <a:rPr sz="1400" spc="-5" dirty="0">
                <a:latin typeface="Arial MT"/>
                <a:cs typeface="Arial MT"/>
              </a:rPr>
              <a:t>p&gt;0.05;</a:t>
            </a:r>
            <a:r>
              <a:rPr sz="1400" spc="-15" dirty="0">
                <a:latin typeface="Arial MT"/>
                <a:cs typeface="Arial MT"/>
              </a:rPr>
              <a:t> </a:t>
            </a:r>
            <a:r>
              <a:rPr sz="1400" spc="-5" dirty="0">
                <a:latin typeface="Arial MT"/>
                <a:cs typeface="Arial MT"/>
              </a:rPr>
              <a:t>Data</a:t>
            </a:r>
            <a:r>
              <a:rPr sz="1400" spc="-20" dirty="0">
                <a:latin typeface="Arial MT"/>
                <a:cs typeface="Arial MT"/>
              </a:rPr>
              <a:t> </a:t>
            </a:r>
            <a:r>
              <a:rPr sz="1400" spc="-5" dirty="0">
                <a:latin typeface="Arial MT"/>
                <a:cs typeface="Arial MT"/>
              </a:rPr>
              <a:t>is</a:t>
            </a:r>
            <a:r>
              <a:rPr sz="1400" spc="-15" dirty="0">
                <a:latin typeface="Arial MT"/>
                <a:cs typeface="Arial MT"/>
              </a:rPr>
              <a:t> </a:t>
            </a:r>
            <a:r>
              <a:rPr sz="1400" spc="-5" dirty="0">
                <a:latin typeface="Arial MT"/>
                <a:cs typeface="Arial MT"/>
              </a:rPr>
              <a:t>not</a:t>
            </a:r>
            <a:r>
              <a:rPr sz="1400" spc="-20" dirty="0">
                <a:latin typeface="Arial MT"/>
                <a:cs typeface="Arial MT"/>
              </a:rPr>
              <a:t> </a:t>
            </a:r>
            <a:r>
              <a:rPr sz="1400" dirty="0">
                <a:latin typeface="Arial MT"/>
                <a:cs typeface="Arial MT"/>
              </a:rPr>
              <a:t>stationary</a:t>
            </a:r>
            <a:endParaRPr sz="1400">
              <a:latin typeface="Arial MT"/>
              <a:cs typeface="Arial MT"/>
            </a:endParaRPr>
          </a:p>
          <a:p>
            <a:pPr marL="12700" marR="5080">
              <a:lnSpc>
                <a:spcPct val="100000"/>
              </a:lnSpc>
            </a:pPr>
            <a:r>
              <a:rPr sz="1400" spc="-5" dirty="0">
                <a:latin typeface="Arial MT"/>
                <a:cs typeface="Arial MT"/>
              </a:rPr>
              <a:t>Since the p-value is 0.00020180198458237758 ,which is less than 0.05 we </a:t>
            </a:r>
            <a:r>
              <a:rPr sz="1400" dirty="0">
                <a:latin typeface="Arial MT"/>
                <a:cs typeface="Arial MT"/>
              </a:rPr>
              <a:t>conclude </a:t>
            </a:r>
            <a:r>
              <a:rPr sz="1400" spc="-375" dirty="0">
                <a:latin typeface="Arial MT"/>
                <a:cs typeface="Arial MT"/>
              </a:rPr>
              <a:t> </a:t>
            </a:r>
            <a:r>
              <a:rPr sz="1400" spc="-5" dirty="0">
                <a:latin typeface="Arial MT"/>
                <a:cs typeface="Arial MT"/>
              </a:rPr>
              <a:t>that</a:t>
            </a:r>
            <a:r>
              <a:rPr sz="1400" spc="-10" dirty="0">
                <a:latin typeface="Arial MT"/>
                <a:cs typeface="Arial MT"/>
              </a:rPr>
              <a:t> </a:t>
            </a:r>
            <a:r>
              <a:rPr sz="1400" spc="-5" dirty="0">
                <a:latin typeface="Arial MT"/>
                <a:cs typeface="Arial MT"/>
              </a:rPr>
              <a:t>the data is </a:t>
            </a:r>
            <a:r>
              <a:rPr sz="1400" dirty="0">
                <a:latin typeface="Arial MT"/>
                <a:cs typeface="Arial MT"/>
              </a:rPr>
              <a:t>stationary</a:t>
            </a:r>
            <a:endParaRPr sz="14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549" y="338983"/>
            <a:ext cx="1447800" cy="391160"/>
          </a:xfrm>
          <a:prstGeom prst="rect">
            <a:avLst/>
          </a:prstGeom>
        </p:spPr>
        <p:txBody>
          <a:bodyPr vert="horz" wrap="square" lIns="0" tIns="12700"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Modelling</a:t>
            </a:r>
          </a:p>
        </p:txBody>
      </p:sp>
      <p:sp>
        <p:nvSpPr>
          <p:cNvPr id="3" name="object 3"/>
          <p:cNvSpPr txBox="1"/>
          <p:nvPr/>
        </p:nvSpPr>
        <p:spPr>
          <a:xfrm>
            <a:off x="337950" y="560243"/>
            <a:ext cx="6207125" cy="1020791"/>
          </a:xfrm>
          <a:prstGeom prst="rect">
            <a:avLst/>
          </a:prstGeom>
        </p:spPr>
        <p:txBody>
          <a:bodyPr vert="horz" wrap="square" lIns="0" tIns="116839" rIns="0" bIns="0" rtlCol="0">
            <a:spAutoFit/>
          </a:bodyPr>
          <a:lstStyle/>
          <a:p>
            <a:pPr marL="122555" algn="ctr">
              <a:lnSpc>
                <a:spcPct val="100000"/>
              </a:lnSpc>
              <a:spcBef>
                <a:spcPts val="919"/>
              </a:spcBef>
            </a:pPr>
            <a:r>
              <a:rPr sz="2400" b="1" spc="-5" dirty="0">
                <a:latin typeface="Times New Roman" panose="02020603050405020304" pitchFamily="18" charset="0"/>
                <a:cs typeface="Times New Roman" panose="02020603050405020304" pitchFamily="18" charset="0"/>
              </a:rPr>
              <a:t>ARIM</a:t>
            </a:r>
            <a:r>
              <a:rPr sz="2400" b="1" dirty="0">
                <a:latin typeface="Times New Roman" panose="02020603050405020304" pitchFamily="18" charset="0"/>
                <a:cs typeface="Times New Roman" panose="02020603050405020304" pitchFamily="18" charset="0"/>
              </a:rPr>
              <a:t>A</a:t>
            </a:r>
            <a:r>
              <a:rPr sz="2400" b="1" spc="-5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Model</a:t>
            </a:r>
            <a:endParaRPr sz="2400" dirty="0">
              <a:latin typeface="Times New Roman" panose="02020603050405020304" pitchFamily="18" charset="0"/>
              <a:cs typeface="Times New Roman" panose="02020603050405020304" pitchFamily="18" charset="0"/>
            </a:endParaRPr>
          </a:p>
          <a:p>
            <a:pPr marL="12700" marR="5080">
              <a:lnSpc>
                <a:spcPct val="100000"/>
              </a:lnSpc>
              <a:spcBef>
                <a:spcPts val="825"/>
              </a:spcBef>
            </a:pPr>
            <a:r>
              <a:rPr sz="140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plotting the test </a:t>
            </a:r>
            <a:r>
              <a:rPr sz="1400" dirty="0">
                <a:latin typeface="Times New Roman" panose="02020603050405020304" pitchFamily="18" charset="0"/>
                <a:cs typeface="Times New Roman" panose="02020603050405020304" pitchFamily="18" charset="0"/>
              </a:rPr>
              <a:t>set(actual) </a:t>
            </a:r>
            <a:r>
              <a:rPr sz="1400" spc="-5" dirty="0">
                <a:latin typeface="Times New Roman" panose="02020603050405020304" pitchFamily="18" charset="0"/>
                <a:cs typeface="Times New Roman" panose="02020603050405020304" pitchFamily="18" charset="0"/>
              </a:rPr>
              <a:t>and predict </a:t>
            </a:r>
            <a:r>
              <a:rPr sz="1400" dirty="0">
                <a:latin typeface="Times New Roman" panose="02020603050405020304" pitchFamily="18" charset="0"/>
                <a:cs typeface="Times New Roman" panose="02020603050405020304" pitchFamily="18" charset="0"/>
              </a:rPr>
              <a:t>model(forecast) </a:t>
            </a:r>
            <a:r>
              <a:rPr sz="1400" spc="-5" dirty="0">
                <a:latin typeface="Times New Roman" panose="02020603050405020304" pitchFamily="18" charset="0"/>
                <a:cs typeface="Times New Roman" panose="02020603050405020304" pitchFamily="18" charset="0"/>
              </a:rPr>
              <a:t>to </a:t>
            </a:r>
            <a:r>
              <a:rPr sz="1400" dirty="0">
                <a:latin typeface="Times New Roman" panose="02020603050405020304" pitchFamily="18" charset="0"/>
                <a:cs typeface="Times New Roman" panose="02020603050405020304" pitchFamily="18" charset="0"/>
              </a:rPr>
              <a:t>see a comparisson </a:t>
            </a:r>
            <a:r>
              <a:rPr sz="1400" spc="-37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Plot forecasts against actual</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outcomes</a:t>
            </a:r>
            <a:endParaRPr sz="1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2019724" y="1765724"/>
            <a:ext cx="5485799" cy="2907499"/>
          </a:xfrm>
          <a:prstGeom prst="rect">
            <a:avLst/>
          </a:prstGeom>
        </p:spPr>
      </p:pic>
      <p:sp>
        <p:nvSpPr>
          <p:cNvPr id="5" name="object 5"/>
          <p:cNvSpPr txBox="1"/>
          <p:nvPr/>
        </p:nvSpPr>
        <p:spPr>
          <a:xfrm>
            <a:off x="337950" y="2127288"/>
            <a:ext cx="1374140" cy="393700"/>
          </a:xfrm>
          <a:prstGeom prst="rect">
            <a:avLst/>
          </a:prstGeom>
        </p:spPr>
        <p:txBody>
          <a:bodyPr vert="horz" wrap="square" lIns="0" tIns="12700" rIns="0" bIns="0" rtlCol="0">
            <a:spAutoFit/>
          </a:bodyPr>
          <a:lstStyle/>
          <a:p>
            <a:pPr marL="12700" marR="5080">
              <a:lnSpc>
                <a:spcPct val="114999"/>
              </a:lnSpc>
              <a:spcBef>
                <a:spcPts val="100"/>
              </a:spcBef>
            </a:pPr>
            <a:r>
              <a:rPr sz="1050" spc="-5" dirty="0">
                <a:latin typeface="Arial MT"/>
                <a:cs typeface="Arial MT"/>
              </a:rPr>
              <a:t>ARIM</a:t>
            </a:r>
            <a:r>
              <a:rPr sz="1050" dirty="0">
                <a:latin typeface="Arial MT"/>
                <a:cs typeface="Arial MT"/>
              </a:rPr>
              <a:t>A</a:t>
            </a:r>
            <a:r>
              <a:rPr sz="1050" spc="-60" dirty="0">
                <a:latin typeface="Arial MT"/>
                <a:cs typeface="Arial MT"/>
              </a:rPr>
              <a:t> </a:t>
            </a:r>
            <a:r>
              <a:rPr sz="1050" dirty="0">
                <a:latin typeface="Arial MT"/>
                <a:cs typeface="Arial MT"/>
              </a:rPr>
              <a:t>Model</a:t>
            </a:r>
            <a:r>
              <a:rPr sz="1050" spc="-5" dirty="0">
                <a:latin typeface="Arial MT"/>
                <a:cs typeface="Arial MT"/>
              </a:rPr>
              <a:t> </a:t>
            </a:r>
            <a:r>
              <a:rPr sz="1050" dirty="0">
                <a:latin typeface="Arial MT"/>
                <a:cs typeface="Arial MT"/>
              </a:rPr>
              <a:t>-</a:t>
            </a:r>
            <a:r>
              <a:rPr sz="1050" spc="-5" dirty="0">
                <a:latin typeface="Arial MT"/>
                <a:cs typeface="Arial MT"/>
              </a:rPr>
              <a:t> </a:t>
            </a:r>
            <a:r>
              <a:rPr sz="1050" dirty="0">
                <a:latin typeface="Arial MT"/>
                <a:cs typeface="Arial MT"/>
              </a:rPr>
              <a:t>MSE:  </a:t>
            </a:r>
            <a:r>
              <a:rPr sz="1050" spc="-5" dirty="0">
                <a:latin typeface="Arial MT"/>
                <a:cs typeface="Arial MT"/>
              </a:rPr>
              <a:t>1748.62,</a:t>
            </a:r>
            <a:r>
              <a:rPr sz="1050" spc="-45" dirty="0">
                <a:latin typeface="Arial MT"/>
                <a:cs typeface="Arial MT"/>
              </a:rPr>
              <a:t> </a:t>
            </a:r>
            <a:r>
              <a:rPr sz="1050" spc="-5" dirty="0">
                <a:latin typeface="Arial MT"/>
                <a:cs typeface="Arial MT"/>
              </a:rPr>
              <a:t>RMSE:</a:t>
            </a:r>
            <a:r>
              <a:rPr sz="1050" spc="-45" dirty="0">
                <a:latin typeface="Arial MT"/>
                <a:cs typeface="Arial MT"/>
              </a:rPr>
              <a:t> </a:t>
            </a:r>
            <a:r>
              <a:rPr sz="1050" spc="-5" dirty="0">
                <a:latin typeface="Arial MT"/>
                <a:cs typeface="Arial MT"/>
              </a:rPr>
              <a:t>41.82</a:t>
            </a:r>
            <a:endParaRPr sz="105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DB9A2C-6B5B-519C-09B9-036290959E7F}"/>
              </a:ext>
            </a:extLst>
          </p:cNvPr>
          <p:cNvSpPr>
            <a:spLocks noGrp="1"/>
          </p:cNvSpPr>
          <p:nvPr>
            <p:ph type="title"/>
          </p:nvPr>
        </p:nvSpPr>
        <p:spPr>
          <a:xfrm>
            <a:off x="2286000" y="361950"/>
            <a:ext cx="3289636" cy="738664"/>
          </a:xfrm>
        </p:spPr>
        <p:txBody>
          <a:bodyPr/>
          <a:lstStyle/>
          <a:p>
            <a:r>
              <a:rPr lang="en-US" b="1" i="0" dirty="0">
                <a:effectLst/>
                <a:latin typeface="Times New Roman" panose="02020603050405020304" pitchFamily="18" charset="0"/>
                <a:cs typeface="Times New Roman" panose="02020603050405020304" pitchFamily="18" charset="0"/>
              </a:rPr>
              <a:t>PMDARIMA Model</a:t>
            </a:r>
            <a:br>
              <a:rPr lang="en-US" b="1" i="0" dirty="0">
                <a:solidFill>
                  <a:srgbClr val="E6EDF3"/>
                </a:solidFill>
                <a:effectLst/>
                <a:latin typeface="-apple-system"/>
              </a:rPr>
            </a:br>
            <a:endParaRPr lang="en-US" dirty="0"/>
          </a:p>
        </p:txBody>
      </p:sp>
      <p:sp>
        <p:nvSpPr>
          <p:cNvPr id="11" name="TextBox 10">
            <a:extLst>
              <a:ext uri="{FF2B5EF4-FFF2-40B4-BE49-F238E27FC236}">
                <a16:creationId xmlns:a16="http://schemas.microsoft.com/office/drawing/2014/main" id="{A603A17C-9B66-4CE5-BE66-C9CAF08D11CB}"/>
              </a:ext>
            </a:extLst>
          </p:cNvPr>
          <p:cNvSpPr txBox="1"/>
          <p:nvPr/>
        </p:nvSpPr>
        <p:spPr>
          <a:xfrm>
            <a:off x="457200" y="650421"/>
            <a:ext cx="8077200" cy="646331"/>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plotting the test set(actual) and predict model(forecast) to see a comparison Plot forecasts against actual outcomes</a:t>
            </a:r>
            <a:endParaRPr lang="en-US" dirty="0">
              <a:latin typeface="Times New Roman" panose="02020603050405020304" pitchFamily="18" charset="0"/>
              <a:cs typeface="Times New Roman" panose="02020603050405020304" pitchFamily="18" charset="0"/>
            </a:endParaRPr>
          </a:p>
        </p:txBody>
      </p:sp>
      <p:sp>
        <p:nvSpPr>
          <p:cNvPr id="12" name="AutoShape 2" descr="image">
            <a:extLst>
              <a:ext uri="{FF2B5EF4-FFF2-40B4-BE49-F238E27FC236}">
                <a16:creationId xmlns:a16="http://schemas.microsoft.com/office/drawing/2014/main" id="{92CED653-D443-50A8-BC89-FE1532B4667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DD06E2A0-7C30-8229-45A6-BBD4A9A54CD1}"/>
              </a:ext>
            </a:extLst>
          </p:cNvPr>
          <p:cNvPicPr>
            <a:picLocks noChangeAspect="1"/>
          </p:cNvPicPr>
          <p:nvPr/>
        </p:nvPicPr>
        <p:blipFill>
          <a:blip r:embed="rId3"/>
          <a:stretch>
            <a:fillRect/>
          </a:stretch>
        </p:blipFill>
        <p:spPr>
          <a:xfrm>
            <a:off x="381000" y="1559971"/>
            <a:ext cx="6705600" cy="3238204"/>
          </a:xfrm>
          <a:prstGeom prst="rect">
            <a:avLst/>
          </a:prstGeom>
        </p:spPr>
      </p:pic>
      <p:sp>
        <p:nvSpPr>
          <p:cNvPr id="16" name="Rectangle 5">
            <a:extLst>
              <a:ext uri="{FF2B5EF4-FFF2-40B4-BE49-F238E27FC236}">
                <a16:creationId xmlns:a16="http://schemas.microsoft.com/office/drawing/2014/main" id="{E37A85F1-EDC5-C136-ECDE-6B1C69D3D42B}"/>
              </a:ext>
            </a:extLst>
          </p:cNvPr>
          <p:cNvSpPr>
            <a:spLocks noChangeArrowheads="1"/>
          </p:cNvSpPr>
          <p:nvPr/>
        </p:nvSpPr>
        <p:spPr bwMode="auto">
          <a:xfrm>
            <a:off x="381000" y="1183821"/>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PMDARIMA Model - MSE: 1640.99, RMSE: 40.51</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373075"/>
            <a:ext cx="5550225" cy="505267"/>
          </a:xfrm>
          <a:prstGeom prst="rect">
            <a:avLst/>
          </a:prstGeom>
        </p:spPr>
        <p:txBody>
          <a:bodyPr vert="horz" wrap="square" lIns="0" tIns="12700" rIns="0" bIns="0" rtlCol="0">
            <a:spAutoFit/>
          </a:bodyPr>
          <a:lstStyle/>
          <a:p>
            <a:pPr marL="12700">
              <a:lnSpc>
                <a:spcPct val="100000"/>
              </a:lnSpc>
              <a:spcBef>
                <a:spcPts val="100"/>
              </a:spcBef>
            </a:pPr>
            <a:r>
              <a:rPr sz="3200" spc="-5" dirty="0">
                <a:latin typeface="Times New Roman" panose="02020603050405020304" pitchFamily="18" charset="0"/>
                <a:cs typeface="Times New Roman" panose="02020603050405020304" pitchFamily="18" charset="0"/>
              </a:rPr>
              <a:t>Facebook</a:t>
            </a:r>
            <a:r>
              <a:rPr sz="3200" spc="-4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Prophet</a:t>
            </a:r>
            <a:r>
              <a:rPr sz="3200" spc="-5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Model</a:t>
            </a:r>
          </a:p>
        </p:txBody>
      </p:sp>
      <p:sp>
        <p:nvSpPr>
          <p:cNvPr id="3" name="object 3"/>
          <p:cNvSpPr txBox="1"/>
          <p:nvPr/>
        </p:nvSpPr>
        <p:spPr>
          <a:xfrm>
            <a:off x="914400" y="873869"/>
            <a:ext cx="5480050" cy="45212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panose="02020603050405020304" pitchFamily="18" charset="0"/>
                <a:cs typeface="Times New Roman" panose="02020603050405020304" pitchFamily="18" charset="0"/>
              </a:rPr>
              <a:t>#</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Plot</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the</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original</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data</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and</a:t>
            </a:r>
            <a:r>
              <a:rPr sz="1400" spc="-15"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the</a:t>
            </a:r>
            <a:r>
              <a:rPr sz="1400" spc="-1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forecast</a:t>
            </a:r>
            <a:endParaRPr sz="1400" dirty="0">
              <a:latin typeface="Times New Roman" panose="02020603050405020304" pitchFamily="18" charset="0"/>
              <a:cs typeface="Times New Roman" panose="02020603050405020304" pitchFamily="18" charset="0"/>
            </a:endParaRPr>
          </a:p>
          <a:p>
            <a:pPr marL="12700">
              <a:lnSpc>
                <a:spcPct val="100000"/>
              </a:lnSpc>
            </a:pPr>
            <a:r>
              <a:rPr sz="1400" spc="-5" dirty="0">
                <a:latin typeface="Times New Roman" panose="02020603050405020304" pitchFamily="18" charset="0"/>
                <a:cs typeface="Times New Roman" panose="02020603050405020304" pitchFamily="18" charset="0"/>
              </a:rPr>
              <a:t>fig</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prophet_model.plot(forecast,</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xlabel='Order</a:t>
            </a:r>
            <a:r>
              <a:rPr sz="1400" spc="-20" dirty="0">
                <a:latin typeface="Times New Roman" panose="02020603050405020304" pitchFamily="18" charset="0"/>
                <a:cs typeface="Times New Roman" panose="02020603050405020304" pitchFamily="18" charset="0"/>
              </a:rPr>
              <a:t> </a:t>
            </a:r>
            <a:r>
              <a:rPr sz="1400" spc="-5" dirty="0">
                <a:latin typeface="Times New Roman" panose="02020603050405020304" pitchFamily="18" charset="0"/>
                <a:cs typeface="Times New Roman" panose="02020603050405020304" pitchFamily="18" charset="0"/>
              </a:rPr>
              <a:t>Date',</a:t>
            </a:r>
            <a:r>
              <a:rPr sz="1400" spc="-2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ylabel='Sales')</a:t>
            </a:r>
          </a:p>
        </p:txBody>
      </p:sp>
      <p:pic>
        <p:nvPicPr>
          <p:cNvPr id="4" name="object 4"/>
          <p:cNvPicPr/>
          <p:nvPr/>
        </p:nvPicPr>
        <p:blipFill>
          <a:blip r:embed="rId2" cstate="print"/>
          <a:stretch>
            <a:fillRect/>
          </a:stretch>
        </p:blipFill>
        <p:spPr>
          <a:xfrm>
            <a:off x="990600" y="1352550"/>
            <a:ext cx="7373074" cy="353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66860"/>
            <a:ext cx="4876800" cy="966931"/>
          </a:xfrm>
          <a:prstGeom prst="rect">
            <a:avLst/>
          </a:prstGeom>
        </p:spPr>
        <p:txBody>
          <a:bodyPr vert="horz" wrap="square" lIns="0" tIns="12700" rIns="0" bIns="0" rtlCol="0">
            <a:spAutoFit/>
          </a:bodyPr>
          <a:lstStyle/>
          <a:p>
            <a:pPr marL="12700">
              <a:spcBef>
                <a:spcPts val="100"/>
              </a:spcBef>
            </a:pPr>
            <a:r>
              <a:rPr lang="en-US" sz="3200" b="1" i="0" dirty="0">
                <a:solidFill>
                  <a:srgbClr val="000000"/>
                </a:solidFill>
                <a:effectLst/>
                <a:latin typeface="Times New Roman" panose="02020603050405020304" pitchFamily="18" charset="0"/>
                <a:cs typeface="Times New Roman" panose="02020603050405020304" pitchFamily="18" charset="0"/>
              </a:rPr>
              <a:t>Findings and conclusion</a:t>
            </a:r>
            <a:br>
              <a:rPr lang="en-US" sz="3200" b="1" i="0" dirty="0">
                <a:solidFill>
                  <a:srgbClr val="000000"/>
                </a:solidFill>
                <a:effectLst/>
                <a:latin typeface="var(--jp-content-font-family)"/>
              </a:rPr>
            </a:br>
            <a:endParaRPr sz="3000" dirty="0">
              <a:latin typeface="Times New Roman"/>
              <a:cs typeface="Times New Roman"/>
            </a:endParaRPr>
          </a:p>
        </p:txBody>
      </p:sp>
      <p:sp>
        <p:nvSpPr>
          <p:cNvPr id="5" name="Text Placeholder 4">
            <a:extLst>
              <a:ext uri="{FF2B5EF4-FFF2-40B4-BE49-F238E27FC236}">
                <a16:creationId xmlns:a16="http://schemas.microsoft.com/office/drawing/2014/main" id="{4CCFE4C0-A1D1-A599-E01A-1A168E1AB743}"/>
              </a:ext>
            </a:extLst>
          </p:cNvPr>
          <p:cNvSpPr>
            <a:spLocks noGrp="1"/>
          </p:cNvSpPr>
          <p:nvPr>
            <p:ph type="body" idx="1"/>
          </p:nvPr>
        </p:nvSpPr>
        <p:spPr>
          <a:xfrm>
            <a:off x="566255" y="971550"/>
            <a:ext cx="8011490" cy="4278094"/>
          </a:xfrm>
        </p:spPr>
        <p:txBody>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Based on the provided analysis, the model evaluation metrics for the three models are as follows:</a:t>
            </a:r>
          </a:p>
          <a:p>
            <a:pPr algn="l"/>
            <a:r>
              <a:rPr lang="en-US" sz="1800" b="0" i="0" dirty="0">
                <a:solidFill>
                  <a:srgbClr val="000000"/>
                </a:solidFill>
                <a:effectLst/>
                <a:latin typeface="Times New Roman" panose="02020603050405020304" pitchFamily="18" charset="0"/>
                <a:cs typeface="Times New Roman" panose="02020603050405020304" pitchFamily="18" charset="0"/>
              </a:rPr>
              <a:t>ARIMA Model : Best ARIMA Order: (0, 1, 1) AIC: 505.25 MSE: 1707.47 RMSE: 41.32</a:t>
            </a:r>
          </a:p>
          <a:p>
            <a:pPr algn="l"/>
            <a:r>
              <a:rPr lang="en-US" sz="1800" b="0" i="0" dirty="0">
                <a:solidFill>
                  <a:srgbClr val="000000"/>
                </a:solidFill>
                <a:effectLst/>
                <a:latin typeface="Times New Roman" panose="02020603050405020304" pitchFamily="18" charset="0"/>
                <a:cs typeface="Times New Roman" panose="02020603050405020304" pitchFamily="18" charset="0"/>
              </a:rPr>
              <a:t>PMDARIMA Model: AIC: 387.39 MSE: 1640.99 RMSE: 40.51 Facebook Prophet Model:</a:t>
            </a:r>
          </a:p>
          <a:p>
            <a:pPr algn="l"/>
            <a:r>
              <a:rPr lang="en-US" sz="1800" b="0" i="0" dirty="0">
                <a:solidFill>
                  <a:srgbClr val="000000"/>
                </a:solidFill>
                <a:effectLst/>
                <a:latin typeface="Times New Roman" panose="02020603050405020304" pitchFamily="18" charset="0"/>
                <a:cs typeface="Times New Roman" panose="02020603050405020304" pitchFamily="18" charset="0"/>
              </a:rPr>
              <a:t>MSE: 2544.91 RMSE: 50.45</a:t>
            </a:r>
          </a:p>
          <a:p>
            <a:pPr algn="l"/>
            <a:r>
              <a:rPr lang="en-US" sz="1800" dirty="0">
                <a:solidFill>
                  <a:srgbClr val="000000"/>
                </a:solidFill>
                <a:latin typeface="Times New Roman" panose="02020603050405020304" pitchFamily="18" charset="0"/>
                <a:cs typeface="Times New Roman" panose="02020603050405020304" pitchFamily="18" charset="0"/>
              </a:rPr>
              <a:t>G</a:t>
            </a:r>
            <a:r>
              <a:rPr lang="en-US" sz="1800" b="0" i="0" dirty="0">
                <a:solidFill>
                  <a:srgbClr val="000000"/>
                </a:solidFill>
                <a:effectLst/>
                <a:latin typeface="Times New Roman" panose="02020603050405020304" pitchFamily="18" charset="0"/>
                <a:cs typeface="Times New Roman" panose="02020603050405020304" pitchFamily="18" charset="0"/>
              </a:rPr>
              <a:t>iven the MSE and RMSE values, the PMDARIMA model is the best model because it has the lowest MSE and RMSE values. Arima Model is the second best model followed by Facebook Prophet model. Facebook prophet model has the highest MSE and RMSE values, indicating higher prediction errors compared to the ARIMA models.</a:t>
            </a:r>
          </a:p>
          <a:p>
            <a:pPr algn="l"/>
            <a:r>
              <a:rPr lang="en-US" sz="1800" dirty="0">
                <a:solidFill>
                  <a:srgbClr val="000000"/>
                </a:solidFill>
                <a:latin typeface="Times New Roman" panose="02020603050405020304" pitchFamily="18" charset="0"/>
                <a:cs typeface="Times New Roman" panose="02020603050405020304" pitchFamily="18" charset="0"/>
              </a:rPr>
              <a:t>Therefore</a:t>
            </a:r>
            <a:r>
              <a:rPr lang="en-US" sz="1800" b="0" i="0" dirty="0">
                <a:solidFill>
                  <a:srgbClr val="000000"/>
                </a:solidFill>
                <a:effectLst/>
                <a:latin typeface="Times New Roman" panose="02020603050405020304" pitchFamily="18" charset="0"/>
                <a:cs typeface="Times New Roman" panose="02020603050405020304" pitchFamily="18" charset="0"/>
              </a:rPr>
              <a:t>, based on the provided metrics , PMDARIMA model is the best choice for this specific forecasting task</a:t>
            </a:r>
            <a:r>
              <a:rPr lang="en-US" sz="2000" b="0" i="0" dirty="0">
                <a:solidFill>
                  <a:srgbClr val="000000"/>
                </a:solidFill>
                <a:effectLst/>
                <a:latin typeface="Times New Roman" panose="02020603050405020304" pitchFamily="18" charset="0"/>
                <a:cs typeface="Times New Roman" panose="02020603050405020304" pitchFamily="18" charset="0"/>
              </a:rPr>
              <a:t>.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04268"/>
            <a:ext cx="8763000" cy="4403770"/>
          </a:xfrm>
          <a:prstGeom prst="rect">
            <a:avLst/>
          </a:prstGeom>
        </p:spPr>
        <p:txBody>
          <a:bodyPr vert="horz" wrap="square" lIns="0" tIns="200660" rIns="0" bIns="0" rtlCol="0">
            <a:spAutoFit/>
          </a:bodyPr>
          <a:lstStyle/>
          <a:p>
            <a:pPr marL="641985" algn="ctr">
              <a:lnSpc>
                <a:spcPct val="100000"/>
              </a:lnSpc>
              <a:spcBef>
                <a:spcPts val="1580"/>
              </a:spcBef>
            </a:pPr>
            <a:r>
              <a:rPr sz="3200" b="1" spc="-5" dirty="0">
                <a:latin typeface="Times New Roman" panose="02020603050405020304" pitchFamily="18" charset="0"/>
                <a:cs typeface="Times New Roman" panose="02020603050405020304" pitchFamily="18" charset="0"/>
              </a:rPr>
              <a:t>Recommendations</a:t>
            </a:r>
            <a:endParaRPr sz="3200" dirty="0">
              <a:latin typeface="Times New Roman" panose="02020603050405020304" pitchFamily="18" charset="0"/>
              <a:cs typeface="Times New Roman" panose="02020603050405020304" pitchFamily="18" charset="0"/>
            </a:endParaRPr>
          </a:p>
          <a:p>
            <a:pPr marL="355600" marR="5080" indent="-342900">
              <a:lnSpc>
                <a:spcPct val="100000"/>
              </a:lnSpc>
              <a:spcBef>
                <a:spcPts val="1485"/>
              </a:spcBef>
              <a:buFont typeface="Wingdings" panose="05000000000000000000" pitchFamily="2" charset="2"/>
              <a:buChar char="§"/>
            </a:pPr>
            <a:r>
              <a:rPr sz="2400" spc="-5" dirty="0">
                <a:latin typeface="Times New Roman" panose="02020603050405020304" pitchFamily="18" charset="0"/>
                <a:cs typeface="Times New Roman" panose="02020603050405020304" pitchFamily="18" charset="0"/>
              </a:rPr>
              <a:t>This </a:t>
            </a:r>
            <a:r>
              <a:rPr sz="2400" dirty="0">
                <a:latin typeface="Times New Roman" panose="02020603050405020304" pitchFamily="18" charset="0"/>
                <a:cs typeface="Times New Roman" panose="02020603050405020304" pitchFamily="18" charset="0"/>
              </a:rPr>
              <a:t>study recommends </a:t>
            </a:r>
            <a:r>
              <a:rPr sz="2400" spc="-5" dirty="0">
                <a:latin typeface="Times New Roman" panose="02020603050405020304" pitchFamily="18" charset="0"/>
                <a:cs typeface="Times New Roman" panose="02020603050405020304" pitchFamily="18" charset="0"/>
              </a:rPr>
              <a:t>increased use of digital </a:t>
            </a:r>
            <a:r>
              <a:rPr sz="2400" spc="-6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marketing strategies </a:t>
            </a:r>
            <a:r>
              <a:rPr sz="2400" spc="-5" dirty="0">
                <a:latin typeface="Times New Roman" panose="02020603050405020304" pitchFamily="18" charset="0"/>
                <a:cs typeface="Times New Roman" panose="02020603050405020304" pitchFamily="18" charset="0"/>
              </a:rPr>
              <a:t>to promote </a:t>
            </a:r>
            <a:r>
              <a:rPr sz="2400" dirty="0">
                <a:latin typeface="Times New Roman" panose="02020603050405020304" pitchFamily="18" charset="0"/>
                <a:cs typeface="Times New Roman" panose="02020603050405020304" pitchFamily="18" charset="0"/>
              </a:rPr>
              <a:t>sales </a:t>
            </a:r>
            <a:r>
              <a:rPr sz="2400" spc="-5" dirty="0">
                <a:latin typeface="Times New Roman" panose="02020603050405020304" pitchFamily="18" charset="0"/>
                <a:cs typeface="Times New Roman" panose="02020603050405020304" pitchFamily="18" charset="0"/>
              </a:rPr>
              <a:t>in future.</a:t>
            </a:r>
            <a:endParaRPr lang="sv-SE" sz="2400" spc="-5" dirty="0">
              <a:latin typeface="Times New Roman" panose="02020603050405020304" pitchFamily="18" charset="0"/>
              <a:cs typeface="Times New Roman" panose="02020603050405020304" pitchFamily="18" charset="0"/>
            </a:endParaRPr>
          </a:p>
          <a:p>
            <a:pPr marL="355600" marR="5080" indent="-342900">
              <a:lnSpc>
                <a:spcPct val="100000"/>
              </a:lnSpc>
              <a:spcBef>
                <a:spcPts val="1485"/>
              </a:spcBef>
              <a:buFont typeface="Wingdings" panose="05000000000000000000" pitchFamily="2" charset="2"/>
              <a:buChar char="§"/>
            </a:pPr>
            <a:r>
              <a:rPr sz="2400" spc="-5" dirty="0">
                <a:latin typeface="Times New Roman" panose="02020603050405020304" pitchFamily="18" charset="0"/>
                <a:cs typeface="Times New Roman" panose="02020603050405020304" pitchFamily="18" charset="0"/>
              </a:rPr>
              <a:t> </a:t>
            </a:r>
            <a:r>
              <a:rPr sz="2400" spc="-6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sales </a:t>
            </a:r>
            <a:r>
              <a:rPr sz="2400" spc="-5" dirty="0">
                <a:latin typeface="Times New Roman" panose="02020603050405020304" pitchFamily="18" charset="0"/>
                <a:cs typeface="Times New Roman" panose="02020603050405020304" pitchFamily="18" charset="0"/>
              </a:rPr>
              <a:t>team </a:t>
            </a:r>
            <a:r>
              <a:rPr sz="2400" dirty="0">
                <a:latin typeface="Times New Roman" panose="02020603050405020304" pitchFamily="18" charset="0"/>
                <a:cs typeface="Times New Roman" panose="02020603050405020304" pitchFamily="18" charset="0"/>
              </a:rPr>
              <a:t>should </a:t>
            </a:r>
            <a:r>
              <a:rPr sz="2400" spc="-5" dirty="0">
                <a:latin typeface="Times New Roman" panose="02020603050405020304" pitchFamily="18" charset="0"/>
                <a:cs typeface="Times New Roman" panose="02020603050405020304" pitchFamily="18" charset="0"/>
              </a:rPr>
              <a:t>also </a:t>
            </a:r>
            <a:r>
              <a:rPr sz="2400" dirty="0">
                <a:latin typeface="Times New Roman" panose="02020603050405020304" pitchFamily="18" charset="0"/>
                <a:cs typeface="Times New Roman" panose="02020603050405020304" pitchFamily="18" charset="0"/>
              </a:rPr>
              <a:t>consider </a:t>
            </a:r>
            <a:r>
              <a:rPr sz="2400" spc="-5" dirty="0">
                <a:latin typeface="Times New Roman" panose="02020603050405020304" pitchFamily="18" charset="0"/>
                <a:cs typeface="Times New Roman" panose="02020603050405020304" pitchFamily="18" charset="0"/>
              </a:rPr>
              <a:t>discounts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 future </a:t>
            </a:r>
            <a:r>
              <a:rPr sz="2400" dirty="0">
                <a:latin typeface="Times New Roman" panose="02020603050405020304" pitchFamily="18" charset="0"/>
                <a:cs typeface="Times New Roman" panose="02020603050405020304" pitchFamily="18" charset="0"/>
              </a:rPr>
              <a:t>so </a:t>
            </a:r>
            <a:r>
              <a:rPr sz="2400" spc="-5" dirty="0">
                <a:latin typeface="Times New Roman" panose="02020603050405020304" pitchFamily="18" charset="0"/>
                <a:cs typeface="Times New Roman" panose="02020603050405020304" pitchFamily="18" charset="0"/>
              </a:rPr>
              <a:t>as to entice </a:t>
            </a:r>
            <a:r>
              <a:rPr sz="2400" dirty="0">
                <a:latin typeface="Times New Roman" panose="02020603050405020304" pitchFamily="18" charset="0"/>
                <a:cs typeface="Times New Roman" panose="02020603050405020304" pitchFamily="18" charset="0"/>
              </a:rPr>
              <a:t>customers </a:t>
            </a:r>
            <a:r>
              <a:rPr sz="2400" spc="-5" dirty="0">
                <a:latin typeface="Times New Roman" panose="02020603050405020304" pitchFamily="18" charset="0"/>
                <a:cs typeface="Times New Roman" panose="02020603050405020304" pitchFamily="18" charset="0"/>
              </a:rPr>
              <a:t>thereby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increasing</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sales.</a:t>
            </a:r>
          </a:p>
          <a:p>
            <a:pPr marL="355600" marR="107950" indent="-342900">
              <a:lnSpc>
                <a:spcPct val="100000"/>
              </a:lnSpc>
              <a:buFont typeface="Wingdings" panose="05000000000000000000" pitchFamily="2" charset="2"/>
              <a:buChar char="§"/>
            </a:pPr>
            <a:r>
              <a:rPr sz="2400" spc="-25" dirty="0">
                <a:latin typeface="Times New Roman" panose="02020603050405020304" pitchFamily="18" charset="0"/>
                <a:cs typeface="Times New Roman" panose="02020603050405020304" pitchFamily="18" charset="0"/>
              </a:rPr>
              <a:t>However, </a:t>
            </a:r>
            <a:r>
              <a:rPr sz="2400" dirty="0">
                <a:latin typeface="Times New Roman" panose="02020603050405020304" pitchFamily="18" charset="0"/>
                <a:cs typeface="Times New Roman" panose="02020603050405020304" pitchFamily="18" charset="0"/>
              </a:rPr>
              <a:t>since </a:t>
            </a:r>
            <a:r>
              <a:rPr sz="2400" spc="-5" dirty="0">
                <a:latin typeface="Times New Roman" panose="02020603050405020304" pitchFamily="18" charset="0"/>
                <a:cs typeface="Times New Roman" panose="02020603050405020304" pitchFamily="18" charset="0"/>
              </a:rPr>
              <a:t>there is probability of decline in </a:t>
            </a:r>
            <a:r>
              <a:rPr sz="2400" spc="-6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sales </a:t>
            </a:r>
            <a:r>
              <a:rPr sz="2400" spc="-5" dirty="0">
                <a:latin typeface="Times New Roman" panose="02020603050405020304" pitchFamily="18" charset="0"/>
                <a:cs typeface="Times New Roman" panose="02020603050405020304" pitchFamily="18" charset="0"/>
              </a:rPr>
              <a:t>in the future, the Company </a:t>
            </a:r>
            <a:r>
              <a:rPr sz="2400" dirty="0">
                <a:latin typeface="Times New Roman" panose="02020603050405020304" pitchFamily="18" charset="0"/>
                <a:cs typeface="Times New Roman" panose="02020603050405020304" pitchFamily="18" charset="0"/>
              </a:rPr>
              <a:t>should </a:t>
            </a:r>
            <a:r>
              <a:rPr sz="2400" spc="-5" dirty="0">
                <a:latin typeface="Times New Roman" panose="02020603050405020304" pitchFamily="18" charset="0"/>
                <a:cs typeface="Times New Roman" panose="02020603050405020304" pitchFamily="18" charset="0"/>
              </a:rPr>
              <a:t>avoid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overstocking.</a:t>
            </a:r>
            <a:endParaRPr lang="sv-SE" sz="2400" spc="-5" dirty="0">
              <a:latin typeface="Times New Roman" panose="02020603050405020304" pitchFamily="18" charset="0"/>
              <a:cs typeface="Times New Roman" panose="02020603050405020304" pitchFamily="18" charset="0"/>
            </a:endParaRPr>
          </a:p>
          <a:p>
            <a:pPr marL="355600" marR="107950" indent="-342900">
              <a:lnSpc>
                <a:spcPct val="10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Further analysis and consideration of additional factors could also  help make a more informed decision.</a:t>
            </a:r>
            <a:endParaRPr lang="sv-SE" sz="2400" spc="-5" dirty="0">
              <a:latin typeface="Times New Roman" panose="02020603050405020304" pitchFamily="18" charset="0"/>
              <a:cs typeface="Times New Roman" panose="02020603050405020304" pitchFamily="18" charset="0"/>
            </a:endParaRPr>
          </a:p>
          <a:p>
            <a:pPr marL="12700" marR="107950">
              <a:lnSpc>
                <a:spcPct val="100000"/>
              </a:lnSpc>
            </a:pPr>
            <a:endParaRPr sz="24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325" y="1682432"/>
            <a:ext cx="8107680" cy="2611755"/>
          </a:xfrm>
          <a:prstGeom prst="rect">
            <a:avLst/>
          </a:prstGeom>
        </p:spPr>
        <p:txBody>
          <a:bodyPr vert="horz" wrap="square" lIns="0" tIns="12700" rIns="0" bIns="0" rtlCol="0">
            <a:spAutoFit/>
          </a:bodyPr>
          <a:lstStyle/>
          <a:p>
            <a:pPr marL="12700" marR="5080" algn="just">
              <a:lnSpc>
                <a:spcPct val="114700"/>
              </a:lnSpc>
              <a:spcBef>
                <a:spcPts val="100"/>
              </a:spcBef>
            </a:pPr>
            <a:r>
              <a:rPr sz="1750" spc="-10" dirty="0">
                <a:latin typeface="Times New Roman"/>
                <a:cs typeface="Times New Roman"/>
              </a:rPr>
              <a:t>Superstore </a:t>
            </a:r>
            <a:r>
              <a:rPr sz="1750" spc="-5" dirty="0">
                <a:latin typeface="Times New Roman"/>
                <a:cs typeface="Times New Roman"/>
              </a:rPr>
              <a:t>is a very </a:t>
            </a:r>
            <a:r>
              <a:rPr sz="1750" spc="-15" dirty="0">
                <a:latin typeface="Times New Roman"/>
                <a:cs typeface="Times New Roman"/>
              </a:rPr>
              <a:t>large </a:t>
            </a:r>
            <a:r>
              <a:rPr sz="1750" spc="-10" dirty="0">
                <a:latin typeface="Times New Roman"/>
                <a:cs typeface="Times New Roman"/>
              </a:rPr>
              <a:t>supermarket </a:t>
            </a:r>
            <a:r>
              <a:rPr sz="1750" spc="-5" dirty="0">
                <a:latin typeface="Times New Roman"/>
                <a:cs typeface="Times New Roman"/>
              </a:rPr>
              <a:t>based in </a:t>
            </a:r>
            <a:r>
              <a:rPr sz="1750" spc="-10" dirty="0">
                <a:latin typeface="Times New Roman"/>
                <a:cs typeface="Times New Roman"/>
              </a:rPr>
              <a:t>the United States </a:t>
            </a:r>
            <a:r>
              <a:rPr sz="1750" spc="-5" dirty="0">
                <a:latin typeface="Times New Roman"/>
                <a:cs typeface="Times New Roman"/>
              </a:rPr>
              <a:t>of </a:t>
            </a:r>
            <a:r>
              <a:rPr sz="1750" spc="-10" dirty="0">
                <a:latin typeface="Times New Roman"/>
                <a:cs typeface="Times New Roman"/>
              </a:rPr>
              <a:t>America with </a:t>
            </a:r>
            <a:r>
              <a:rPr sz="1750" spc="-5" dirty="0">
                <a:latin typeface="Times New Roman"/>
                <a:cs typeface="Times New Roman"/>
              </a:rPr>
              <a:t>presence </a:t>
            </a:r>
            <a:r>
              <a:rPr sz="1750" spc="-425" dirty="0">
                <a:latin typeface="Times New Roman"/>
                <a:cs typeface="Times New Roman"/>
              </a:rPr>
              <a:t> </a:t>
            </a:r>
            <a:r>
              <a:rPr sz="1750" spc="-5" dirty="0">
                <a:latin typeface="Times New Roman"/>
                <a:cs typeface="Times New Roman"/>
              </a:rPr>
              <a:t>in all </a:t>
            </a:r>
            <a:r>
              <a:rPr sz="1750" spc="-10" dirty="0">
                <a:latin typeface="Times New Roman"/>
                <a:cs typeface="Times New Roman"/>
              </a:rPr>
              <a:t>the states. They are </a:t>
            </a:r>
            <a:r>
              <a:rPr sz="1750" spc="-5" dirty="0">
                <a:latin typeface="Times New Roman"/>
                <a:cs typeface="Times New Roman"/>
              </a:rPr>
              <a:t>best known for </a:t>
            </a:r>
            <a:r>
              <a:rPr sz="1750" spc="-10" dirty="0">
                <a:latin typeface="Times New Roman"/>
                <a:cs typeface="Times New Roman"/>
              </a:rPr>
              <a:t>sale </a:t>
            </a:r>
            <a:r>
              <a:rPr sz="1750" spc="-5" dirty="0">
                <a:latin typeface="Times New Roman"/>
                <a:cs typeface="Times New Roman"/>
              </a:rPr>
              <a:t>of </a:t>
            </a:r>
            <a:r>
              <a:rPr sz="1750" spc="-10" dirty="0">
                <a:latin typeface="Times New Roman"/>
                <a:cs typeface="Times New Roman"/>
              </a:rPr>
              <a:t>office supplies, </a:t>
            </a:r>
            <a:r>
              <a:rPr sz="1750" spc="-5" dirty="0">
                <a:latin typeface="Times New Roman"/>
                <a:cs typeface="Times New Roman"/>
              </a:rPr>
              <a:t>furniture </a:t>
            </a:r>
            <a:r>
              <a:rPr sz="1750" spc="-10" dirty="0">
                <a:latin typeface="Times New Roman"/>
                <a:cs typeface="Times New Roman"/>
              </a:rPr>
              <a:t>and </a:t>
            </a:r>
            <a:r>
              <a:rPr sz="1750" spc="-20" dirty="0">
                <a:latin typeface="Times New Roman"/>
                <a:cs typeface="Times New Roman"/>
              </a:rPr>
              <a:t>Technology </a:t>
            </a:r>
            <a:r>
              <a:rPr sz="1750" spc="-15" dirty="0">
                <a:latin typeface="Times New Roman"/>
                <a:cs typeface="Times New Roman"/>
              </a:rPr>
              <a:t> </a:t>
            </a:r>
            <a:r>
              <a:rPr sz="1750" spc="-10" dirty="0">
                <a:latin typeface="Times New Roman"/>
                <a:cs typeface="Times New Roman"/>
              </a:rPr>
              <a:t>supplies such </a:t>
            </a:r>
            <a:r>
              <a:rPr sz="1750" spc="-5" dirty="0">
                <a:latin typeface="Times New Roman"/>
                <a:cs typeface="Times New Roman"/>
              </a:rPr>
              <a:t>as phones. </a:t>
            </a:r>
            <a:r>
              <a:rPr sz="1750" spc="-10" dirty="0">
                <a:latin typeface="Times New Roman"/>
                <a:cs typeface="Times New Roman"/>
              </a:rPr>
              <a:t>Using Historical </a:t>
            </a:r>
            <a:r>
              <a:rPr sz="1750" spc="-5" dirty="0">
                <a:latin typeface="Times New Roman"/>
                <a:cs typeface="Times New Roman"/>
              </a:rPr>
              <a:t>data, </a:t>
            </a:r>
            <a:r>
              <a:rPr sz="1750" spc="-10" dirty="0">
                <a:latin typeface="Times New Roman"/>
                <a:cs typeface="Times New Roman"/>
              </a:rPr>
              <a:t>the company wants </a:t>
            </a:r>
            <a:r>
              <a:rPr sz="1750" spc="-5" dirty="0">
                <a:latin typeface="Times New Roman"/>
                <a:cs typeface="Times New Roman"/>
              </a:rPr>
              <a:t>to forecast </a:t>
            </a:r>
            <a:r>
              <a:rPr sz="1750" spc="-10" dirty="0">
                <a:latin typeface="Times New Roman"/>
                <a:cs typeface="Times New Roman"/>
              </a:rPr>
              <a:t>their </a:t>
            </a:r>
            <a:r>
              <a:rPr sz="1750" spc="-5" dirty="0">
                <a:latin typeface="Times New Roman"/>
                <a:cs typeface="Times New Roman"/>
              </a:rPr>
              <a:t>future </a:t>
            </a:r>
            <a:r>
              <a:rPr sz="1750" dirty="0">
                <a:latin typeface="Times New Roman"/>
                <a:cs typeface="Times New Roman"/>
              </a:rPr>
              <a:t> </a:t>
            </a:r>
            <a:r>
              <a:rPr sz="1750" spc="-10" dirty="0">
                <a:latin typeface="Times New Roman"/>
                <a:cs typeface="Times New Roman"/>
              </a:rPr>
              <a:t>sales </a:t>
            </a:r>
            <a:r>
              <a:rPr sz="1750" spc="-5" dirty="0">
                <a:latin typeface="Times New Roman"/>
                <a:cs typeface="Times New Roman"/>
              </a:rPr>
              <a:t>so as to plan </a:t>
            </a:r>
            <a:r>
              <a:rPr sz="1750" spc="-10" dirty="0">
                <a:latin typeface="Times New Roman"/>
                <a:cs typeface="Times New Roman"/>
              </a:rPr>
              <a:t>and make informed </a:t>
            </a:r>
            <a:r>
              <a:rPr sz="1750" spc="-5" dirty="0">
                <a:latin typeface="Times New Roman"/>
                <a:cs typeface="Times New Roman"/>
              </a:rPr>
              <a:t>decisions </a:t>
            </a:r>
            <a:r>
              <a:rPr sz="1750" spc="-10" dirty="0">
                <a:latin typeface="Times New Roman"/>
                <a:cs typeface="Times New Roman"/>
              </a:rPr>
              <a:t>about </a:t>
            </a:r>
            <a:r>
              <a:rPr sz="1750" spc="-5" dirty="0">
                <a:latin typeface="Times New Roman"/>
                <a:cs typeface="Times New Roman"/>
              </a:rPr>
              <a:t>future operations, </a:t>
            </a:r>
            <a:r>
              <a:rPr sz="1750" spc="-10" dirty="0">
                <a:latin typeface="Times New Roman"/>
                <a:cs typeface="Times New Roman"/>
              </a:rPr>
              <a:t>marketing, and </a:t>
            </a:r>
            <a:r>
              <a:rPr sz="1750" spc="-5" dirty="0">
                <a:latin typeface="Times New Roman"/>
                <a:cs typeface="Times New Roman"/>
              </a:rPr>
              <a:t> resource</a:t>
            </a:r>
            <a:r>
              <a:rPr sz="1750" spc="-10" dirty="0">
                <a:latin typeface="Times New Roman"/>
                <a:cs typeface="Times New Roman"/>
              </a:rPr>
              <a:t> allocation.</a:t>
            </a:r>
            <a:endParaRPr sz="1750" dirty="0">
              <a:latin typeface="Times New Roman"/>
              <a:cs typeface="Times New Roman"/>
            </a:endParaRPr>
          </a:p>
          <a:p>
            <a:pPr marL="12700" marR="6985" algn="just">
              <a:lnSpc>
                <a:spcPct val="114700"/>
              </a:lnSpc>
              <a:spcBef>
                <a:spcPts val="1100"/>
              </a:spcBef>
            </a:pPr>
            <a:r>
              <a:rPr sz="1750" spc="-10" dirty="0">
                <a:latin typeface="Times New Roman"/>
                <a:cs typeface="Times New Roman"/>
              </a:rPr>
              <a:t>Accuracy</a:t>
            </a:r>
            <a:r>
              <a:rPr sz="1750" spc="-5" dirty="0">
                <a:latin typeface="Times New Roman"/>
                <a:cs typeface="Times New Roman"/>
              </a:rPr>
              <a:t> in </a:t>
            </a:r>
            <a:r>
              <a:rPr sz="1750" spc="-10" dirty="0">
                <a:latin typeface="Times New Roman"/>
                <a:cs typeface="Times New Roman"/>
              </a:rPr>
              <a:t>sale</a:t>
            </a:r>
            <a:r>
              <a:rPr sz="1750" spc="-5" dirty="0">
                <a:latin typeface="Times New Roman"/>
                <a:cs typeface="Times New Roman"/>
              </a:rPr>
              <a:t> prediction</a:t>
            </a:r>
            <a:r>
              <a:rPr sz="1750" dirty="0">
                <a:latin typeface="Times New Roman"/>
                <a:cs typeface="Times New Roman"/>
              </a:rPr>
              <a:t> </a:t>
            </a:r>
            <a:r>
              <a:rPr sz="1750" spc="-5" dirty="0">
                <a:latin typeface="Times New Roman"/>
                <a:cs typeface="Times New Roman"/>
              </a:rPr>
              <a:t>helps</a:t>
            </a:r>
            <a:r>
              <a:rPr sz="1750" dirty="0">
                <a:latin typeface="Times New Roman"/>
                <a:cs typeface="Times New Roman"/>
              </a:rPr>
              <a:t> </a:t>
            </a:r>
            <a:r>
              <a:rPr sz="1750" spc="-5" dirty="0">
                <a:latin typeface="Times New Roman"/>
                <a:cs typeface="Times New Roman"/>
              </a:rPr>
              <a:t>firms</a:t>
            </a:r>
            <a:r>
              <a:rPr sz="1750" dirty="0">
                <a:latin typeface="Times New Roman"/>
                <a:cs typeface="Times New Roman"/>
              </a:rPr>
              <a:t> </a:t>
            </a:r>
            <a:r>
              <a:rPr sz="1750" spc="-5" dirty="0">
                <a:latin typeface="Times New Roman"/>
                <a:cs typeface="Times New Roman"/>
              </a:rPr>
              <a:t>to </a:t>
            </a:r>
            <a:r>
              <a:rPr sz="1750" spc="-10" dirty="0">
                <a:latin typeface="Times New Roman"/>
                <a:cs typeface="Times New Roman"/>
              </a:rPr>
              <a:t>adjust</a:t>
            </a:r>
            <a:r>
              <a:rPr sz="1750" spc="-5" dirty="0">
                <a:latin typeface="Times New Roman"/>
                <a:cs typeface="Times New Roman"/>
              </a:rPr>
              <a:t> </a:t>
            </a:r>
            <a:r>
              <a:rPr sz="1750" spc="-10" dirty="0">
                <a:latin typeface="Times New Roman"/>
                <a:cs typeface="Times New Roman"/>
              </a:rPr>
              <a:t>their</a:t>
            </a:r>
            <a:r>
              <a:rPr sz="1750" spc="-5" dirty="0">
                <a:latin typeface="Times New Roman"/>
                <a:cs typeface="Times New Roman"/>
              </a:rPr>
              <a:t> </a:t>
            </a:r>
            <a:r>
              <a:rPr sz="1750" spc="-10" dirty="0">
                <a:latin typeface="Times New Roman"/>
                <a:cs typeface="Times New Roman"/>
              </a:rPr>
              <a:t>strategy</a:t>
            </a:r>
            <a:r>
              <a:rPr sz="1750" spc="415" dirty="0">
                <a:latin typeface="Times New Roman"/>
                <a:cs typeface="Times New Roman"/>
              </a:rPr>
              <a:t> </a:t>
            </a:r>
            <a:r>
              <a:rPr sz="1750" spc="-20" dirty="0">
                <a:latin typeface="Times New Roman"/>
                <a:cs typeface="Times New Roman"/>
              </a:rPr>
              <a:t>accordingly,</a:t>
            </a:r>
            <a:r>
              <a:rPr sz="1750" spc="400" dirty="0">
                <a:latin typeface="Times New Roman"/>
                <a:cs typeface="Times New Roman"/>
              </a:rPr>
              <a:t> </a:t>
            </a:r>
            <a:r>
              <a:rPr sz="1750" spc="-10" dirty="0">
                <a:latin typeface="Times New Roman"/>
                <a:cs typeface="Times New Roman"/>
              </a:rPr>
              <a:t>anticipate </a:t>
            </a:r>
            <a:r>
              <a:rPr sz="1750" spc="-5" dirty="0">
                <a:latin typeface="Times New Roman"/>
                <a:cs typeface="Times New Roman"/>
              </a:rPr>
              <a:t> future demand </a:t>
            </a:r>
            <a:r>
              <a:rPr sz="1750" spc="-10" dirty="0">
                <a:latin typeface="Times New Roman"/>
                <a:cs typeface="Times New Roman"/>
              </a:rPr>
              <a:t>and identify </a:t>
            </a:r>
            <a:r>
              <a:rPr sz="1750" spc="-5" dirty="0">
                <a:latin typeface="Times New Roman"/>
                <a:cs typeface="Times New Roman"/>
              </a:rPr>
              <a:t>potential problems or opportunities. </a:t>
            </a:r>
            <a:r>
              <a:rPr sz="1750" spc="-10" dirty="0">
                <a:latin typeface="Times New Roman"/>
                <a:cs typeface="Times New Roman"/>
              </a:rPr>
              <a:t>Sale </a:t>
            </a:r>
            <a:r>
              <a:rPr sz="1750" spc="-5" dirty="0">
                <a:latin typeface="Times New Roman"/>
                <a:cs typeface="Times New Roman"/>
              </a:rPr>
              <a:t>forecasting is a very </a:t>
            </a:r>
            <a:r>
              <a:rPr sz="1750" dirty="0">
                <a:latin typeface="Times New Roman"/>
                <a:cs typeface="Times New Roman"/>
              </a:rPr>
              <a:t> </a:t>
            </a:r>
            <a:r>
              <a:rPr sz="1750" spc="-5" dirty="0">
                <a:latin typeface="Times New Roman"/>
                <a:cs typeface="Times New Roman"/>
              </a:rPr>
              <a:t>key </a:t>
            </a:r>
            <a:r>
              <a:rPr sz="1750" spc="-10" dirty="0">
                <a:latin typeface="Times New Roman"/>
                <a:cs typeface="Times New Roman"/>
              </a:rPr>
              <a:t>task</a:t>
            </a:r>
            <a:r>
              <a:rPr sz="1750" spc="-5" dirty="0">
                <a:latin typeface="Times New Roman"/>
                <a:cs typeface="Times New Roman"/>
              </a:rPr>
              <a:t> </a:t>
            </a:r>
            <a:r>
              <a:rPr sz="1750" spc="-10" dirty="0">
                <a:latin typeface="Times New Roman"/>
                <a:cs typeface="Times New Roman"/>
              </a:rPr>
              <a:t>that</a:t>
            </a:r>
            <a:r>
              <a:rPr sz="1750" spc="-5" dirty="0">
                <a:latin typeface="Times New Roman"/>
                <a:cs typeface="Times New Roman"/>
              </a:rPr>
              <a:t> businesses need to </a:t>
            </a:r>
            <a:r>
              <a:rPr sz="1750" spc="-10" dirty="0">
                <a:latin typeface="Times New Roman"/>
                <a:cs typeface="Times New Roman"/>
              </a:rPr>
              <a:t>embrace.</a:t>
            </a:r>
            <a:endParaRPr sz="1750" dirty="0">
              <a:latin typeface="Times New Roman"/>
              <a:cs typeface="Times New Roman"/>
            </a:endParaRPr>
          </a:p>
        </p:txBody>
      </p:sp>
      <p:sp>
        <p:nvSpPr>
          <p:cNvPr id="3" name="object 3"/>
          <p:cNvSpPr txBox="1">
            <a:spLocks noGrp="1"/>
          </p:cNvSpPr>
          <p:nvPr>
            <p:ph type="title"/>
          </p:nvPr>
        </p:nvSpPr>
        <p:spPr>
          <a:xfrm>
            <a:off x="2497275" y="463225"/>
            <a:ext cx="3555365" cy="731520"/>
          </a:xfrm>
          <a:prstGeom prst="rect">
            <a:avLst/>
          </a:prstGeom>
          <a:solidFill>
            <a:srgbClr val="AE7A51"/>
          </a:solidFill>
        </p:spPr>
        <p:txBody>
          <a:bodyPr vert="horz" wrap="square" lIns="0" tIns="0" rIns="0" bIns="0" rtlCol="0">
            <a:spAutoFit/>
          </a:bodyPr>
          <a:lstStyle/>
          <a:p>
            <a:pPr>
              <a:lnSpc>
                <a:spcPts val="5570"/>
              </a:lnSpc>
            </a:pPr>
            <a:r>
              <a:rPr sz="4800" spc="-5" dirty="0">
                <a:solidFill>
                  <a:srgbClr val="233944"/>
                </a:solidFill>
                <a:latin typeface="Times New Roman" panose="02020603050405020304" pitchFamily="18" charset="0"/>
                <a:cs typeface="Times New Roman" panose="02020603050405020304" pitchFamily="18" charset="0"/>
              </a:rPr>
              <a:t>Introduction</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6962" y="987157"/>
            <a:ext cx="1994238" cy="443711"/>
          </a:xfrm>
          <a:prstGeom prst="rect">
            <a:avLst/>
          </a:prstGeom>
        </p:spPr>
        <p:txBody>
          <a:bodyPr vert="horz" wrap="square" lIns="0" tIns="12700" rIns="0" bIns="0" rtlCol="0">
            <a:spAutoFit/>
          </a:bodyPr>
          <a:lstStyle/>
          <a:p>
            <a:pPr marL="12700">
              <a:lnSpc>
                <a:spcPct val="100000"/>
              </a:lnSpc>
              <a:spcBef>
                <a:spcPts val="100"/>
              </a:spcBef>
            </a:pPr>
            <a:r>
              <a:rPr sz="2800" spc="-5" dirty="0">
                <a:latin typeface="Times New Roman" panose="02020603050405020304" pitchFamily="18" charset="0"/>
                <a:cs typeface="Times New Roman" panose="02020603050405020304" pitchFamily="18" charset="0"/>
              </a:rPr>
              <a:t>Objective</a:t>
            </a:r>
            <a:r>
              <a:rPr sz="2800" b="0" spc="-5" dirty="0">
                <a:latin typeface="Times New Roman" panose="02020603050405020304" pitchFamily="18" charset="0"/>
                <a:cs typeface="Times New Roman" panose="02020603050405020304" pitchFamily="18" charset="0"/>
              </a:rPr>
              <a:t>s</a:t>
            </a:r>
          </a:p>
        </p:txBody>
      </p:sp>
      <p:sp>
        <p:nvSpPr>
          <p:cNvPr id="3" name="object 3"/>
          <p:cNvSpPr txBox="1"/>
          <p:nvPr/>
        </p:nvSpPr>
        <p:spPr>
          <a:xfrm>
            <a:off x="892175" y="1609966"/>
            <a:ext cx="7318375" cy="1859483"/>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Times New Roman" panose="02020603050405020304" pitchFamily="18" charset="0"/>
                <a:cs typeface="Times New Roman" panose="02020603050405020304" pitchFamily="18" charset="0"/>
              </a:rPr>
              <a:t>Superstore want to </a:t>
            </a:r>
            <a:r>
              <a:rPr sz="2400" dirty="0">
                <a:latin typeface="Times New Roman" panose="02020603050405020304" pitchFamily="18" charset="0"/>
                <a:cs typeface="Times New Roman" panose="02020603050405020304" pitchFamily="18" charset="0"/>
              </a:rPr>
              <a:t>strategize </a:t>
            </a:r>
            <a:r>
              <a:rPr sz="2400" spc="-5" dirty="0">
                <a:latin typeface="Times New Roman" panose="02020603050405020304" pitchFamily="18" charset="0"/>
                <a:cs typeface="Times New Roman" panose="02020603050405020304" pitchFamily="18" charset="0"/>
              </a:rPr>
              <a:t>their inventory </a:t>
            </a:r>
            <a:r>
              <a:rPr sz="2400" dirty="0">
                <a:latin typeface="Times New Roman" panose="02020603050405020304" pitchFamily="18" charset="0"/>
                <a:cs typeface="Times New Roman" panose="02020603050405020304" pitchFamily="18" charset="0"/>
              </a:rPr>
              <a:t>management, </a:t>
            </a:r>
            <a:r>
              <a:rPr sz="2400" spc="-5" dirty="0">
                <a:latin typeface="Times New Roman" panose="02020603050405020304" pitchFamily="18" charset="0"/>
                <a:cs typeface="Times New Roman" panose="02020603050405020304" pitchFamily="18" charset="0"/>
              </a:rPr>
              <a:t>logistics,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production and </a:t>
            </a:r>
            <a:r>
              <a:rPr sz="2400" dirty="0">
                <a:latin typeface="Times New Roman" panose="02020603050405020304" pitchFamily="18" charset="0"/>
                <a:cs typeface="Times New Roman" panose="02020603050405020304" pitchFamily="18" charset="0"/>
              </a:rPr>
              <a:t>manpower </a:t>
            </a:r>
            <a:r>
              <a:rPr sz="2400" spc="-5" dirty="0">
                <a:latin typeface="Times New Roman" panose="02020603050405020304" pitchFamily="18" charset="0"/>
                <a:cs typeface="Times New Roman" panose="02020603050405020304" pitchFamily="18" charset="0"/>
              </a:rPr>
              <a:t>planning for the future. The business problem </a:t>
            </a:r>
            <a:r>
              <a:rPr sz="2400" spc="-49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this project is to forecast future </a:t>
            </a:r>
            <a:r>
              <a:rPr sz="2400" dirty="0">
                <a:latin typeface="Times New Roman" panose="02020603050405020304" pitchFamily="18" charset="0"/>
                <a:cs typeface="Times New Roman" panose="02020603050405020304" pitchFamily="18" charset="0"/>
              </a:rPr>
              <a:t>sales </a:t>
            </a:r>
            <a:r>
              <a:rPr sz="2400" spc="-5" dirty="0">
                <a:latin typeface="Times New Roman" panose="02020603050405020304" pitchFamily="18" charset="0"/>
                <a:cs typeface="Times New Roman" panose="02020603050405020304" pitchFamily="18" charset="0"/>
              </a:rPr>
              <a:t>data by training </a:t>
            </a:r>
            <a:r>
              <a:rPr sz="2400" dirty="0">
                <a:latin typeface="Times New Roman" panose="02020603050405020304" pitchFamily="18" charset="0"/>
                <a:cs typeface="Times New Roman" panose="02020603050405020304" pitchFamily="18" charset="0"/>
              </a:rPr>
              <a:t>supervised </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machine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learning </a:t>
            </a:r>
            <a:r>
              <a:rPr sz="2400" dirty="0">
                <a:latin typeface="Times New Roman" panose="02020603050405020304" pitchFamily="18" charset="0"/>
                <a:cs typeface="Times New Roman" panose="02020603050405020304" pitchFamily="18" charset="0"/>
              </a:rPr>
              <a:t>models</a:t>
            </a:r>
            <a:r>
              <a:rPr sz="2400" spc="-5" dirty="0">
                <a:latin typeface="Times New Roman" panose="02020603050405020304" pitchFamily="18" charset="0"/>
                <a:cs typeface="Times New Roman" panose="02020603050405020304" pitchFamily="18" charset="0"/>
              </a:rPr>
              <a:t> 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historical data.</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1351" y="906433"/>
            <a:ext cx="2920365" cy="391160"/>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Data</a:t>
            </a:r>
            <a:r>
              <a:rPr spc="-8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Understanding</a:t>
            </a:r>
          </a:p>
        </p:txBody>
      </p:sp>
      <p:sp>
        <p:nvSpPr>
          <p:cNvPr id="3" name="object 3"/>
          <p:cNvSpPr txBox="1"/>
          <p:nvPr/>
        </p:nvSpPr>
        <p:spPr>
          <a:xfrm>
            <a:off x="892175" y="1920400"/>
            <a:ext cx="7239634" cy="126188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Times New Roman" panose="02020603050405020304" pitchFamily="18" charset="0"/>
                <a:cs typeface="Times New Roman" panose="02020603050405020304" pitchFamily="18" charset="0"/>
              </a:rPr>
              <a:t>The dataset </a:t>
            </a:r>
            <a:r>
              <a:rPr sz="1800" dirty="0">
                <a:latin typeface="Times New Roman" panose="02020603050405020304" pitchFamily="18" charset="0"/>
                <a:cs typeface="Times New Roman" panose="02020603050405020304" pitchFamily="18" charset="0"/>
              </a:rPr>
              <a:t>contains </a:t>
            </a:r>
            <a:r>
              <a:rPr sz="1800" spc="-5" dirty="0">
                <a:latin typeface="Times New Roman" panose="02020603050405020304" pitchFamily="18" charset="0"/>
                <a:cs typeface="Times New Roman" panose="02020603050405020304" pitchFamily="18" charset="0"/>
              </a:rPr>
              <a:t>the historical order details of the </a:t>
            </a:r>
            <a:r>
              <a:rPr sz="1800" dirty="0">
                <a:latin typeface="Times New Roman" panose="02020603050405020304" pitchFamily="18" charset="0"/>
                <a:cs typeface="Times New Roman" panose="02020603050405020304" pitchFamily="18" charset="0"/>
              </a:rPr>
              <a:t>customers </a:t>
            </a:r>
            <a:r>
              <a:rPr sz="1800" spc="-5" dirty="0">
                <a:latin typeface="Times New Roman" panose="02020603050405020304" pitchFamily="18" charset="0"/>
                <a:cs typeface="Times New Roman" panose="02020603050405020304" pitchFamily="18" charset="0"/>
              </a:rPr>
              <a:t>of the </a:t>
            </a:r>
            <a:r>
              <a:rPr sz="1800" spc="-4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superstore </a:t>
            </a:r>
            <a:r>
              <a:rPr sz="1800" spc="-5" dirty="0">
                <a:latin typeface="Times New Roman" panose="02020603050405020304" pitchFamily="18" charset="0"/>
                <a:cs typeface="Times New Roman" panose="02020603050405020304" pitchFamily="18" charset="0"/>
              </a:rPr>
              <a:t>in all the </a:t>
            </a:r>
            <a:r>
              <a:rPr sz="1800" dirty="0">
                <a:latin typeface="Times New Roman" panose="02020603050405020304" pitchFamily="18" charset="0"/>
                <a:cs typeface="Times New Roman" panose="02020603050405020304" pitchFamily="18" charset="0"/>
              </a:rPr>
              <a:t>stores </a:t>
            </a:r>
            <a:r>
              <a:rPr sz="1800" spc="-5" dirty="0">
                <a:latin typeface="Times New Roman" panose="02020603050405020304" pitchFamily="18" charset="0"/>
                <a:cs typeface="Times New Roman" panose="02020603050405020304" pitchFamily="18" charset="0"/>
              </a:rPr>
              <a:t>in the United States. This is </a:t>
            </a:r>
            <a:r>
              <a:rPr sz="1800" dirty="0">
                <a:latin typeface="Times New Roman" panose="02020603050405020304" pitchFamily="18" charset="0"/>
                <a:cs typeface="Times New Roman" panose="02020603050405020304" pitchFamily="18" charset="0"/>
              </a:rPr>
              <a:t>monthly </a:t>
            </a:r>
            <a:r>
              <a:rPr sz="1800" spc="-5" dirty="0">
                <a:latin typeface="Times New Roman" panose="02020603050405020304" pitchFamily="18" charset="0"/>
                <a:cs typeface="Times New Roman" panose="02020603050405020304" pitchFamily="18" charset="0"/>
              </a:rPr>
              <a:t>data for </a:t>
            </a:r>
            <a:r>
              <a:rPr sz="1800" spc="-49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shipped</a:t>
            </a:r>
            <a:r>
              <a:rPr sz="1800" spc="-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goods</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from the</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month</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of </a:t>
            </a:r>
            <a:r>
              <a:rPr sz="1800" dirty="0">
                <a:latin typeface="Times New Roman" panose="02020603050405020304" pitchFamily="18" charset="0"/>
                <a:cs typeface="Times New Roman" panose="02020603050405020304" pitchFamily="18" charset="0"/>
              </a:rPr>
              <a:t>July</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in</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 </a:t>
            </a:r>
            <a:r>
              <a:rPr sz="1800" dirty="0">
                <a:latin typeface="Times New Roman" panose="02020603050405020304" pitchFamily="18" charset="0"/>
                <a:cs typeface="Times New Roman" panose="02020603050405020304" pitchFamily="18" charset="0"/>
              </a:rPr>
              <a:t>year</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2014</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to </a:t>
            </a:r>
            <a:r>
              <a:rPr sz="1800" dirty="0">
                <a:latin typeface="Times New Roman" panose="02020603050405020304" pitchFamily="18" charset="0"/>
                <a:cs typeface="Times New Roman" panose="02020603050405020304" pitchFamily="18" charset="0"/>
              </a:rPr>
              <a:t>May</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2018.</a:t>
            </a:r>
            <a:endParaRPr sz="1800" dirty="0">
              <a:latin typeface="Times New Roman" panose="02020603050405020304" pitchFamily="18" charset="0"/>
              <a:cs typeface="Times New Roman" panose="02020603050405020304" pitchFamily="18" charset="0"/>
            </a:endParaRPr>
          </a:p>
          <a:p>
            <a:pPr marL="12700" algn="just">
              <a:lnSpc>
                <a:spcPct val="100000"/>
              </a:lnSpc>
              <a:spcBef>
                <a:spcPts val="1100"/>
              </a:spcBef>
            </a:pPr>
            <a:r>
              <a:rPr sz="1800" spc="-5" dirty="0">
                <a:latin typeface="Times New Roman" panose="02020603050405020304" pitchFamily="18" charset="0"/>
                <a:cs typeface="Times New Roman" panose="02020603050405020304" pitchFamily="18" charset="0"/>
              </a:rPr>
              <a:t>The</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dataset</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contains</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9994</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rows</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and</a:t>
            </a:r>
            <a:r>
              <a:rPr sz="1800" spc="-1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21</a:t>
            </a:r>
            <a:r>
              <a:rPr sz="1800" spc="-1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Columns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481827"/>
            <a:ext cx="3408045" cy="354965"/>
          </a:xfrm>
          <a:prstGeom prst="rect">
            <a:avLst/>
          </a:prstGeom>
        </p:spPr>
        <p:txBody>
          <a:bodyPr vert="horz" wrap="square" lIns="0" tIns="13970" rIns="0" bIns="0" rtlCol="0">
            <a:spAutoFit/>
          </a:bodyPr>
          <a:lstStyle/>
          <a:p>
            <a:pPr marL="12700">
              <a:lnSpc>
                <a:spcPct val="100000"/>
              </a:lnSpc>
              <a:spcBef>
                <a:spcPts val="110"/>
              </a:spcBef>
            </a:pPr>
            <a:r>
              <a:rPr sz="2150" dirty="0">
                <a:solidFill>
                  <a:srgbClr val="1F2328"/>
                </a:solidFill>
              </a:rPr>
              <a:t>Exploratory</a:t>
            </a:r>
            <a:r>
              <a:rPr sz="2150" spc="-50" dirty="0">
                <a:solidFill>
                  <a:srgbClr val="1F2328"/>
                </a:solidFill>
              </a:rPr>
              <a:t> </a:t>
            </a:r>
            <a:r>
              <a:rPr sz="2150" dirty="0">
                <a:solidFill>
                  <a:srgbClr val="1F2328"/>
                </a:solidFill>
              </a:rPr>
              <a:t>Data</a:t>
            </a:r>
            <a:r>
              <a:rPr sz="2150" spc="-114" dirty="0">
                <a:solidFill>
                  <a:srgbClr val="1F2328"/>
                </a:solidFill>
              </a:rPr>
              <a:t> </a:t>
            </a:r>
            <a:r>
              <a:rPr sz="2150" dirty="0">
                <a:solidFill>
                  <a:srgbClr val="1F2328"/>
                </a:solidFill>
              </a:rPr>
              <a:t>Analysis</a:t>
            </a:r>
            <a:endParaRPr sz="2150"/>
          </a:p>
        </p:txBody>
      </p:sp>
      <p:grpSp>
        <p:nvGrpSpPr>
          <p:cNvPr id="3" name="object 3"/>
          <p:cNvGrpSpPr/>
          <p:nvPr/>
        </p:nvGrpSpPr>
        <p:grpSpPr>
          <a:xfrm>
            <a:off x="281500" y="1031000"/>
            <a:ext cx="5072380" cy="3441700"/>
            <a:chOff x="281500" y="1031000"/>
            <a:chExt cx="5072380" cy="3441700"/>
          </a:xfrm>
        </p:grpSpPr>
        <p:pic>
          <p:nvPicPr>
            <p:cNvPr id="4" name="object 4"/>
            <p:cNvPicPr/>
            <p:nvPr/>
          </p:nvPicPr>
          <p:blipFill>
            <a:blip r:embed="rId2" cstate="print"/>
            <a:stretch>
              <a:fillRect/>
            </a:stretch>
          </p:blipFill>
          <p:spPr>
            <a:xfrm>
              <a:off x="281500" y="1031000"/>
              <a:ext cx="5072200" cy="3441124"/>
            </a:xfrm>
            <a:prstGeom prst="rect">
              <a:avLst/>
            </a:prstGeom>
          </p:spPr>
        </p:pic>
        <p:sp>
          <p:nvSpPr>
            <p:cNvPr id="5" name="object 5"/>
            <p:cNvSpPr/>
            <p:nvPr/>
          </p:nvSpPr>
          <p:spPr>
            <a:xfrm>
              <a:off x="441325" y="2873150"/>
              <a:ext cx="1663700" cy="160020"/>
            </a:xfrm>
            <a:custGeom>
              <a:avLst/>
              <a:gdLst/>
              <a:ahLst/>
              <a:cxnLst/>
              <a:rect l="l" t="t" r="r" b="b"/>
              <a:pathLst>
                <a:path w="1663700" h="160019">
                  <a:moveTo>
                    <a:pt x="1663098" y="160019"/>
                  </a:moveTo>
                  <a:lnTo>
                    <a:pt x="0" y="160019"/>
                  </a:lnTo>
                  <a:lnTo>
                    <a:pt x="0" y="0"/>
                  </a:lnTo>
                  <a:lnTo>
                    <a:pt x="1663098" y="0"/>
                  </a:lnTo>
                  <a:lnTo>
                    <a:pt x="1663098" y="160019"/>
                  </a:lnTo>
                  <a:close/>
                </a:path>
              </a:pathLst>
            </a:custGeom>
            <a:solidFill>
              <a:srgbClr val="FFFFFF"/>
            </a:solidFill>
          </p:spPr>
          <p:txBody>
            <a:bodyPr wrap="square" lIns="0" tIns="0" rIns="0" bIns="0" rtlCol="0"/>
            <a:lstStyle/>
            <a:p>
              <a:endParaRPr/>
            </a:p>
          </p:txBody>
        </p:sp>
      </p:grpSp>
      <p:sp>
        <p:nvSpPr>
          <p:cNvPr id="6" name="object 6"/>
          <p:cNvSpPr txBox="1"/>
          <p:nvPr/>
        </p:nvSpPr>
        <p:spPr>
          <a:xfrm>
            <a:off x="428625" y="2855116"/>
            <a:ext cx="1687195" cy="185420"/>
          </a:xfrm>
          <a:prstGeom prst="rect">
            <a:avLst/>
          </a:prstGeom>
        </p:spPr>
        <p:txBody>
          <a:bodyPr vert="horz" wrap="square" lIns="0" tIns="12700" rIns="0" bIns="0" rtlCol="0">
            <a:spAutoFit/>
          </a:bodyPr>
          <a:lstStyle/>
          <a:p>
            <a:pPr marL="12700">
              <a:lnSpc>
                <a:spcPct val="100000"/>
              </a:lnSpc>
              <a:spcBef>
                <a:spcPts val="100"/>
              </a:spcBef>
            </a:pPr>
            <a:r>
              <a:rPr sz="1050" spc="-5" dirty="0">
                <a:latin typeface="Arial MT"/>
                <a:cs typeface="Arial MT"/>
              </a:rPr>
              <a:t>&lt;Axes:</a:t>
            </a:r>
            <a:r>
              <a:rPr sz="1050" spc="-45" dirty="0">
                <a:latin typeface="Arial MT"/>
                <a:cs typeface="Arial MT"/>
              </a:rPr>
              <a:t> </a:t>
            </a:r>
            <a:r>
              <a:rPr sz="1050" dirty="0">
                <a:latin typeface="Arial MT"/>
                <a:cs typeface="Arial MT"/>
              </a:rPr>
              <a:t>xlabel='Order</a:t>
            </a:r>
            <a:r>
              <a:rPr sz="1050" spc="-40" dirty="0">
                <a:latin typeface="Arial MT"/>
                <a:cs typeface="Arial MT"/>
              </a:rPr>
              <a:t> </a:t>
            </a:r>
            <a:r>
              <a:rPr sz="1050" spc="-5" dirty="0">
                <a:latin typeface="Arial MT"/>
                <a:cs typeface="Arial MT"/>
              </a:rPr>
              <a:t>Date'&gt;</a:t>
            </a:r>
            <a:endParaRPr sz="1050">
              <a:latin typeface="Arial MT"/>
              <a:cs typeface="Arial MT"/>
            </a:endParaRPr>
          </a:p>
        </p:txBody>
      </p:sp>
      <p:sp>
        <p:nvSpPr>
          <p:cNvPr id="7" name="object 7"/>
          <p:cNvSpPr txBox="1"/>
          <p:nvPr/>
        </p:nvSpPr>
        <p:spPr>
          <a:xfrm>
            <a:off x="5553274" y="1832956"/>
            <a:ext cx="2825115" cy="84836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233944"/>
                </a:solidFill>
                <a:latin typeface="Times New Roman" panose="02020603050405020304" pitchFamily="18" charset="0"/>
                <a:cs typeface="Times New Roman" panose="02020603050405020304" pitchFamily="18" charset="0"/>
              </a:rPr>
              <a:t>#Visualizing the </a:t>
            </a:r>
            <a:r>
              <a:rPr sz="1800" b="1" spc="-10" dirty="0">
                <a:solidFill>
                  <a:srgbClr val="233944"/>
                </a:solidFill>
                <a:latin typeface="Times New Roman" panose="02020603050405020304" pitchFamily="18" charset="0"/>
                <a:cs typeface="Times New Roman" panose="02020603050405020304" pitchFamily="18" charset="0"/>
              </a:rPr>
              <a:t>dataset </a:t>
            </a:r>
            <a:r>
              <a:rPr sz="1800" b="1" spc="-5" dirty="0">
                <a:solidFill>
                  <a:srgbClr val="233944"/>
                </a:solidFill>
                <a:latin typeface="Times New Roman" panose="02020603050405020304" pitchFamily="18" charset="0"/>
                <a:cs typeface="Times New Roman" panose="02020603050405020304" pitchFamily="18" charset="0"/>
              </a:rPr>
              <a:t>using </a:t>
            </a:r>
            <a:r>
              <a:rPr sz="1800" b="1" spc="-395" dirty="0">
                <a:solidFill>
                  <a:srgbClr val="233944"/>
                </a:solidFill>
                <a:latin typeface="Times New Roman" panose="02020603050405020304" pitchFamily="18" charset="0"/>
                <a:cs typeface="Times New Roman" panose="02020603050405020304" pitchFamily="18" charset="0"/>
              </a:rPr>
              <a:t> </a:t>
            </a:r>
            <a:r>
              <a:rPr sz="1800" b="1" spc="-5" dirty="0">
                <a:solidFill>
                  <a:srgbClr val="233944"/>
                </a:solidFill>
                <a:latin typeface="Times New Roman" panose="02020603050405020304" pitchFamily="18" charset="0"/>
                <a:cs typeface="Times New Roman" panose="02020603050405020304" pitchFamily="18" charset="0"/>
              </a:rPr>
              <a:t>lineplot</a:t>
            </a:r>
            <a:endParaRPr sz="1800" dirty="0">
              <a:latin typeface="Times New Roman" panose="02020603050405020304" pitchFamily="18" charset="0"/>
              <a:cs typeface="Times New Roman" panose="02020603050405020304" pitchFamily="18" charset="0"/>
            </a:endParaRPr>
          </a:p>
          <a:p>
            <a:pPr marL="64135">
              <a:lnSpc>
                <a:spcPct val="100000"/>
              </a:lnSpc>
            </a:pPr>
            <a:r>
              <a:rPr sz="1800" b="1" spc="-10" dirty="0">
                <a:solidFill>
                  <a:srgbClr val="233944"/>
                </a:solidFill>
                <a:latin typeface="Times New Roman" panose="02020603050405020304" pitchFamily="18" charset="0"/>
                <a:cs typeface="Times New Roman" panose="02020603050405020304" pitchFamily="18" charset="0"/>
              </a:rPr>
              <a:t>sns.lineplot(data)</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28600"/>
            <a:ext cx="5257799" cy="3962399"/>
          </a:xfrm>
          <a:prstGeom prst="rect">
            <a:avLst/>
          </a:prstGeom>
        </p:spPr>
      </p:pic>
      <p:sp>
        <p:nvSpPr>
          <p:cNvPr id="3" name="object 3"/>
          <p:cNvSpPr txBox="1"/>
          <p:nvPr/>
        </p:nvSpPr>
        <p:spPr>
          <a:xfrm>
            <a:off x="5956875" y="1438530"/>
            <a:ext cx="2593340" cy="112082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233944"/>
                </a:solidFill>
                <a:latin typeface="Times New Roman" panose="02020603050405020304" pitchFamily="18" charset="0"/>
                <a:cs typeface="Times New Roman" panose="02020603050405020304" pitchFamily="18" charset="0"/>
              </a:rPr>
              <a:t>#Visualizing the </a:t>
            </a:r>
            <a:r>
              <a:rPr sz="1800" b="1" spc="-10" dirty="0">
                <a:solidFill>
                  <a:srgbClr val="233944"/>
                </a:solidFill>
                <a:latin typeface="Times New Roman" panose="02020603050405020304" pitchFamily="18" charset="0"/>
                <a:cs typeface="Times New Roman" panose="02020603050405020304" pitchFamily="18" charset="0"/>
              </a:rPr>
              <a:t>monthly </a:t>
            </a:r>
            <a:r>
              <a:rPr sz="1800" b="1" spc="-5" dirty="0">
                <a:solidFill>
                  <a:srgbClr val="233944"/>
                </a:solidFill>
                <a:latin typeface="Times New Roman" panose="02020603050405020304" pitchFamily="18" charset="0"/>
                <a:cs typeface="Times New Roman" panose="02020603050405020304" pitchFamily="18" charset="0"/>
              </a:rPr>
              <a:t> sales </a:t>
            </a:r>
            <a:r>
              <a:rPr sz="1800" b="1" spc="-10" dirty="0">
                <a:solidFill>
                  <a:srgbClr val="233944"/>
                </a:solidFill>
                <a:latin typeface="Times New Roman" panose="02020603050405020304" pitchFamily="18" charset="0"/>
                <a:cs typeface="Times New Roman" panose="02020603050405020304" pitchFamily="18" charset="0"/>
              </a:rPr>
              <a:t>dataset </a:t>
            </a:r>
            <a:r>
              <a:rPr sz="1800" b="1" spc="-5" dirty="0">
                <a:solidFill>
                  <a:srgbClr val="233944"/>
                </a:solidFill>
                <a:latin typeface="Times New Roman" panose="02020603050405020304" pitchFamily="18" charset="0"/>
                <a:cs typeface="Times New Roman" panose="02020603050405020304" pitchFamily="18" charset="0"/>
              </a:rPr>
              <a:t>using lineplot </a:t>
            </a:r>
            <a:r>
              <a:rPr sz="1800" b="1" spc="-395" dirty="0">
                <a:solidFill>
                  <a:srgbClr val="233944"/>
                </a:solidFill>
                <a:latin typeface="Times New Roman" panose="02020603050405020304" pitchFamily="18" charset="0"/>
                <a:cs typeface="Times New Roman" panose="02020603050405020304" pitchFamily="18" charset="0"/>
              </a:rPr>
              <a:t> </a:t>
            </a:r>
            <a:r>
              <a:rPr sz="1800" b="1" spc="-10" dirty="0">
                <a:solidFill>
                  <a:srgbClr val="233944"/>
                </a:solidFill>
                <a:latin typeface="Times New Roman" panose="02020603050405020304" pitchFamily="18" charset="0"/>
                <a:cs typeface="Times New Roman" panose="02020603050405020304" pitchFamily="18" charset="0"/>
              </a:rPr>
              <a:t>sns.lineplot(monthly_data)</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0175" y="430331"/>
            <a:ext cx="21075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panose="02020603050405020304" pitchFamily="18" charset="0"/>
                <a:cs typeface="Times New Roman" panose="02020603050405020304" pitchFamily="18" charset="0"/>
              </a:rPr>
              <a:t>Checking</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4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Trend</a:t>
            </a:r>
            <a:endParaRPr sz="1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264900" y="1076175"/>
            <a:ext cx="6136874" cy="2991149"/>
          </a:xfrm>
          <a:prstGeom prst="rect">
            <a:avLst/>
          </a:prstGeom>
        </p:spPr>
      </p:pic>
      <p:sp>
        <p:nvSpPr>
          <p:cNvPr id="4" name="object 4"/>
          <p:cNvSpPr txBox="1"/>
          <p:nvPr/>
        </p:nvSpPr>
        <p:spPr>
          <a:xfrm>
            <a:off x="311475" y="870265"/>
            <a:ext cx="2571750" cy="185420"/>
          </a:xfrm>
          <a:prstGeom prst="rect">
            <a:avLst/>
          </a:prstGeom>
        </p:spPr>
        <p:txBody>
          <a:bodyPr vert="horz" wrap="square" lIns="0" tIns="12700" rIns="0" bIns="0" rtlCol="0">
            <a:spAutoFit/>
          </a:bodyPr>
          <a:lstStyle/>
          <a:p>
            <a:pPr marL="12700">
              <a:lnSpc>
                <a:spcPct val="100000"/>
              </a:lnSpc>
              <a:spcBef>
                <a:spcPts val="100"/>
              </a:spcBef>
            </a:pPr>
            <a:r>
              <a:rPr sz="1050" spc="-5" dirty="0">
                <a:latin typeface="Arial MT"/>
                <a:cs typeface="Arial MT"/>
              </a:rPr>
              <a:t>&lt;Axes:</a:t>
            </a:r>
            <a:r>
              <a:rPr sz="1050" spc="-35" dirty="0">
                <a:latin typeface="Arial MT"/>
                <a:cs typeface="Arial MT"/>
              </a:rPr>
              <a:t> </a:t>
            </a:r>
            <a:r>
              <a:rPr sz="1050" dirty="0">
                <a:latin typeface="Arial MT"/>
                <a:cs typeface="Arial MT"/>
              </a:rPr>
              <a:t>xlabel='Order</a:t>
            </a:r>
            <a:r>
              <a:rPr sz="1050" spc="-30" dirty="0">
                <a:latin typeface="Arial MT"/>
                <a:cs typeface="Arial MT"/>
              </a:rPr>
              <a:t> </a:t>
            </a:r>
            <a:r>
              <a:rPr sz="1050" spc="-5" dirty="0">
                <a:latin typeface="Arial MT"/>
                <a:cs typeface="Arial MT"/>
              </a:rPr>
              <a:t>Date',</a:t>
            </a:r>
            <a:r>
              <a:rPr sz="1050" spc="-30" dirty="0">
                <a:latin typeface="Arial MT"/>
                <a:cs typeface="Arial MT"/>
              </a:rPr>
              <a:t> </a:t>
            </a:r>
            <a:r>
              <a:rPr sz="1050" dirty="0">
                <a:latin typeface="Arial MT"/>
                <a:cs typeface="Arial MT"/>
              </a:rPr>
              <a:t>ylabel='Sales'&gt;</a:t>
            </a:r>
            <a:endParaRPr sz="1050">
              <a:latin typeface="Arial MT"/>
              <a:cs typeface="Arial MT"/>
            </a:endParaRPr>
          </a:p>
        </p:txBody>
      </p:sp>
      <p:sp>
        <p:nvSpPr>
          <p:cNvPr id="5" name="object 5"/>
          <p:cNvSpPr txBox="1"/>
          <p:nvPr/>
        </p:nvSpPr>
        <p:spPr>
          <a:xfrm>
            <a:off x="6419625" y="1600306"/>
            <a:ext cx="2626360" cy="1122680"/>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Times New Roman" panose="02020603050405020304" pitchFamily="18" charset="0"/>
                <a:cs typeface="Times New Roman" panose="02020603050405020304" pitchFamily="18" charset="0"/>
              </a:rPr>
              <a:t>#Checking</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for</a:t>
            </a:r>
            <a:r>
              <a:rPr sz="1800" spc="-30"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trend</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using </a:t>
            </a:r>
            <a:r>
              <a:rPr sz="1800" spc="-484"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rolling</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mean</a:t>
            </a:r>
          </a:p>
          <a:p>
            <a:pPr marL="12700" marR="549910">
              <a:lnSpc>
                <a:spcPct val="100000"/>
              </a:lnSpc>
            </a:pPr>
            <a:r>
              <a:rPr sz="1800" dirty="0">
                <a:latin typeface="Times New Roman" panose="02020603050405020304" pitchFamily="18" charset="0"/>
                <a:cs typeface="Times New Roman" panose="02020603050405020304" pitchFamily="18" charset="0"/>
              </a:rPr>
              <a:t>#</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comparing</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the</a:t>
            </a:r>
            <a:r>
              <a:rPr sz="1800" spc="-35"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two </a:t>
            </a:r>
            <a:r>
              <a:rPr sz="1800" spc="-484" dirty="0">
                <a:latin typeface="Times New Roman" panose="02020603050405020304" pitchFamily="18" charset="0"/>
                <a:cs typeface="Times New Roman" panose="02020603050405020304" pitchFamily="18" charset="0"/>
              </a:rPr>
              <a:t> </a:t>
            </a:r>
            <a:r>
              <a:rPr sz="1800" spc="-5" dirty="0">
                <a:latin typeface="Times New Roman" panose="02020603050405020304" pitchFamily="18" charset="0"/>
                <a:cs typeface="Times New Roman" panose="02020603050405020304" pitchFamily="18" charset="0"/>
              </a:rPr>
              <a:t>lineplot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498900"/>
            <a:ext cx="5741649" cy="4492199"/>
          </a:xfrm>
          <a:prstGeom prst="rect">
            <a:avLst/>
          </a:prstGeom>
        </p:spPr>
      </p:pic>
      <p:sp>
        <p:nvSpPr>
          <p:cNvPr id="3" name="object 3"/>
          <p:cNvSpPr txBox="1"/>
          <p:nvPr/>
        </p:nvSpPr>
        <p:spPr>
          <a:xfrm>
            <a:off x="6187825" y="1359537"/>
            <a:ext cx="2637790" cy="659155"/>
          </a:xfrm>
          <a:prstGeom prst="rect">
            <a:avLst/>
          </a:prstGeom>
        </p:spPr>
        <p:txBody>
          <a:bodyPr vert="horz" wrap="square" lIns="0" tIns="12700" rIns="0" bIns="0" rtlCol="0">
            <a:spAutoFit/>
          </a:bodyPr>
          <a:lstStyle/>
          <a:p>
            <a:pPr marL="12700" marR="5080">
              <a:lnSpc>
                <a:spcPct val="100000"/>
              </a:lnSpc>
              <a:spcBef>
                <a:spcPts val="100"/>
              </a:spcBef>
            </a:pPr>
            <a:r>
              <a:rPr sz="1400" b="1" dirty="0">
                <a:latin typeface="Times New Roman" panose="02020603050405020304" pitchFamily="18" charset="0"/>
                <a:cs typeface="Times New Roman" panose="02020603050405020304" pitchFamily="18" charset="0"/>
              </a:rPr>
              <a:t>#</a:t>
            </a:r>
            <a:r>
              <a:rPr sz="1400" b="1" spc="-30"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visualizing</a:t>
            </a:r>
            <a:r>
              <a:rPr sz="1400" b="1" spc="-2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the</a:t>
            </a:r>
            <a:r>
              <a:rPr sz="1400" b="1" spc="-2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distribution</a:t>
            </a:r>
            <a:r>
              <a:rPr sz="1400" b="1" spc="-25"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of </a:t>
            </a:r>
            <a:r>
              <a:rPr sz="1400" b="1" spc="-375"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the </a:t>
            </a:r>
            <a:r>
              <a:rPr sz="1400" b="1" spc="-5" dirty="0">
                <a:latin typeface="Times New Roman" panose="02020603050405020304" pitchFamily="18" charset="0"/>
                <a:cs typeface="Times New Roman" panose="02020603050405020304" pitchFamily="18" charset="0"/>
              </a:rPr>
              <a:t>dataset </a:t>
            </a:r>
            <a:r>
              <a:rPr sz="1400" b="1" dirty="0">
                <a:latin typeface="Times New Roman" panose="02020603050405020304" pitchFamily="18" charset="0"/>
                <a:cs typeface="Times New Roman" panose="02020603050405020304" pitchFamily="18" charset="0"/>
              </a:rPr>
              <a:t> </a:t>
            </a:r>
            <a:r>
              <a:rPr sz="1400" b="1" spc="-5" dirty="0">
                <a:latin typeface="Times New Roman" panose="02020603050405020304" pitchFamily="18" charset="0"/>
                <a:cs typeface="Times New Roman" panose="02020603050405020304" pitchFamily="18" charset="0"/>
              </a:rPr>
              <a:t>sns.displot(monthly_data, </a:t>
            </a:r>
            <a:r>
              <a:rPr sz="1400" b="1" dirty="0">
                <a:latin typeface="Times New Roman" panose="02020603050405020304" pitchFamily="18" charset="0"/>
                <a:cs typeface="Times New Roman" panose="02020603050405020304" pitchFamily="18" charset="0"/>
              </a:rPr>
              <a:t> </a:t>
            </a:r>
            <a:r>
              <a:rPr sz="1400" b="1" spc="-15" dirty="0">
                <a:latin typeface="Times New Roman" panose="02020603050405020304" pitchFamily="18" charset="0"/>
                <a:cs typeface="Times New Roman" panose="02020603050405020304" pitchFamily="18" charset="0"/>
              </a:rPr>
              <a:t>kde=True)</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2175" y="421313"/>
            <a:ext cx="512318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233944"/>
                </a:solidFill>
                <a:latin typeface="Times New Roman" panose="02020603050405020304" pitchFamily="18" charset="0"/>
                <a:cs typeface="Times New Roman" panose="02020603050405020304" pitchFamily="18" charset="0"/>
              </a:rPr>
              <a:t>#Checking</a:t>
            </a:r>
            <a:r>
              <a:rPr sz="1400" spc="-10" dirty="0">
                <a:solidFill>
                  <a:srgbClr val="233944"/>
                </a:solidFill>
                <a:latin typeface="Times New Roman" panose="02020603050405020304" pitchFamily="18" charset="0"/>
                <a:cs typeface="Times New Roman" panose="02020603050405020304" pitchFamily="18" charset="0"/>
              </a:rPr>
              <a:t> </a:t>
            </a:r>
            <a:r>
              <a:rPr sz="1400" spc="30" dirty="0">
                <a:solidFill>
                  <a:srgbClr val="233944"/>
                </a:solidFill>
                <a:latin typeface="Times New Roman" panose="02020603050405020304" pitchFamily="18" charset="0"/>
                <a:cs typeface="Times New Roman" panose="02020603050405020304" pitchFamily="18" charset="0"/>
              </a:rPr>
              <a:t>for</a:t>
            </a:r>
            <a:r>
              <a:rPr sz="1400" spc="-10" dirty="0">
                <a:solidFill>
                  <a:srgbClr val="233944"/>
                </a:solidFill>
                <a:latin typeface="Times New Roman" panose="02020603050405020304" pitchFamily="18" charset="0"/>
                <a:cs typeface="Times New Roman" panose="02020603050405020304" pitchFamily="18" charset="0"/>
              </a:rPr>
              <a:t> </a:t>
            </a:r>
            <a:r>
              <a:rPr sz="1400" spc="20" dirty="0">
                <a:solidFill>
                  <a:srgbClr val="233944"/>
                </a:solidFill>
                <a:latin typeface="Times New Roman" panose="02020603050405020304" pitchFamily="18" charset="0"/>
                <a:cs typeface="Times New Roman" panose="02020603050405020304" pitchFamily="18" charset="0"/>
              </a:rPr>
              <a:t>sattionarity</a:t>
            </a:r>
            <a:r>
              <a:rPr sz="1400" spc="-5" dirty="0">
                <a:solidFill>
                  <a:srgbClr val="233944"/>
                </a:solidFill>
                <a:latin typeface="Times New Roman" panose="02020603050405020304" pitchFamily="18" charset="0"/>
                <a:cs typeface="Times New Roman" panose="02020603050405020304" pitchFamily="18" charset="0"/>
              </a:rPr>
              <a:t> </a:t>
            </a:r>
            <a:r>
              <a:rPr sz="1400" spc="5" dirty="0">
                <a:solidFill>
                  <a:srgbClr val="233944"/>
                </a:solidFill>
                <a:latin typeface="Times New Roman" panose="02020603050405020304" pitchFamily="18" charset="0"/>
                <a:cs typeface="Times New Roman" panose="02020603050405020304" pitchFamily="18" charset="0"/>
              </a:rPr>
              <a:t>using</a:t>
            </a:r>
            <a:r>
              <a:rPr sz="1400" spc="-10" dirty="0">
                <a:solidFill>
                  <a:srgbClr val="233944"/>
                </a:solidFill>
                <a:latin typeface="Times New Roman" panose="02020603050405020304" pitchFamily="18" charset="0"/>
                <a:cs typeface="Times New Roman" panose="02020603050405020304" pitchFamily="18" charset="0"/>
              </a:rPr>
              <a:t> </a:t>
            </a:r>
            <a:r>
              <a:rPr sz="1400" spc="20" dirty="0">
                <a:solidFill>
                  <a:srgbClr val="233944"/>
                </a:solidFill>
                <a:latin typeface="Times New Roman" panose="02020603050405020304" pitchFamily="18" charset="0"/>
                <a:cs typeface="Times New Roman" panose="02020603050405020304" pitchFamily="18" charset="0"/>
              </a:rPr>
              <a:t>dickyfuller</a:t>
            </a:r>
            <a:r>
              <a:rPr sz="1400" spc="-5" dirty="0">
                <a:solidFill>
                  <a:srgbClr val="233944"/>
                </a:solidFill>
                <a:latin typeface="Times New Roman" panose="02020603050405020304" pitchFamily="18" charset="0"/>
                <a:cs typeface="Times New Roman" panose="02020603050405020304" pitchFamily="18" charset="0"/>
              </a:rPr>
              <a:t> </a:t>
            </a:r>
            <a:r>
              <a:rPr sz="1400" spc="30" dirty="0">
                <a:solidFill>
                  <a:srgbClr val="233944"/>
                </a:solidFill>
                <a:latin typeface="Times New Roman" panose="02020603050405020304" pitchFamily="18" charset="0"/>
                <a:cs typeface="Times New Roman" panose="02020603050405020304" pitchFamily="18" charset="0"/>
              </a:rPr>
              <a:t>test</a:t>
            </a:r>
            <a:r>
              <a:rPr sz="1400" spc="-10" dirty="0">
                <a:solidFill>
                  <a:srgbClr val="233944"/>
                </a:solidFill>
                <a:latin typeface="Times New Roman" panose="02020603050405020304" pitchFamily="18" charset="0"/>
                <a:cs typeface="Times New Roman" panose="02020603050405020304" pitchFamily="18" charset="0"/>
              </a:rPr>
              <a:t> </a:t>
            </a:r>
            <a:r>
              <a:rPr sz="1400" spc="5" dirty="0">
                <a:solidFill>
                  <a:srgbClr val="233944"/>
                </a:solidFill>
                <a:latin typeface="Times New Roman" panose="02020603050405020304" pitchFamily="18" charset="0"/>
                <a:cs typeface="Times New Roman" panose="02020603050405020304" pitchFamily="18" charset="0"/>
              </a:rPr>
              <a:t>on</a:t>
            </a:r>
            <a:r>
              <a:rPr sz="1400" spc="-10" dirty="0">
                <a:solidFill>
                  <a:srgbClr val="233944"/>
                </a:solidFill>
                <a:latin typeface="Times New Roman" panose="02020603050405020304" pitchFamily="18" charset="0"/>
                <a:cs typeface="Times New Roman" panose="02020603050405020304" pitchFamily="18" charset="0"/>
              </a:rPr>
              <a:t> </a:t>
            </a:r>
            <a:r>
              <a:rPr sz="1400" spc="35" dirty="0">
                <a:solidFill>
                  <a:srgbClr val="233944"/>
                </a:solidFill>
                <a:latin typeface="Times New Roman" panose="02020603050405020304" pitchFamily="18" charset="0"/>
                <a:cs typeface="Times New Roman" panose="02020603050405020304" pitchFamily="18" charset="0"/>
              </a:rPr>
              <a:t>monthly</a:t>
            </a:r>
            <a:r>
              <a:rPr sz="1400" spc="-5" dirty="0">
                <a:solidFill>
                  <a:srgbClr val="233944"/>
                </a:solidFill>
                <a:latin typeface="Times New Roman" panose="02020603050405020304" pitchFamily="18" charset="0"/>
                <a:cs typeface="Times New Roman" panose="02020603050405020304" pitchFamily="18" charset="0"/>
              </a:rPr>
              <a:t> </a:t>
            </a:r>
            <a:r>
              <a:rPr sz="1400" spc="15" dirty="0">
                <a:solidFill>
                  <a:srgbClr val="233944"/>
                </a:solidFill>
                <a:latin typeface="Times New Roman" panose="02020603050405020304" pitchFamily="18" charset="0"/>
                <a:cs typeface="Times New Roman" panose="02020603050405020304" pitchFamily="18" charset="0"/>
              </a:rPr>
              <a:t>data</a:t>
            </a:r>
            <a:endParaRPr sz="14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452549" y="907273"/>
            <a:ext cx="7582799" cy="37527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698</Words>
  <Application>Microsoft Office PowerPoint</Application>
  <PresentationFormat>On-screen Show (16:9)</PresentationFormat>
  <Paragraphs>59</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 MT</vt:lpstr>
      <vt:lpstr>Arial Unicode MS</vt:lpstr>
      <vt:lpstr>Calibri</vt:lpstr>
      <vt:lpstr>Times New Roman</vt:lpstr>
      <vt:lpstr>var(--jp-content-font-family)</vt:lpstr>
      <vt:lpstr>Wingdings</vt:lpstr>
      <vt:lpstr>Office Theme</vt:lpstr>
      <vt:lpstr>SALES FORECASTING  FOR SUPERSTORE  SUPERMARKET</vt:lpstr>
      <vt:lpstr>Introduction</vt:lpstr>
      <vt:lpstr>Objectives</vt:lpstr>
      <vt:lpstr>Data Understanding</vt:lpstr>
      <vt:lpstr>Exploratory Data Analysis</vt:lpstr>
      <vt:lpstr>PowerPoint Presentation</vt:lpstr>
      <vt:lpstr>Checking for Trend</vt:lpstr>
      <vt:lpstr>PowerPoint Presentation</vt:lpstr>
      <vt:lpstr>PowerPoint Presentation</vt:lpstr>
      <vt:lpstr>PowerPoint Presentation</vt:lpstr>
      <vt:lpstr>Modelling</vt:lpstr>
      <vt:lpstr>PMDARIMA Model </vt:lpstr>
      <vt:lpstr>Facebook Prophet Model</vt:lpstr>
      <vt:lpstr>Findings and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FORECASTING  FOR SUPERSTORE  SUPERMARKET</dc:title>
  <dc:creator>ELLY</dc:creator>
  <cp:lastModifiedBy>ELLY</cp:lastModifiedBy>
  <cp:revision>8</cp:revision>
  <dcterms:created xsi:type="dcterms:W3CDTF">2023-12-14T14:00:38Z</dcterms:created>
  <dcterms:modified xsi:type="dcterms:W3CDTF">2023-12-14T18:17:40Z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2023-12-13T00:00:00Z</vt:filetime>
  </property>
  <property fmtid="{D5CDD505-2E9C-101B-9397-08002B2CF9AE}" pid="3" name="Creator">
    <vt:lpwstr>PDFium</vt:lpwstr>
  </property>
  <property fmtid="{D5CDD505-2E9C-101B-9397-08002B2CF9AE}" pid="4" name="LastSaved">
    <vt:filetime>2023-12-13T00:00:00Z</vt:filetime>
  </property>
</Properties>
</file>