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2" r:id="rId3"/>
    <p:sldId id="257" r:id="rId4"/>
    <p:sldId id="264" r:id="rId5"/>
    <p:sldId id="259" r:id="rId6"/>
    <p:sldId id="260" r:id="rId7"/>
    <p:sldId id="263"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65034"/>
  </p:normalViewPr>
  <p:slideViewPr>
    <p:cSldViewPr snapToGrid="0" snapToObjects="1">
      <p:cViewPr varScale="1">
        <p:scale>
          <a:sx n="81" d="100"/>
          <a:sy n="81" d="100"/>
        </p:scale>
        <p:origin x="22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333A29-7B92-BD4C-A50B-6244AE26BA75}" type="datetimeFigureOut">
              <a:rPr lang="en-US" smtClean="0"/>
              <a:t>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2BC7A8-22B9-4343-9593-D00DE4C2BC9A}" type="slidenum">
              <a:rPr lang="en-US" smtClean="0"/>
              <a:t>‹#›</a:t>
            </a:fld>
            <a:endParaRPr lang="en-US"/>
          </a:p>
        </p:txBody>
      </p:sp>
    </p:spTree>
    <p:extLst>
      <p:ext uri="{BB962C8B-B14F-4D97-AF65-F5344CB8AC3E}">
        <p14:creationId xmlns:p14="http://schemas.microsoft.com/office/powerpoint/2010/main" val="3629976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b="1" dirty="0">
                <a:latin typeface="Source Sans Pro" panose="020B0503030403020204" pitchFamily="34" charset="0"/>
                <a:ea typeface="Source Sans Pro" panose="020B0503030403020204" pitchFamily="34" charset="0"/>
              </a:rPr>
              <a:t>BIAS</a:t>
            </a:r>
          </a:p>
          <a:p>
            <a:pPr marL="285750" lvl="0" indent="-285750">
              <a:buFont typeface="Arial" panose="020B0604020202020204" pitchFamily="34" charset="0"/>
              <a:buChar char="•"/>
            </a:pPr>
            <a:endParaRPr lang="en-US" dirty="0">
              <a:latin typeface="Source Sans Pro" panose="020B0503030403020204" pitchFamily="34" charset="0"/>
              <a:ea typeface="Source Sans Pro" panose="020B0503030403020204" pitchFamily="34" charset="0"/>
            </a:endParaRPr>
          </a:p>
          <a:p>
            <a:pPr marL="285750" lvl="0" indent="-285750">
              <a:buFont typeface="Arial" panose="020B0604020202020204" pitchFamily="34" charset="0"/>
              <a:buChar char="•"/>
            </a:pPr>
            <a:r>
              <a:rPr lang="en-US" dirty="0">
                <a:latin typeface="Source Sans Pro" panose="020B0503030403020204" pitchFamily="34" charset="0"/>
                <a:ea typeface="Source Sans Pro" panose="020B0503030403020204" pitchFamily="34" charset="0"/>
              </a:rPr>
              <a:t>Bias is related to the </a:t>
            </a:r>
            <a:r>
              <a:rPr lang="en-US" dirty="0" err="1">
                <a:latin typeface="Source Sans Pro" panose="020B0503030403020204" pitchFamily="34" charset="0"/>
                <a:ea typeface="Source Sans Pro" panose="020B0503030403020204" pitchFamily="34" charset="0"/>
              </a:rPr>
              <a:t>centre</a:t>
            </a:r>
            <a:r>
              <a:rPr lang="en-US" dirty="0">
                <a:latin typeface="Source Sans Pro" panose="020B0503030403020204" pitchFamily="34" charset="0"/>
                <a:ea typeface="Source Sans Pro" panose="020B0503030403020204" pitchFamily="34" charset="0"/>
              </a:rPr>
              <a:t> of the sampling distribution, and you have bias when the statistics on average tend to be systematically “off” from the true value, meaning that we don’t have </a:t>
            </a:r>
            <a:r>
              <a:rPr lang="en-US" b="1" dirty="0">
                <a:latin typeface="Source Sans Pro" panose="020B0503030403020204" pitchFamily="34" charset="0"/>
                <a:ea typeface="Source Sans Pro" panose="020B0503030403020204" pitchFamily="34" charset="0"/>
              </a:rPr>
              <a:t>good guesses </a:t>
            </a:r>
            <a:r>
              <a:rPr lang="en-US" dirty="0">
                <a:latin typeface="Source Sans Pro" panose="020B0503030403020204" pitchFamily="34" charset="0"/>
                <a:ea typeface="Source Sans Pro" panose="020B0503030403020204" pitchFamily="34" charset="0"/>
              </a:rPr>
              <a:t>of the true parameter.</a:t>
            </a:r>
          </a:p>
          <a:p>
            <a:pPr marL="285750" lvl="0" indent="-285750">
              <a:buFont typeface="Arial" panose="020B0604020202020204" pitchFamily="34" charset="0"/>
              <a:buChar char="•"/>
            </a:pPr>
            <a:r>
              <a:rPr lang="en-US" dirty="0">
                <a:latin typeface="Source Sans Pro" panose="020B0503030403020204" pitchFamily="34" charset="0"/>
                <a:ea typeface="Source Sans Pro" panose="020B0503030403020204" pitchFamily="34" charset="0"/>
              </a:rPr>
              <a:t>Example: True IQ is 100, but the average of the statistics is 120. We are very off, we may not have captured specific parts of the population in our samples.</a:t>
            </a:r>
          </a:p>
          <a:p>
            <a:pPr marL="285750" lvl="0" indent="-285750">
              <a:buFont typeface="Arial" panose="020B0604020202020204" pitchFamily="34" charset="0"/>
              <a:buChar char="•"/>
            </a:pPr>
            <a:endParaRPr lang="en-US" dirty="0">
              <a:latin typeface="Source Sans Pro" panose="020B0503030403020204" pitchFamily="34" charset="0"/>
              <a:ea typeface="Source Sans Pro" panose="020B0503030403020204" pitchFamily="34" charset="0"/>
            </a:endParaRPr>
          </a:p>
          <a:p>
            <a:pPr marL="0" lvl="0" indent="0">
              <a:buFont typeface="Arial" panose="020B0604020202020204" pitchFamily="34" charset="0"/>
              <a:buNone/>
            </a:pPr>
            <a:r>
              <a:rPr lang="en-US" b="1" dirty="0">
                <a:latin typeface="Source Sans Pro" panose="020B0503030403020204" pitchFamily="34" charset="0"/>
                <a:ea typeface="Source Sans Pro" panose="020B0503030403020204" pitchFamily="34" charset="0"/>
              </a:rPr>
              <a:t>PRECISION</a:t>
            </a:r>
          </a:p>
          <a:p>
            <a:pPr marL="0" lvl="0" indent="0">
              <a:buFont typeface="Arial" panose="020B0604020202020204" pitchFamily="34" charset="0"/>
              <a:buNone/>
            </a:pPr>
            <a:endParaRPr lang="en-US" dirty="0">
              <a:latin typeface="Source Sans Pro" panose="020B0503030403020204" pitchFamily="34" charset="0"/>
              <a:ea typeface="Source Sans Pro" panose="020B0503030403020204" pitchFamily="34" charset="0"/>
            </a:endParaRPr>
          </a:p>
          <a:p>
            <a:pPr marL="285750" lvl="0" indent="-285750">
              <a:buFont typeface="Arial" panose="020B0604020202020204" pitchFamily="34" charset="0"/>
              <a:buChar char="•"/>
            </a:pPr>
            <a:r>
              <a:rPr lang="en-US" sz="1200" dirty="0">
                <a:latin typeface="Source Sans Pro" panose="020B0503030403020204" pitchFamily="34" charset="0"/>
                <a:ea typeface="Source Sans Pro" panose="020B0503030403020204" pitchFamily="34" charset="0"/>
              </a:rPr>
              <a:t>The lower the SE, the lower is the typical “estimation error”, and hence the higher is the precision. If the SE is high, the precision is low, and this means that we don’t have </a:t>
            </a:r>
            <a:r>
              <a:rPr lang="en-US" sz="1200" b="1" dirty="0">
                <a:latin typeface="Source Sans Pro" panose="020B0503030403020204" pitchFamily="34" charset="0"/>
                <a:ea typeface="Source Sans Pro" panose="020B0503030403020204" pitchFamily="34" charset="0"/>
              </a:rPr>
              <a:t>reliable estimates </a:t>
            </a:r>
            <a:r>
              <a:rPr lang="en-US" sz="1200" dirty="0">
                <a:latin typeface="Source Sans Pro" panose="020B0503030403020204" pitchFamily="34" charset="0"/>
                <a:ea typeface="Source Sans Pro" panose="020B0503030403020204" pitchFamily="34" charset="0"/>
              </a:rPr>
              <a:t>as they vary too much from one sample to another.</a:t>
            </a:r>
          </a:p>
          <a:p>
            <a:pPr marL="285750" lvl="0" indent="-285750">
              <a:buFont typeface="Arial" panose="020B0604020202020204" pitchFamily="34" charset="0"/>
              <a:buChar char="•"/>
            </a:pPr>
            <a:r>
              <a:rPr lang="en-US" sz="1200" dirty="0">
                <a:latin typeface="Source Sans Pro" panose="020B0503030403020204" pitchFamily="34" charset="0"/>
                <a:ea typeface="Source Sans Pro" panose="020B0503030403020204" pitchFamily="34" charset="0"/>
              </a:rPr>
              <a:t>Example 1: One sample gives an estimate of 70, another sample of 115. They are very different, which one do we trust? Would you trust 70 to be a good guess? And 115?</a:t>
            </a:r>
          </a:p>
          <a:p>
            <a:pPr marL="285750" lvl="0" indent="-285750">
              <a:buFont typeface="Arial" panose="020B0604020202020204" pitchFamily="34" charset="0"/>
              <a:buChar char="•"/>
            </a:pPr>
            <a:r>
              <a:rPr lang="en-US" sz="1200" dirty="0">
                <a:latin typeface="Source Sans Pro" panose="020B0503030403020204" pitchFamily="34" charset="0"/>
                <a:ea typeface="Source Sans Pro" panose="020B0503030403020204" pitchFamily="34" charset="0"/>
              </a:rPr>
              <a:t>Example 2: One sample gives an estimate of 95, another sample of 101. Do you trust the values more now?</a:t>
            </a:r>
          </a:p>
        </p:txBody>
      </p:sp>
      <p:sp>
        <p:nvSpPr>
          <p:cNvPr id="4" name="Slide Number Placeholder 3"/>
          <p:cNvSpPr>
            <a:spLocks noGrp="1"/>
          </p:cNvSpPr>
          <p:nvPr>
            <p:ph type="sldNum" sz="quarter" idx="5"/>
          </p:nvPr>
        </p:nvSpPr>
        <p:spPr/>
        <p:txBody>
          <a:bodyPr/>
          <a:lstStyle/>
          <a:p>
            <a:fld id="{EB2BC7A8-22B9-4343-9593-D00DE4C2BC9A}" type="slidenum">
              <a:rPr lang="en-US" smtClean="0"/>
              <a:t>6</a:t>
            </a:fld>
            <a:endParaRPr lang="en-US"/>
          </a:p>
        </p:txBody>
      </p:sp>
    </p:spTree>
    <p:extLst>
      <p:ext uri="{BB962C8B-B14F-4D97-AF65-F5344CB8AC3E}">
        <p14:creationId xmlns:p14="http://schemas.microsoft.com/office/powerpoint/2010/main" val="500190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53560-7505-5548-8325-245C6118A6D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2CE091B-5B89-664C-A70F-4C87F44A96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ABE298B-7557-6141-9204-04133FDD164D}"/>
              </a:ext>
            </a:extLst>
          </p:cNvPr>
          <p:cNvSpPr>
            <a:spLocks noGrp="1"/>
          </p:cNvSpPr>
          <p:nvPr>
            <p:ph type="dt" sz="half" idx="10"/>
          </p:nvPr>
        </p:nvSpPr>
        <p:spPr/>
        <p:txBody>
          <a:bodyPr/>
          <a:lstStyle/>
          <a:p>
            <a:fld id="{7D1D0733-B58B-6844-B726-78778C45F02A}" type="datetimeFigureOut">
              <a:rPr lang="en-US" smtClean="0"/>
              <a:t>1/9/22</a:t>
            </a:fld>
            <a:endParaRPr lang="en-US"/>
          </a:p>
        </p:txBody>
      </p:sp>
      <p:sp>
        <p:nvSpPr>
          <p:cNvPr id="5" name="Footer Placeholder 4">
            <a:extLst>
              <a:ext uri="{FF2B5EF4-FFF2-40B4-BE49-F238E27FC236}">
                <a16:creationId xmlns:a16="http://schemas.microsoft.com/office/drawing/2014/main" id="{284F7695-1C81-B94A-8E72-8415DDF4ED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0895D7-BDF0-5A4C-BF68-FEB7272BB8A9}"/>
              </a:ext>
            </a:extLst>
          </p:cNvPr>
          <p:cNvSpPr>
            <a:spLocks noGrp="1"/>
          </p:cNvSpPr>
          <p:nvPr>
            <p:ph type="sldNum" sz="quarter" idx="12"/>
          </p:nvPr>
        </p:nvSpPr>
        <p:spPr/>
        <p:txBody>
          <a:bodyPr/>
          <a:lstStyle/>
          <a:p>
            <a:fld id="{42C0B069-52CC-C34C-90A8-FC05A64157C0}" type="slidenum">
              <a:rPr lang="en-US" smtClean="0"/>
              <a:t>‹#›</a:t>
            </a:fld>
            <a:endParaRPr lang="en-US"/>
          </a:p>
        </p:txBody>
      </p:sp>
    </p:spTree>
    <p:extLst>
      <p:ext uri="{BB962C8B-B14F-4D97-AF65-F5344CB8AC3E}">
        <p14:creationId xmlns:p14="http://schemas.microsoft.com/office/powerpoint/2010/main" val="2523769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B392A-82AC-254A-A4D2-AFC9A237BC6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21DD3BF-EC29-BD4A-93FC-521AB4FF9AE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FFD3DD4-7168-844E-A841-D4A06CA2C861}"/>
              </a:ext>
            </a:extLst>
          </p:cNvPr>
          <p:cNvSpPr>
            <a:spLocks noGrp="1"/>
          </p:cNvSpPr>
          <p:nvPr>
            <p:ph type="dt" sz="half" idx="10"/>
          </p:nvPr>
        </p:nvSpPr>
        <p:spPr/>
        <p:txBody>
          <a:bodyPr/>
          <a:lstStyle/>
          <a:p>
            <a:fld id="{7D1D0733-B58B-6844-B726-78778C45F02A}" type="datetimeFigureOut">
              <a:rPr lang="en-US" smtClean="0"/>
              <a:t>1/9/22</a:t>
            </a:fld>
            <a:endParaRPr lang="en-US"/>
          </a:p>
        </p:txBody>
      </p:sp>
      <p:sp>
        <p:nvSpPr>
          <p:cNvPr id="5" name="Footer Placeholder 4">
            <a:extLst>
              <a:ext uri="{FF2B5EF4-FFF2-40B4-BE49-F238E27FC236}">
                <a16:creationId xmlns:a16="http://schemas.microsoft.com/office/drawing/2014/main" id="{1AF06F9A-B1D7-5E44-B4CD-28F13988C5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256744-A6AD-0643-89F6-5B72A806DAD5}"/>
              </a:ext>
            </a:extLst>
          </p:cNvPr>
          <p:cNvSpPr>
            <a:spLocks noGrp="1"/>
          </p:cNvSpPr>
          <p:nvPr>
            <p:ph type="sldNum" sz="quarter" idx="12"/>
          </p:nvPr>
        </p:nvSpPr>
        <p:spPr/>
        <p:txBody>
          <a:bodyPr/>
          <a:lstStyle/>
          <a:p>
            <a:fld id="{42C0B069-52CC-C34C-90A8-FC05A64157C0}" type="slidenum">
              <a:rPr lang="en-US" smtClean="0"/>
              <a:t>‹#›</a:t>
            </a:fld>
            <a:endParaRPr lang="en-US"/>
          </a:p>
        </p:txBody>
      </p:sp>
    </p:spTree>
    <p:extLst>
      <p:ext uri="{BB962C8B-B14F-4D97-AF65-F5344CB8AC3E}">
        <p14:creationId xmlns:p14="http://schemas.microsoft.com/office/powerpoint/2010/main" val="131900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357955-3630-114B-AC39-B221F0B83D9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ADBAC3F-3D57-634E-92B9-34471C44B76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DCFCD93-CC43-B142-B0F0-C010B3C02235}"/>
              </a:ext>
            </a:extLst>
          </p:cNvPr>
          <p:cNvSpPr>
            <a:spLocks noGrp="1"/>
          </p:cNvSpPr>
          <p:nvPr>
            <p:ph type="dt" sz="half" idx="10"/>
          </p:nvPr>
        </p:nvSpPr>
        <p:spPr/>
        <p:txBody>
          <a:bodyPr/>
          <a:lstStyle/>
          <a:p>
            <a:fld id="{7D1D0733-B58B-6844-B726-78778C45F02A}" type="datetimeFigureOut">
              <a:rPr lang="en-US" smtClean="0"/>
              <a:t>1/9/22</a:t>
            </a:fld>
            <a:endParaRPr lang="en-US"/>
          </a:p>
        </p:txBody>
      </p:sp>
      <p:sp>
        <p:nvSpPr>
          <p:cNvPr id="5" name="Footer Placeholder 4">
            <a:extLst>
              <a:ext uri="{FF2B5EF4-FFF2-40B4-BE49-F238E27FC236}">
                <a16:creationId xmlns:a16="http://schemas.microsoft.com/office/drawing/2014/main" id="{A3432F7A-C06E-6C48-B466-37AA476C5E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D6B25F-5971-5840-ACE2-8D1053C47485}"/>
              </a:ext>
            </a:extLst>
          </p:cNvPr>
          <p:cNvSpPr>
            <a:spLocks noGrp="1"/>
          </p:cNvSpPr>
          <p:nvPr>
            <p:ph type="sldNum" sz="quarter" idx="12"/>
          </p:nvPr>
        </p:nvSpPr>
        <p:spPr/>
        <p:txBody>
          <a:bodyPr/>
          <a:lstStyle/>
          <a:p>
            <a:fld id="{42C0B069-52CC-C34C-90A8-FC05A64157C0}" type="slidenum">
              <a:rPr lang="en-US" smtClean="0"/>
              <a:t>‹#›</a:t>
            </a:fld>
            <a:endParaRPr lang="en-US"/>
          </a:p>
        </p:txBody>
      </p:sp>
    </p:spTree>
    <p:extLst>
      <p:ext uri="{BB962C8B-B14F-4D97-AF65-F5344CB8AC3E}">
        <p14:creationId xmlns:p14="http://schemas.microsoft.com/office/powerpoint/2010/main" val="1827111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E5C2-3344-FF4B-8573-F335E8C80CE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516B0F4-7EB3-4540-858A-C2E18E066F5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745E433-9C0E-6C4A-AB10-1C8BAC5D2B4B}"/>
              </a:ext>
            </a:extLst>
          </p:cNvPr>
          <p:cNvSpPr>
            <a:spLocks noGrp="1"/>
          </p:cNvSpPr>
          <p:nvPr>
            <p:ph type="dt" sz="half" idx="10"/>
          </p:nvPr>
        </p:nvSpPr>
        <p:spPr/>
        <p:txBody>
          <a:bodyPr/>
          <a:lstStyle/>
          <a:p>
            <a:fld id="{7D1D0733-B58B-6844-B726-78778C45F02A}" type="datetimeFigureOut">
              <a:rPr lang="en-US" smtClean="0"/>
              <a:t>1/9/22</a:t>
            </a:fld>
            <a:endParaRPr lang="en-US"/>
          </a:p>
        </p:txBody>
      </p:sp>
      <p:sp>
        <p:nvSpPr>
          <p:cNvPr id="5" name="Footer Placeholder 4">
            <a:extLst>
              <a:ext uri="{FF2B5EF4-FFF2-40B4-BE49-F238E27FC236}">
                <a16:creationId xmlns:a16="http://schemas.microsoft.com/office/drawing/2014/main" id="{8C9C6711-20D8-254B-929C-A6376E7660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C66866-6E97-EA45-BD31-71B32D3D2375}"/>
              </a:ext>
            </a:extLst>
          </p:cNvPr>
          <p:cNvSpPr>
            <a:spLocks noGrp="1"/>
          </p:cNvSpPr>
          <p:nvPr>
            <p:ph type="sldNum" sz="quarter" idx="12"/>
          </p:nvPr>
        </p:nvSpPr>
        <p:spPr/>
        <p:txBody>
          <a:bodyPr/>
          <a:lstStyle/>
          <a:p>
            <a:fld id="{42C0B069-52CC-C34C-90A8-FC05A64157C0}" type="slidenum">
              <a:rPr lang="en-US" smtClean="0"/>
              <a:t>‹#›</a:t>
            </a:fld>
            <a:endParaRPr lang="en-US"/>
          </a:p>
        </p:txBody>
      </p:sp>
    </p:spTree>
    <p:extLst>
      <p:ext uri="{BB962C8B-B14F-4D97-AF65-F5344CB8AC3E}">
        <p14:creationId xmlns:p14="http://schemas.microsoft.com/office/powerpoint/2010/main" val="3156685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64D6F-F7A6-E04B-B98A-1DCCDFC6407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AC259A2-929A-0342-A5E5-34CDD49552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C5D9CCF-594A-CD44-AAF4-78DBDD31FA66}"/>
              </a:ext>
            </a:extLst>
          </p:cNvPr>
          <p:cNvSpPr>
            <a:spLocks noGrp="1"/>
          </p:cNvSpPr>
          <p:nvPr>
            <p:ph type="dt" sz="half" idx="10"/>
          </p:nvPr>
        </p:nvSpPr>
        <p:spPr/>
        <p:txBody>
          <a:bodyPr/>
          <a:lstStyle/>
          <a:p>
            <a:fld id="{7D1D0733-B58B-6844-B726-78778C45F02A}" type="datetimeFigureOut">
              <a:rPr lang="en-US" smtClean="0"/>
              <a:t>1/9/22</a:t>
            </a:fld>
            <a:endParaRPr lang="en-US"/>
          </a:p>
        </p:txBody>
      </p:sp>
      <p:sp>
        <p:nvSpPr>
          <p:cNvPr id="5" name="Footer Placeholder 4">
            <a:extLst>
              <a:ext uri="{FF2B5EF4-FFF2-40B4-BE49-F238E27FC236}">
                <a16:creationId xmlns:a16="http://schemas.microsoft.com/office/drawing/2014/main" id="{515F7705-1665-D248-A48F-3A1BB32580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FC79A-D4FE-EE43-86D4-6C02B1EB8879}"/>
              </a:ext>
            </a:extLst>
          </p:cNvPr>
          <p:cNvSpPr>
            <a:spLocks noGrp="1"/>
          </p:cNvSpPr>
          <p:nvPr>
            <p:ph type="sldNum" sz="quarter" idx="12"/>
          </p:nvPr>
        </p:nvSpPr>
        <p:spPr/>
        <p:txBody>
          <a:bodyPr/>
          <a:lstStyle/>
          <a:p>
            <a:fld id="{42C0B069-52CC-C34C-90A8-FC05A64157C0}" type="slidenum">
              <a:rPr lang="en-US" smtClean="0"/>
              <a:t>‹#›</a:t>
            </a:fld>
            <a:endParaRPr lang="en-US"/>
          </a:p>
        </p:txBody>
      </p:sp>
    </p:spTree>
    <p:extLst>
      <p:ext uri="{BB962C8B-B14F-4D97-AF65-F5344CB8AC3E}">
        <p14:creationId xmlns:p14="http://schemas.microsoft.com/office/powerpoint/2010/main" val="740030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4E06D-BB08-D043-8AFF-AA1EA01A4E9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CB31C71-FD9C-494B-91B6-D03F4AA69F3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B28F4FF-2838-BD47-91E8-BB632C021A6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0D25D86-23E1-5848-BB6C-452CFD8980C7}"/>
              </a:ext>
            </a:extLst>
          </p:cNvPr>
          <p:cNvSpPr>
            <a:spLocks noGrp="1"/>
          </p:cNvSpPr>
          <p:nvPr>
            <p:ph type="dt" sz="half" idx="10"/>
          </p:nvPr>
        </p:nvSpPr>
        <p:spPr/>
        <p:txBody>
          <a:bodyPr/>
          <a:lstStyle/>
          <a:p>
            <a:fld id="{7D1D0733-B58B-6844-B726-78778C45F02A}" type="datetimeFigureOut">
              <a:rPr lang="en-US" smtClean="0"/>
              <a:t>1/9/22</a:t>
            </a:fld>
            <a:endParaRPr lang="en-US"/>
          </a:p>
        </p:txBody>
      </p:sp>
      <p:sp>
        <p:nvSpPr>
          <p:cNvPr id="6" name="Footer Placeholder 5">
            <a:extLst>
              <a:ext uri="{FF2B5EF4-FFF2-40B4-BE49-F238E27FC236}">
                <a16:creationId xmlns:a16="http://schemas.microsoft.com/office/drawing/2014/main" id="{1DE3F5E8-11C7-9444-B2AC-1A2374CCCA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6C4DA6-5DEB-4F42-AB7C-423474E861A6}"/>
              </a:ext>
            </a:extLst>
          </p:cNvPr>
          <p:cNvSpPr>
            <a:spLocks noGrp="1"/>
          </p:cNvSpPr>
          <p:nvPr>
            <p:ph type="sldNum" sz="quarter" idx="12"/>
          </p:nvPr>
        </p:nvSpPr>
        <p:spPr/>
        <p:txBody>
          <a:bodyPr/>
          <a:lstStyle/>
          <a:p>
            <a:fld id="{42C0B069-52CC-C34C-90A8-FC05A64157C0}" type="slidenum">
              <a:rPr lang="en-US" smtClean="0"/>
              <a:t>‹#›</a:t>
            </a:fld>
            <a:endParaRPr lang="en-US"/>
          </a:p>
        </p:txBody>
      </p:sp>
    </p:spTree>
    <p:extLst>
      <p:ext uri="{BB962C8B-B14F-4D97-AF65-F5344CB8AC3E}">
        <p14:creationId xmlns:p14="http://schemas.microsoft.com/office/powerpoint/2010/main" val="4284602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B8061-8BDF-B64B-B07B-FFBE52731BA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D762219-2331-FB42-B616-F765D86D11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EFE3CDC-7138-9744-9377-7F14C47F459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835B69F-79D4-E54E-8C34-CFB24B9D85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4A303FE-5E46-A14B-8D6C-CB07737FCAD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34DED8F-3EA1-6043-A3C2-2D5C2A05C939}"/>
              </a:ext>
            </a:extLst>
          </p:cNvPr>
          <p:cNvSpPr>
            <a:spLocks noGrp="1"/>
          </p:cNvSpPr>
          <p:nvPr>
            <p:ph type="dt" sz="half" idx="10"/>
          </p:nvPr>
        </p:nvSpPr>
        <p:spPr/>
        <p:txBody>
          <a:bodyPr/>
          <a:lstStyle/>
          <a:p>
            <a:fld id="{7D1D0733-B58B-6844-B726-78778C45F02A}" type="datetimeFigureOut">
              <a:rPr lang="en-US" smtClean="0"/>
              <a:t>1/9/22</a:t>
            </a:fld>
            <a:endParaRPr lang="en-US"/>
          </a:p>
        </p:txBody>
      </p:sp>
      <p:sp>
        <p:nvSpPr>
          <p:cNvPr id="8" name="Footer Placeholder 7">
            <a:extLst>
              <a:ext uri="{FF2B5EF4-FFF2-40B4-BE49-F238E27FC236}">
                <a16:creationId xmlns:a16="http://schemas.microsoft.com/office/drawing/2014/main" id="{30943186-0D26-2F42-A940-408ECBA178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2E5CC6-7B6E-FE44-9724-37310CF9422B}"/>
              </a:ext>
            </a:extLst>
          </p:cNvPr>
          <p:cNvSpPr>
            <a:spLocks noGrp="1"/>
          </p:cNvSpPr>
          <p:nvPr>
            <p:ph type="sldNum" sz="quarter" idx="12"/>
          </p:nvPr>
        </p:nvSpPr>
        <p:spPr/>
        <p:txBody>
          <a:bodyPr/>
          <a:lstStyle/>
          <a:p>
            <a:fld id="{42C0B069-52CC-C34C-90A8-FC05A64157C0}" type="slidenum">
              <a:rPr lang="en-US" smtClean="0"/>
              <a:t>‹#›</a:t>
            </a:fld>
            <a:endParaRPr lang="en-US"/>
          </a:p>
        </p:txBody>
      </p:sp>
    </p:spTree>
    <p:extLst>
      <p:ext uri="{BB962C8B-B14F-4D97-AF65-F5344CB8AC3E}">
        <p14:creationId xmlns:p14="http://schemas.microsoft.com/office/powerpoint/2010/main" val="3324082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E0804-2DDB-5E4E-A924-B442B961F08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4090837-D32B-024C-844D-0E4DC97C8DFB}"/>
              </a:ext>
            </a:extLst>
          </p:cNvPr>
          <p:cNvSpPr>
            <a:spLocks noGrp="1"/>
          </p:cNvSpPr>
          <p:nvPr>
            <p:ph type="dt" sz="half" idx="10"/>
          </p:nvPr>
        </p:nvSpPr>
        <p:spPr/>
        <p:txBody>
          <a:bodyPr/>
          <a:lstStyle/>
          <a:p>
            <a:fld id="{7D1D0733-B58B-6844-B726-78778C45F02A}" type="datetimeFigureOut">
              <a:rPr lang="en-US" smtClean="0"/>
              <a:t>1/9/22</a:t>
            </a:fld>
            <a:endParaRPr lang="en-US"/>
          </a:p>
        </p:txBody>
      </p:sp>
      <p:sp>
        <p:nvSpPr>
          <p:cNvPr id="4" name="Footer Placeholder 3">
            <a:extLst>
              <a:ext uri="{FF2B5EF4-FFF2-40B4-BE49-F238E27FC236}">
                <a16:creationId xmlns:a16="http://schemas.microsoft.com/office/drawing/2014/main" id="{50789481-1C4D-AA47-98C3-D18270EC9B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6CBDBE-CA11-C546-A8B4-536058298652}"/>
              </a:ext>
            </a:extLst>
          </p:cNvPr>
          <p:cNvSpPr>
            <a:spLocks noGrp="1"/>
          </p:cNvSpPr>
          <p:nvPr>
            <p:ph type="sldNum" sz="quarter" idx="12"/>
          </p:nvPr>
        </p:nvSpPr>
        <p:spPr/>
        <p:txBody>
          <a:bodyPr/>
          <a:lstStyle/>
          <a:p>
            <a:fld id="{42C0B069-52CC-C34C-90A8-FC05A64157C0}" type="slidenum">
              <a:rPr lang="en-US" smtClean="0"/>
              <a:t>‹#›</a:t>
            </a:fld>
            <a:endParaRPr lang="en-US"/>
          </a:p>
        </p:txBody>
      </p:sp>
    </p:spTree>
    <p:extLst>
      <p:ext uri="{BB962C8B-B14F-4D97-AF65-F5344CB8AC3E}">
        <p14:creationId xmlns:p14="http://schemas.microsoft.com/office/powerpoint/2010/main" val="680921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EE68DE-DC77-C040-8075-7C17B9B277CA}"/>
              </a:ext>
            </a:extLst>
          </p:cNvPr>
          <p:cNvSpPr>
            <a:spLocks noGrp="1"/>
          </p:cNvSpPr>
          <p:nvPr>
            <p:ph type="dt" sz="half" idx="10"/>
          </p:nvPr>
        </p:nvSpPr>
        <p:spPr/>
        <p:txBody>
          <a:bodyPr/>
          <a:lstStyle/>
          <a:p>
            <a:fld id="{7D1D0733-B58B-6844-B726-78778C45F02A}" type="datetimeFigureOut">
              <a:rPr lang="en-US" smtClean="0"/>
              <a:t>1/9/22</a:t>
            </a:fld>
            <a:endParaRPr lang="en-US"/>
          </a:p>
        </p:txBody>
      </p:sp>
      <p:sp>
        <p:nvSpPr>
          <p:cNvPr id="3" name="Footer Placeholder 2">
            <a:extLst>
              <a:ext uri="{FF2B5EF4-FFF2-40B4-BE49-F238E27FC236}">
                <a16:creationId xmlns:a16="http://schemas.microsoft.com/office/drawing/2014/main" id="{9A76D213-7916-B546-938D-A4ACAE8F1E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B2C9F3-A616-5248-AC79-FB91B2453725}"/>
              </a:ext>
            </a:extLst>
          </p:cNvPr>
          <p:cNvSpPr>
            <a:spLocks noGrp="1"/>
          </p:cNvSpPr>
          <p:nvPr>
            <p:ph type="sldNum" sz="quarter" idx="12"/>
          </p:nvPr>
        </p:nvSpPr>
        <p:spPr/>
        <p:txBody>
          <a:bodyPr/>
          <a:lstStyle/>
          <a:p>
            <a:fld id="{42C0B069-52CC-C34C-90A8-FC05A64157C0}" type="slidenum">
              <a:rPr lang="en-US" smtClean="0"/>
              <a:t>‹#›</a:t>
            </a:fld>
            <a:endParaRPr lang="en-US"/>
          </a:p>
        </p:txBody>
      </p:sp>
    </p:spTree>
    <p:extLst>
      <p:ext uri="{BB962C8B-B14F-4D97-AF65-F5344CB8AC3E}">
        <p14:creationId xmlns:p14="http://schemas.microsoft.com/office/powerpoint/2010/main" val="3796951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7B81A-BA4E-1D42-B31D-DEBA94F10DD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455A139-7A9F-F843-8BFF-12D47D4667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2010293-BA56-6046-B7BE-329D8BE597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4899CDF-6A3D-804B-A493-CEBEC23188E2}"/>
              </a:ext>
            </a:extLst>
          </p:cNvPr>
          <p:cNvSpPr>
            <a:spLocks noGrp="1"/>
          </p:cNvSpPr>
          <p:nvPr>
            <p:ph type="dt" sz="half" idx="10"/>
          </p:nvPr>
        </p:nvSpPr>
        <p:spPr/>
        <p:txBody>
          <a:bodyPr/>
          <a:lstStyle/>
          <a:p>
            <a:fld id="{7D1D0733-B58B-6844-B726-78778C45F02A}" type="datetimeFigureOut">
              <a:rPr lang="en-US" smtClean="0"/>
              <a:t>1/9/22</a:t>
            </a:fld>
            <a:endParaRPr lang="en-US"/>
          </a:p>
        </p:txBody>
      </p:sp>
      <p:sp>
        <p:nvSpPr>
          <p:cNvPr id="6" name="Footer Placeholder 5">
            <a:extLst>
              <a:ext uri="{FF2B5EF4-FFF2-40B4-BE49-F238E27FC236}">
                <a16:creationId xmlns:a16="http://schemas.microsoft.com/office/drawing/2014/main" id="{4719934D-717A-3241-AA5F-E0B6657813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F82B48-782A-C343-9EC6-8E2CDEB77665}"/>
              </a:ext>
            </a:extLst>
          </p:cNvPr>
          <p:cNvSpPr>
            <a:spLocks noGrp="1"/>
          </p:cNvSpPr>
          <p:nvPr>
            <p:ph type="sldNum" sz="quarter" idx="12"/>
          </p:nvPr>
        </p:nvSpPr>
        <p:spPr/>
        <p:txBody>
          <a:bodyPr/>
          <a:lstStyle/>
          <a:p>
            <a:fld id="{42C0B069-52CC-C34C-90A8-FC05A64157C0}" type="slidenum">
              <a:rPr lang="en-US" smtClean="0"/>
              <a:t>‹#›</a:t>
            </a:fld>
            <a:endParaRPr lang="en-US"/>
          </a:p>
        </p:txBody>
      </p:sp>
    </p:spTree>
    <p:extLst>
      <p:ext uri="{BB962C8B-B14F-4D97-AF65-F5344CB8AC3E}">
        <p14:creationId xmlns:p14="http://schemas.microsoft.com/office/powerpoint/2010/main" val="2635705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B712C-C7B7-4547-8F26-92BFE929EBD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04A2F60-836F-F34E-A029-54C4CAC8A8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9CB5E4-FAEB-3147-8411-3F317DC1A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A190EFE-30E4-6344-AC8F-1218E635914B}"/>
              </a:ext>
            </a:extLst>
          </p:cNvPr>
          <p:cNvSpPr>
            <a:spLocks noGrp="1"/>
          </p:cNvSpPr>
          <p:nvPr>
            <p:ph type="dt" sz="half" idx="10"/>
          </p:nvPr>
        </p:nvSpPr>
        <p:spPr/>
        <p:txBody>
          <a:bodyPr/>
          <a:lstStyle/>
          <a:p>
            <a:fld id="{7D1D0733-B58B-6844-B726-78778C45F02A}" type="datetimeFigureOut">
              <a:rPr lang="en-US" smtClean="0"/>
              <a:t>1/9/22</a:t>
            </a:fld>
            <a:endParaRPr lang="en-US"/>
          </a:p>
        </p:txBody>
      </p:sp>
      <p:sp>
        <p:nvSpPr>
          <p:cNvPr id="6" name="Footer Placeholder 5">
            <a:extLst>
              <a:ext uri="{FF2B5EF4-FFF2-40B4-BE49-F238E27FC236}">
                <a16:creationId xmlns:a16="http://schemas.microsoft.com/office/drawing/2014/main" id="{3CE5909C-7823-5540-B944-E4382DBB2D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F40996-3A08-D741-9FF9-B9A59E06DDC4}"/>
              </a:ext>
            </a:extLst>
          </p:cNvPr>
          <p:cNvSpPr>
            <a:spLocks noGrp="1"/>
          </p:cNvSpPr>
          <p:nvPr>
            <p:ph type="sldNum" sz="quarter" idx="12"/>
          </p:nvPr>
        </p:nvSpPr>
        <p:spPr/>
        <p:txBody>
          <a:bodyPr/>
          <a:lstStyle/>
          <a:p>
            <a:fld id="{42C0B069-52CC-C34C-90A8-FC05A64157C0}" type="slidenum">
              <a:rPr lang="en-US" smtClean="0"/>
              <a:t>‹#›</a:t>
            </a:fld>
            <a:endParaRPr lang="en-US"/>
          </a:p>
        </p:txBody>
      </p:sp>
    </p:spTree>
    <p:extLst>
      <p:ext uri="{BB962C8B-B14F-4D97-AF65-F5344CB8AC3E}">
        <p14:creationId xmlns:p14="http://schemas.microsoft.com/office/powerpoint/2010/main" val="2659320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48D909-BAB3-3041-88C9-7B951E9056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B0714BD-2350-FF48-8151-F0F21FAA47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BA0A5CB-2068-E14E-A7F3-2A7DD896F3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1D0733-B58B-6844-B726-78778C45F02A}" type="datetimeFigureOut">
              <a:rPr lang="en-US" smtClean="0"/>
              <a:t>1/9/22</a:t>
            </a:fld>
            <a:endParaRPr lang="en-US"/>
          </a:p>
        </p:txBody>
      </p:sp>
      <p:sp>
        <p:nvSpPr>
          <p:cNvPr id="5" name="Footer Placeholder 4">
            <a:extLst>
              <a:ext uri="{FF2B5EF4-FFF2-40B4-BE49-F238E27FC236}">
                <a16:creationId xmlns:a16="http://schemas.microsoft.com/office/drawing/2014/main" id="{F267DFBB-7C37-2D4A-84DD-51E35170EB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65AB12-46C9-274C-AFF5-978997F0D7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C0B069-52CC-C34C-90A8-FC05A64157C0}" type="slidenum">
              <a:rPr lang="en-US" smtClean="0"/>
              <a:t>‹#›</a:t>
            </a:fld>
            <a:endParaRPr lang="en-US"/>
          </a:p>
        </p:txBody>
      </p:sp>
    </p:spTree>
    <p:extLst>
      <p:ext uri="{BB962C8B-B14F-4D97-AF65-F5344CB8AC3E}">
        <p14:creationId xmlns:p14="http://schemas.microsoft.com/office/powerpoint/2010/main" val="2126742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27133F9-8D85-3E49-A4CD-A39080E6582E}"/>
              </a:ext>
            </a:extLst>
          </p:cNvPr>
          <p:cNvSpPr/>
          <p:nvPr/>
        </p:nvSpPr>
        <p:spPr>
          <a:xfrm>
            <a:off x="-1" y="0"/>
            <a:ext cx="12192001"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2BC9CE7-7644-4445-8168-ECB65D1DAE94}"/>
              </a:ext>
            </a:extLst>
          </p:cNvPr>
          <p:cNvSpPr txBox="1"/>
          <p:nvPr/>
        </p:nvSpPr>
        <p:spPr>
          <a:xfrm>
            <a:off x="934279" y="4200364"/>
            <a:ext cx="5346335" cy="523220"/>
          </a:xfrm>
          <a:prstGeom prst="rect">
            <a:avLst/>
          </a:prstGeom>
          <a:noFill/>
        </p:spPr>
        <p:txBody>
          <a:bodyPr wrap="none" rtlCol="0">
            <a:spAutoFit/>
          </a:bodyPr>
          <a:lstStyle/>
          <a:p>
            <a:r>
              <a:rPr lang="en-US" sz="2800" dirty="0">
                <a:solidFill>
                  <a:schemeClr val="bg1"/>
                </a:solidFill>
                <a:latin typeface="Source Sans Pro" panose="020B0503030403020204" pitchFamily="34" charset="0"/>
                <a:ea typeface="Source Sans Pro" panose="020B0503030403020204" pitchFamily="34" charset="0"/>
              </a:rPr>
              <a:t>Data Analysis for Psychology in R 1</a:t>
            </a:r>
          </a:p>
        </p:txBody>
      </p:sp>
      <p:sp>
        <p:nvSpPr>
          <p:cNvPr id="5" name="TextBox 4">
            <a:extLst>
              <a:ext uri="{FF2B5EF4-FFF2-40B4-BE49-F238E27FC236}">
                <a16:creationId xmlns:a16="http://schemas.microsoft.com/office/drawing/2014/main" id="{6C6F8074-3AAC-AA41-9724-D8ABED0922BF}"/>
              </a:ext>
            </a:extLst>
          </p:cNvPr>
          <p:cNvSpPr txBox="1"/>
          <p:nvPr/>
        </p:nvSpPr>
        <p:spPr>
          <a:xfrm>
            <a:off x="934279" y="2100470"/>
            <a:ext cx="10035119" cy="769441"/>
          </a:xfrm>
          <a:prstGeom prst="rect">
            <a:avLst/>
          </a:prstGeom>
          <a:noFill/>
        </p:spPr>
        <p:txBody>
          <a:bodyPr wrap="none" rtlCol="0">
            <a:spAutoFit/>
          </a:bodyPr>
          <a:lstStyle/>
          <a:p>
            <a:r>
              <a:rPr lang="en-US" sz="4400" b="1" dirty="0">
                <a:solidFill>
                  <a:schemeClr val="bg1"/>
                </a:solidFill>
                <a:latin typeface="Source Sans Pro" panose="020B0503030403020204" pitchFamily="34" charset="0"/>
                <a:ea typeface="Source Sans Pro" panose="020B0503030403020204" pitchFamily="34" charset="0"/>
              </a:rPr>
              <a:t>The Bootstrap and Confidence Intervals</a:t>
            </a:r>
          </a:p>
        </p:txBody>
      </p:sp>
      <p:sp>
        <p:nvSpPr>
          <p:cNvPr id="6" name="TextBox 5">
            <a:extLst>
              <a:ext uri="{FF2B5EF4-FFF2-40B4-BE49-F238E27FC236}">
                <a16:creationId xmlns:a16="http://schemas.microsoft.com/office/drawing/2014/main" id="{696A782C-9541-2042-820A-D5CD25727C91}"/>
              </a:ext>
            </a:extLst>
          </p:cNvPr>
          <p:cNvSpPr txBox="1"/>
          <p:nvPr/>
        </p:nvSpPr>
        <p:spPr>
          <a:xfrm>
            <a:off x="934279" y="4971728"/>
            <a:ext cx="4350871" cy="954107"/>
          </a:xfrm>
          <a:prstGeom prst="rect">
            <a:avLst/>
          </a:prstGeom>
          <a:noFill/>
        </p:spPr>
        <p:txBody>
          <a:bodyPr wrap="none" rtlCol="0">
            <a:spAutoFit/>
          </a:bodyPr>
          <a:lstStyle/>
          <a:p>
            <a:r>
              <a:rPr lang="en-US" sz="2800" dirty="0">
                <a:solidFill>
                  <a:schemeClr val="bg1"/>
                </a:solidFill>
                <a:latin typeface="Source Sans Pro" panose="020B0503030403020204" pitchFamily="34" charset="0"/>
                <a:ea typeface="Source Sans Pro" panose="020B0503030403020204" pitchFamily="34" charset="0"/>
              </a:rPr>
              <a:t>Department of Psychology</a:t>
            </a:r>
          </a:p>
          <a:p>
            <a:r>
              <a:rPr lang="en-US" sz="2800" dirty="0">
                <a:solidFill>
                  <a:schemeClr val="bg1"/>
                </a:solidFill>
                <a:latin typeface="Source Sans Pro" panose="020B0503030403020204" pitchFamily="34" charset="0"/>
                <a:ea typeface="Source Sans Pro" panose="020B0503030403020204" pitchFamily="34" charset="0"/>
              </a:rPr>
              <a:t>The University of Edinburgh</a:t>
            </a:r>
          </a:p>
        </p:txBody>
      </p:sp>
      <p:cxnSp>
        <p:nvCxnSpPr>
          <p:cNvPr id="8" name="Straight Connector 7">
            <a:extLst>
              <a:ext uri="{FF2B5EF4-FFF2-40B4-BE49-F238E27FC236}">
                <a16:creationId xmlns:a16="http://schemas.microsoft.com/office/drawing/2014/main" id="{80F79EBC-BCDE-FB4E-B77B-0705EA80B432}"/>
              </a:ext>
            </a:extLst>
          </p:cNvPr>
          <p:cNvCxnSpPr>
            <a:cxnSpLocks/>
          </p:cNvCxnSpPr>
          <p:nvPr/>
        </p:nvCxnSpPr>
        <p:spPr>
          <a:xfrm>
            <a:off x="1096617" y="3796747"/>
            <a:ext cx="9998765"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D2F0D875-7380-6A46-8222-FB77DB9746C1}"/>
              </a:ext>
            </a:extLst>
          </p:cNvPr>
          <p:cNvSpPr txBox="1"/>
          <p:nvPr/>
        </p:nvSpPr>
        <p:spPr>
          <a:xfrm>
            <a:off x="934279" y="2905780"/>
            <a:ext cx="2626040" cy="523220"/>
          </a:xfrm>
          <a:prstGeom prst="rect">
            <a:avLst/>
          </a:prstGeom>
          <a:noFill/>
        </p:spPr>
        <p:txBody>
          <a:bodyPr wrap="none" rtlCol="0">
            <a:spAutoFit/>
          </a:bodyPr>
          <a:lstStyle/>
          <a:p>
            <a:r>
              <a:rPr lang="en-US" sz="2800" dirty="0">
                <a:solidFill>
                  <a:schemeClr val="bg1"/>
                </a:solidFill>
                <a:latin typeface="Source Sans Pro" panose="020B0503030403020204" pitchFamily="34" charset="0"/>
                <a:ea typeface="Source Sans Pro" panose="020B0503030403020204" pitchFamily="34" charset="0"/>
              </a:rPr>
              <a:t>Dr Umberto Noe</a:t>
            </a:r>
          </a:p>
        </p:txBody>
      </p:sp>
    </p:spTree>
    <p:extLst>
      <p:ext uri="{BB962C8B-B14F-4D97-AF65-F5344CB8AC3E}">
        <p14:creationId xmlns:p14="http://schemas.microsoft.com/office/powerpoint/2010/main" val="2592184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51737A22-99C6-8643-B185-89D5C9105A0D}"/>
              </a:ext>
            </a:extLst>
          </p:cNvPr>
          <p:cNvSpPr/>
          <p:nvPr/>
        </p:nvSpPr>
        <p:spPr>
          <a:xfrm>
            <a:off x="7556138" y="2756610"/>
            <a:ext cx="3984225" cy="3453748"/>
          </a:xfrm>
          <a:prstGeom prst="roundRect">
            <a:avLst>
              <a:gd name="adj" fmla="val 6209"/>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a:t>z</a:t>
            </a:r>
          </a:p>
        </p:txBody>
      </p:sp>
      <p:sp>
        <p:nvSpPr>
          <p:cNvPr id="3" name="Rounded Rectangle 2">
            <a:extLst>
              <a:ext uri="{FF2B5EF4-FFF2-40B4-BE49-F238E27FC236}">
                <a16:creationId xmlns:a16="http://schemas.microsoft.com/office/drawing/2014/main" id="{112D9D22-3047-FD43-90AB-AE0CC084270A}"/>
              </a:ext>
            </a:extLst>
          </p:cNvPr>
          <p:cNvSpPr/>
          <p:nvPr/>
        </p:nvSpPr>
        <p:spPr>
          <a:xfrm>
            <a:off x="644843" y="2756610"/>
            <a:ext cx="3984225" cy="3453748"/>
          </a:xfrm>
          <a:prstGeom prst="roundRect">
            <a:avLst>
              <a:gd name="adj" fmla="val 6209"/>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z</a:t>
            </a:r>
          </a:p>
        </p:txBody>
      </p:sp>
      <p:pic>
        <p:nvPicPr>
          <p:cNvPr id="4" name="Picture 3">
            <a:extLst>
              <a:ext uri="{FF2B5EF4-FFF2-40B4-BE49-F238E27FC236}">
                <a16:creationId xmlns:a16="http://schemas.microsoft.com/office/drawing/2014/main" id="{C3D6A40E-BB1A-0C4C-A91D-B16598495153}"/>
              </a:ext>
            </a:extLst>
          </p:cNvPr>
          <p:cNvPicPr>
            <a:picLocks noChangeAspect="1"/>
          </p:cNvPicPr>
          <p:nvPr/>
        </p:nvPicPr>
        <p:blipFill rotWithShape="1">
          <a:blip r:embed="rId2">
            <a:duotone>
              <a:schemeClr val="accent6">
                <a:shade val="45000"/>
                <a:satMod val="135000"/>
              </a:schemeClr>
              <a:prstClr val="white"/>
            </a:duotone>
          </a:blip>
          <a:srcRect r="55149" b="58154"/>
          <a:stretch/>
        </p:blipFill>
        <p:spPr>
          <a:xfrm>
            <a:off x="8001326" y="3615807"/>
            <a:ext cx="3066635" cy="2126640"/>
          </a:xfrm>
          <a:prstGeom prst="rect">
            <a:avLst/>
          </a:prstGeom>
        </p:spPr>
      </p:pic>
      <p:sp>
        <p:nvSpPr>
          <p:cNvPr id="5" name="TextBox 4">
            <a:extLst>
              <a:ext uri="{FF2B5EF4-FFF2-40B4-BE49-F238E27FC236}">
                <a16:creationId xmlns:a16="http://schemas.microsoft.com/office/drawing/2014/main" id="{9BA546B2-0F03-4043-885D-B51A6885AFF6}"/>
              </a:ext>
            </a:extLst>
          </p:cNvPr>
          <p:cNvSpPr txBox="1"/>
          <p:nvPr/>
        </p:nvSpPr>
        <p:spPr>
          <a:xfrm>
            <a:off x="8263709" y="3028450"/>
            <a:ext cx="2670751" cy="421688"/>
          </a:xfrm>
          <a:prstGeom prst="rect">
            <a:avLst/>
          </a:prstGeom>
          <a:noFill/>
        </p:spPr>
        <p:txBody>
          <a:bodyPr wrap="none" rtlCol="0">
            <a:spAutoFit/>
          </a:bodyPr>
          <a:lstStyle/>
          <a:p>
            <a:r>
              <a:rPr lang="en-US" sz="2400" dirty="0"/>
              <a:t>Sampling distribution</a:t>
            </a:r>
          </a:p>
        </p:txBody>
      </p:sp>
      <p:sp>
        <p:nvSpPr>
          <p:cNvPr id="6" name="TextBox 5">
            <a:extLst>
              <a:ext uri="{FF2B5EF4-FFF2-40B4-BE49-F238E27FC236}">
                <a16:creationId xmlns:a16="http://schemas.microsoft.com/office/drawing/2014/main" id="{2EB55EA3-0788-614B-8BEC-44D96B259179}"/>
              </a:ext>
            </a:extLst>
          </p:cNvPr>
          <p:cNvSpPr txBox="1"/>
          <p:nvPr/>
        </p:nvSpPr>
        <p:spPr>
          <a:xfrm>
            <a:off x="1271712" y="2964393"/>
            <a:ext cx="2746362" cy="421688"/>
          </a:xfrm>
          <a:prstGeom prst="rect">
            <a:avLst/>
          </a:prstGeom>
          <a:noFill/>
        </p:spPr>
        <p:txBody>
          <a:bodyPr wrap="none" rtlCol="0">
            <a:spAutoFit/>
          </a:bodyPr>
          <a:lstStyle/>
          <a:p>
            <a:r>
              <a:rPr lang="en-US" sz="2400" dirty="0"/>
              <a:t>Bootstrap distribution</a:t>
            </a:r>
          </a:p>
        </p:txBody>
      </p:sp>
      <p:pic>
        <p:nvPicPr>
          <p:cNvPr id="8" name="Picture 7">
            <a:extLst>
              <a:ext uri="{FF2B5EF4-FFF2-40B4-BE49-F238E27FC236}">
                <a16:creationId xmlns:a16="http://schemas.microsoft.com/office/drawing/2014/main" id="{32896468-AE74-9E43-8578-2FC8B3141004}"/>
              </a:ext>
            </a:extLst>
          </p:cNvPr>
          <p:cNvPicPr>
            <a:picLocks noChangeAspect="1"/>
          </p:cNvPicPr>
          <p:nvPr/>
        </p:nvPicPr>
        <p:blipFill rotWithShape="1">
          <a:blip r:embed="rId2"/>
          <a:srcRect r="55149" b="58154"/>
          <a:stretch/>
        </p:blipFill>
        <p:spPr>
          <a:xfrm>
            <a:off x="1070411" y="3570249"/>
            <a:ext cx="3066635" cy="2126640"/>
          </a:xfrm>
          <a:prstGeom prst="rect">
            <a:avLst/>
          </a:prstGeom>
        </p:spPr>
      </p:pic>
      <p:sp>
        <p:nvSpPr>
          <p:cNvPr id="10" name="TextBox 9">
            <a:extLst>
              <a:ext uri="{FF2B5EF4-FFF2-40B4-BE49-F238E27FC236}">
                <a16:creationId xmlns:a16="http://schemas.microsoft.com/office/drawing/2014/main" id="{ECAFC9B5-FAF9-1D42-B8CD-658AD39DE437}"/>
              </a:ext>
            </a:extLst>
          </p:cNvPr>
          <p:cNvSpPr txBox="1"/>
          <p:nvPr/>
        </p:nvSpPr>
        <p:spPr>
          <a:xfrm>
            <a:off x="4582234" y="4089279"/>
            <a:ext cx="2867464" cy="759039"/>
          </a:xfrm>
          <a:prstGeom prst="rect">
            <a:avLst/>
          </a:prstGeom>
          <a:noFill/>
        </p:spPr>
        <p:txBody>
          <a:bodyPr wrap="square" rtlCol="0">
            <a:spAutoFit/>
          </a:bodyPr>
          <a:lstStyle/>
          <a:p>
            <a:pPr algn="ctr"/>
            <a:r>
              <a:rPr lang="en-US" sz="2400" b="1" dirty="0"/>
              <a:t>approximates</a:t>
            </a:r>
            <a:r>
              <a:rPr lang="en-US" sz="2400" dirty="0"/>
              <a:t> the unknown</a:t>
            </a:r>
          </a:p>
        </p:txBody>
      </p:sp>
      <p:sp>
        <p:nvSpPr>
          <p:cNvPr id="11" name="TextBox 10">
            <a:extLst>
              <a:ext uri="{FF2B5EF4-FFF2-40B4-BE49-F238E27FC236}">
                <a16:creationId xmlns:a16="http://schemas.microsoft.com/office/drawing/2014/main" id="{7F704270-DCA4-AE47-B983-45EFF1E8146C}"/>
              </a:ext>
            </a:extLst>
          </p:cNvPr>
          <p:cNvSpPr txBox="1"/>
          <p:nvPr/>
        </p:nvSpPr>
        <p:spPr>
          <a:xfrm>
            <a:off x="2601042" y="4596822"/>
            <a:ext cx="1874751" cy="461665"/>
          </a:xfrm>
          <a:prstGeom prst="rect">
            <a:avLst/>
          </a:prstGeom>
          <a:solidFill>
            <a:schemeClr val="bg1"/>
          </a:solidFill>
        </p:spPr>
        <p:txBody>
          <a:bodyPr wrap="square" rtlCol="0">
            <a:spAutoFit/>
          </a:bodyPr>
          <a:lstStyle/>
          <a:p>
            <a:r>
              <a:rPr lang="en-US" sz="2400" dirty="0">
                <a:solidFill>
                  <a:schemeClr val="accent1"/>
                </a:solidFill>
              </a:rPr>
              <a:t>Bootstrap SE</a:t>
            </a:r>
          </a:p>
        </p:txBody>
      </p:sp>
      <p:cxnSp>
        <p:nvCxnSpPr>
          <p:cNvPr id="9" name="Straight Arrow Connector 8">
            <a:extLst>
              <a:ext uri="{FF2B5EF4-FFF2-40B4-BE49-F238E27FC236}">
                <a16:creationId xmlns:a16="http://schemas.microsoft.com/office/drawing/2014/main" id="{6216EB2F-E953-4143-B3BF-20194BE41100}"/>
              </a:ext>
            </a:extLst>
          </p:cNvPr>
          <p:cNvCxnSpPr/>
          <p:nvPr/>
        </p:nvCxnSpPr>
        <p:spPr>
          <a:xfrm>
            <a:off x="2624457" y="5091803"/>
            <a:ext cx="756213" cy="0"/>
          </a:xfrm>
          <a:prstGeom prst="straightConnector1">
            <a:avLst/>
          </a:prstGeom>
          <a:ln w="762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7AFF337-F540-8348-93CE-417447830582}"/>
              </a:ext>
            </a:extLst>
          </p:cNvPr>
          <p:cNvSpPr txBox="1"/>
          <p:nvPr/>
        </p:nvSpPr>
        <p:spPr>
          <a:xfrm>
            <a:off x="9561989" y="4596822"/>
            <a:ext cx="1874751" cy="461665"/>
          </a:xfrm>
          <a:prstGeom prst="rect">
            <a:avLst/>
          </a:prstGeom>
          <a:solidFill>
            <a:schemeClr val="bg1"/>
          </a:solidFill>
        </p:spPr>
        <p:txBody>
          <a:bodyPr wrap="square" rtlCol="0">
            <a:spAutoFit/>
          </a:bodyPr>
          <a:lstStyle/>
          <a:p>
            <a:r>
              <a:rPr lang="en-US" sz="2400" dirty="0">
                <a:solidFill>
                  <a:schemeClr val="accent1"/>
                </a:solidFill>
              </a:rPr>
              <a:t>SE</a:t>
            </a:r>
          </a:p>
        </p:txBody>
      </p:sp>
      <p:cxnSp>
        <p:nvCxnSpPr>
          <p:cNvPr id="15" name="Straight Arrow Connector 14">
            <a:extLst>
              <a:ext uri="{FF2B5EF4-FFF2-40B4-BE49-F238E27FC236}">
                <a16:creationId xmlns:a16="http://schemas.microsoft.com/office/drawing/2014/main" id="{EB05214F-C564-2047-9D1B-C1935C62E571}"/>
              </a:ext>
            </a:extLst>
          </p:cNvPr>
          <p:cNvCxnSpPr/>
          <p:nvPr/>
        </p:nvCxnSpPr>
        <p:spPr>
          <a:xfrm>
            <a:off x="9585404" y="5091803"/>
            <a:ext cx="756213" cy="0"/>
          </a:xfrm>
          <a:prstGeom prst="straightConnector1">
            <a:avLst/>
          </a:prstGeom>
          <a:ln w="762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A43E348-DDE8-9A42-9727-BB7723AE6362}"/>
              </a:ext>
            </a:extLst>
          </p:cNvPr>
          <p:cNvSpPr txBox="1"/>
          <p:nvPr/>
        </p:nvSpPr>
        <p:spPr>
          <a:xfrm>
            <a:off x="715617" y="506895"/>
            <a:ext cx="8263801" cy="584775"/>
          </a:xfrm>
          <a:prstGeom prst="rect">
            <a:avLst/>
          </a:prstGeom>
          <a:noFill/>
        </p:spPr>
        <p:txBody>
          <a:bodyPr wrap="none" rtlCol="0">
            <a:spAutoFit/>
          </a:bodyPr>
          <a:lstStyle/>
          <a:p>
            <a:r>
              <a:rPr lang="en-US" sz="3200" dirty="0">
                <a:latin typeface="Source Sans Pro" panose="020B0503030403020204" pitchFamily="34" charset="0"/>
                <a:ea typeface="Source Sans Pro" panose="020B0503030403020204" pitchFamily="34" charset="0"/>
              </a:rPr>
              <a:t>Bootstrap distribution vs Sampling distribution</a:t>
            </a:r>
          </a:p>
        </p:txBody>
      </p:sp>
      <p:sp>
        <p:nvSpPr>
          <p:cNvPr id="17" name="TextBox 16">
            <a:extLst>
              <a:ext uri="{FF2B5EF4-FFF2-40B4-BE49-F238E27FC236}">
                <a16:creationId xmlns:a16="http://schemas.microsoft.com/office/drawing/2014/main" id="{CF4B9DC6-4BB3-8F4B-8733-E7D6E4289611}"/>
              </a:ext>
            </a:extLst>
          </p:cNvPr>
          <p:cNvSpPr txBox="1"/>
          <p:nvPr/>
        </p:nvSpPr>
        <p:spPr>
          <a:xfrm>
            <a:off x="715617" y="1331844"/>
            <a:ext cx="10654748" cy="784830"/>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2000" dirty="0">
                <a:latin typeface="Source Sans Pro" panose="020B0503030403020204" pitchFamily="34" charset="0"/>
                <a:ea typeface="Source Sans Pro" panose="020B0503030403020204" pitchFamily="34" charset="0"/>
              </a:rPr>
              <a:t>The bootstrap distribution approximates the sampling distribution.</a:t>
            </a:r>
          </a:p>
          <a:p>
            <a:pPr marL="285750" indent="-285750">
              <a:buFont typeface="Arial" panose="020B0604020202020204" pitchFamily="34" charset="0"/>
              <a:buChar char="•"/>
            </a:pPr>
            <a:r>
              <a:rPr lang="en-US" sz="2000" dirty="0">
                <a:latin typeface="Source Sans Pro" panose="020B0503030403020204" pitchFamily="34" charset="0"/>
                <a:ea typeface="Source Sans Pro" panose="020B0503030403020204" pitchFamily="34" charset="0"/>
              </a:rPr>
              <a:t>The bootstrap SE approximates the SE from the sampling distribution.</a:t>
            </a:r>
          </a:p>
        </p:txBody>
      </p:sp>
    </p:spTree>
    <p:extLst>
      <p:ext uri="{BB962C8B-B14F-4D97-AF65-F5344CB8AC3E}">
        <p14:creationId xmlns:p14="http://schemas.microsoft.com/office/powerpoint/2010/main" val="3706453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E7CA8-9D6A-8F48-9A87-8E3201A6D47F}"/>
              </a:ext>
            </a:extLst>
          </p:cNvPr>
          <p:cNvSpPr>
            <a:spLocks noGrp="1"/>
          </p:cNvSpPr>
          <p:nvPr>
            <p:ph type="title"/>
          </p:nvPr>
        </p:nvSpPr>
        <p:spPr>
          <a:xfrm>
            <a:off x="838200" y="2766218"/>
            <a:ext cx="10515600" cy="1325563"/>
          </a:xfrm>
        </p:spPr>
        <p:txBody>
          <a:bodyPr>
            <a:normAutofit/>
          </a:bodyPr>
          <a:lstStyle/>
          <a:p>
            <a:pPr algn="ctr">
              <a:lnSpc>
                <a:spcPct val="100000"/>
              </a:lnSpc>
            </a:pPr>
            <a:r>
              <a:rPr lang="en-US" sz="4000" dirty="0">
                <a:solidFill>
                  <a:schemeClr val="accent5">
                    <a:lumMod val="75000"/>
                  </a:schemeClr>
                </a:solidFill>
                <a:latin typeface="Source Sans Pro" panose="020B0503030403020204" pitchFamily="34" charset="0"/>
                <a:ea typeface="Source Sans Pro" panose="020B0503030403020204" pitchFamily="34" charset="0"/>
              </a:rPr>
              <a:t>Part A</a:t>
            </a:r>
            <a:br>
              <a:rPr lang="en-US" sz="4000" dirty="0">
                <a:solidFill>
                  <a:schemeClr val="accent5">
                    <a:lumMod val="75000"/>
                  </a:schemeClr>
                </a:solidFill>
                <a:latin typeface="Source Sans Pro" panose="020B0503030403020204" pitchFamily="34" charset="0"/>
                <a:ea typeface="Source Sans Pro" panose="020B0503030403020204" pitchFamily="34" charset="0"/>
              </a:rPr>
            </a:br>
            <a:r>
              <a:rPr lang="en-US" sz="4000" dirty="0">
                <a:solidFill>
                  <a:schemeClr val="accent5">
                    <a:lumMod val="75000"/>
                  </a:schemeClr>
                </a:solidFill>
                <a:latin typeface="Source Sans Pro" panose="020B0503030403020204" pitchFamily="34" charset="0"/>
                <a:ea typeface="Source Sans Pro" panose="020B0503030403020204" pitchFamily="34" charset="0"/>
              </a:rPr>
              <a:t>Recap of estimation</a:t>
            </a:r>
          </a:p>
        </p:txBody>
      </p:sp>
    </p:spTree>
    <p:extLst>
      <p:ext uri="{BB962C8B-B14F-4D97-AF65-F5344CB8AC3E}">
        <p14:creationId xmlns:p14="http://schemas.microsoft.com/office/powerpoint/2010/main" val="716305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DC601A-3B0F-4840-9A4A-937D33AACE02}"/>
              </a:ext>
            </a:extLst>
          </p:cNvPr>
          <p:cNvSpPr txBox="1"/>
          <p:nvPr/>
        </p:nvSpPr>
        <p:spPr>
          <a:xfrm>
            <a:off x="715617" y="506895"/>
            <a:ext cx="5859296" cy="584775"/>
          </a:xfrm>
          <a:prstGeom prst="rect">
            <a:avLst/>
          </a:prstGeom>
          <a:noFill/>
        </p:spPr>
        <p:txBody>
          <a:bodyPr wrap="none" rtlCol="0">
            <a:spAutoFit/>
          </a:bodyPr>
          <a:lstStyle/>
          <a:p>
            <a:r>
              <a:rPr lang="en-US" sz="3200" dirty="0">
                <a:latin typeface="Source Sans Pro" panose="020B0503030403020204" pitchFamily="34" charset="0"/>
                <a:ea typeface="Source Sans Pro" panose="020B0503030403020204" pitchFamily="34" charset="0"/>
              </a:rPr>
              <a:t>Statistics to estimate parameters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FFDAD8E-25F9-9242-A944-2AF2B1CDCB0E}"/>
                  </a:ext>
                </a:extLst>
              </p:cNvPr>
              <p:cNvSpPr txBox="1"/>
              <p:nvPr/>
            </p:nvSpPr>
            <p:spPr>
              <a:xfrm>
                <a:off x="768626" y="1580905"/>
                <a:ext cx="10654748"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Source Sans Pro" panose="020B0503030403020204" pitchFamily="34" charset="0"/>
                    <a:ea typeface="Source Sans Pro" panose="020B0503030403020204" pitchFamily="34" charset="0"/>
                  </a:rPr>
                  <a:t>Without loss of generality, in this lecture we will focus on the mean as the numerical summary of data.</a:t>
                </a:r>
              </a:p>
              <a:p>
                <a:pPr marL="742950" lvl="1" indent="-285750">
                  <a:buFont typeface="Courier New" panose="02070309020205020404" pitchFamily="49" charset="0"/>
                  <a:buChar char="o"/>
                </a:pPr>
                <a:r>
                  <a:rPr lang="en-US" sz="2000" dirty="0">
                    <a:latin typeface="Source Sans Pro" panose="020B0503030403020204" pitchFamily="34" charset="0"/>
                    <a:ea typeface="Source Sans Pro" panose="020B0503030403020204" pitchFamily="34" charset="0"/>
                  </a:rPr>
                  <a:t>Population mean </a:t>
                </a:r>
                <a:r>
                  <a:rPr lang="en-US" sz="2000" dirty="0">
                    <a:latin typeface="Source Sans Pro" panose="020B0503030403020204" pitchFamily="34" charset="0"/>
                    <a:ea typeface="Source Sans Pro" panose="020B0503030403020204" pitchFamily="34" charset="0"/>
                    <a:sym typeface="Wingdings" pitchFamily="2" charset="2"/>
                  </a:rPr>
                  <a:t></a:t>
                </a:r>
                <a:r>
                  <a:rPr lang="en-US" sz="2000" dirty="0">
                    <a:latin typeface="Source Sans Pro" panose="020B0503030403020204" pitchFamily="34" charset="0"/>
                    <a:ea typeface="Source Sans Pro" panose="020B0503030403020204" pitchFamily="34" charset="0"/>
                  </a:rPr>
                  <a:t> unknown </a:t>
                </a:r>
                <a:r>
                  <a:rPr lang="en-US" sz="2000" dirty="0">
                    <a:latin typeface="Source Sans Pro" panose="020B0503030403020204" pitchFamily="34" charset="0"/>
                    <a:ea typeface="Source Sans Pro" panose="020B0503030403020204" pitchFamily="34" charset="0"/>
                    <a:sym typeface="Wingdings" pitchFamily="2" charset="2"/>
                  </a:rPr>
                  <a:t> example of a parameter  </a:t>
                </a:r>
                <a14:m>
                  <m:oMath xmlns:m="http://schemas.openxmlformats.org/officeDocument/2006/math">
                    <m:r>
                      <a:rPr lang="en-US" sz="2000" b="0" i="1" smtClean="0">
                        <a:latin typeface="Cambria Math" panose="02040503050406030204" pitchFamily="18" charset="0"/>
                        <a:ea typeface="Source Sans Pro" panose="020B0503030403020204" pitchFamily="34" charset="0"/>
                        <a:sym typeface="Wingdings" pitchFamily="2" charset="2"/>
                      </a:rPr>
                      <m:t>𝜇</m:t>
                    </m:r>
                  </m:oMath>
                </a14:m>
                <a:endParaRPr lang="en-US" sz="2000" dirty="0">
                  <a:latin typeface="Source Sans Pro" panose="020B0503030403020204" pitchFamily="34" charset="0"/>
                  <a:ea typeface="Source Sans Pro" panose="020B0503030403020204" pitchFamily="34" charset="0"/>
                </a:endParaRPr>
              </a:p>
              <a:p>
                <a:pPr marL="742950" lvl="1" indent="-285750">
                  <a:buFont typeface="Courier New" panose="02070309020205020404" pitchFamily="49" charset="0"/>
                  <a:buChar char="o"/>
                </a:pPr>
                <a:r>
                  <a:rPr lang="en-US" sz="2000" dirty="0">
                    <a:latin typeface="Source Sans Pro" panose="020B0503030403020204" pitchFamily="34" charset="0"/>
                    <a:ea typeface="Source Sans Pro" panose="020B0503030403020204" pitchFamily="34" charset="0"/>
                  </a:rPr>
                  <a:t>Sample mean </a:t>
                </a:r>
                <a:r>
                  <a:rPr lang="en-US" sz="2000" dirty="0">
                    <a:latin typeface="Source Sans Pro" panose="020B0503030403020204" pitchFamily="34" charset="0"/>
                    <a:ea typeface="Source Sans Pro" panose="020B0503030403020204" pitchFamily="34" charset="0"/>
                    <a:sym typeface="Wingdings" pitchFamily="2" charset="2"/>
                  </a:rPr>
                  <a:t> we can compute it  example of a statistic  </a:t>
                </a:r>
                <a14:m>
                  <m:oMath xmlns:m="http://schemas.openxmlformats.org/officeDocument/2006/math">
                    <m:acc>
                      <m:accPr>
                        <m:chr m:val="̅"/>
                        <m:ctrlPr>
                          <a:rPr lang="en-US" sz="2000" b="0" i="1" smtClean="0">
                            <a:latin typeface="Cambria Math" panose="02040503050406030204" pitchFamily="18" charset="0"/>
                            <a:ea typeface="Source Sans Pro" panose="020B0503030403020204" pitchFamily="34" charset="0"/>
                            <a:sym typeface="Wingdings" pitchFamily="2" charset="2"/>
                          </a:rPr>
                        </m:ctrlPr>
                      </m:accPr>
                      <m:e>
                        <m:r>
                          <a:rPr lang="en-US" sz="2000" b="0" i="1" smtClean="0">
                            <a:latin typeface="Cambria Math" panose="02040503050406030204" pitchFamily="18" charset="0"/>
                            <a:ea typeface="Source Sans Pro" panose="020B0503030403020204" pitchFamily="34" charset="0"/>
                            <a:sym typeface="Wingdings" pitchFamily="2" charset="2"/>
                          </a:rPr>
                          <m:t>𝑥</m:t>
                        </m:r>
                      </m:e>
                    </m:acc>
                  </m:oMath>
                </a14:m>
                <a:endParaRPr lang="en-US" sz="2000" dirty="0">
                  <a:latin typeface="Source Sans Pro" panose="020B0503030403020204" pitchFamily="34" charset="0"/>
                  <a:ea typeface="Source Sans Pro" panose="020B0503030403020204" pitchFamily="34" charset="0"/>
                </a:endParaRPr>
              </a:p>
              <a:p>
                <a:pPr marL="285750" indent="-285750">
                  <a:buFont typeface="Arial" panose="020B0604020202020204" pitchFamily="34" charset="0"/>
                  <a:buChar char="•"/>
                </a:pPr>
                <a:endParaRPr lang="en-US" sz="2000" dirty="0">
                  <a:latin typeface="Source Sans Pro" panose="020B0503030403020204" pitchFamily="34" charset="0"/>
                  <a:ea typeface="Source Sans Pro" panose="020B0503030403020204" pitchFamily="34" charset="0"/>
                </a:endParaRPr>
              </a:p>
              <a:p>
                <a:pPr marL="285750" indent="-285750">
                  <a:buFont typeface="Arial" panose="020B0604020202020204" pitchFamily="34" charset="0"/>
                  <a:buChar char="•"/>
                </a:pPr>
                <a:r>
                  <a:rPr lang="en-US" sz="2000" dirty="0">
                    <a:latin typeface="Source Sans Pro" panose="020B0503030403020204" pitchFamily="34" charset="0"/>
                    <a:ea typeface="Source Sans Pro" panose="020B0503030403020204" pitchFamily="34" charset="0"/>
                  </a:rPr>
                  <a:t>We are typically interested in </a:t>
                </a:r>
                <a:r>
                  <a:rPr lang="en-US" sz="2000" b="1" dirty="0">
                    <a:latin typeface="Source Sans Pro" panose="020B0503030403020204" pitchFamily="34" charset="0"/>
                    <a:ea typeface="Source Sans Pro" panose="020B0503030403020204" pitchFamily="34" charset="0"/>
                  </a:rPr>
                  <a:t>estimating an unknown population summary </a:t>
                </a:r>
                <a:r>
                  <a:rPr lang="en-US" sz="2000" dirty="0">
                    <a:latin typeface="Source Sans Pro" panose="020B0503030403020204" pitchFamily="34" charset="0"/>
                    <a:ea typeface="Source Sans Pro" panose="020B0503030403020204" pitchFamily="34" charset="0"/>
                  </a:rPr>
                  <a:t>(</a:t>
                </a:r>
                <a:r>
                  <a:rPr lang="en-US" sz="2000" b="1" dirty="0">
                    <a:latin typeface="Source Sans Pro" panose="020B0503030403020204" pitchFamily="34" charset="0"/>
                    <a:ea typeface="Source Sans Pro" panose="020B0503030403020204" pitchFamily="34" charset="0"/>
                  </a:rPr>
                  <a:t>parameter</a:t>
                </a:r>
                <a:r>
                  <a:rPr lang="en-US" sz="2000" dirty="0">
                    <a:latin typeface="Source Sans Pro" panose="020B0503030403020204" pitchFamily="34" charset="0"/>
                    <a:ea typeface="Source Sans Pro" panose="020B0503030403020204" pitchFamily="34" charset="0"/>
                  </a:rPr>
                  <a:t>, </a:t>
                </a:r>
                <a14:m>
                  <m:oMath xmlns:m="http://schemas.openxmlformats.org/officeDocument/2006/math">
                    <m:r>
                      <a:rPr lang="en-US" sz="2000" b="0" i="1" smtClean="0">
                        <a:latin typeface="Cambria Math" panose="02040503050406030204" pitchFamily="18" charset="0"/>
                        <a:ea typeface="Source Sans Pro" panose="020B0503030403020204" pitchFamily="34" charset="0"/>
                      </a:rPr>
                      <m:t>𝜇</m:t>
                    </m:r>
                  </m:oMath>
                </a14:m>
                <a:r>
                  <a:rPr lang="en-US" sz="2000" dirty="0">
                    <a:latin typeface="Source Sans Pro" panose="020B0503030403020204" pitchFamily="34" charset="0"/>
                    <a:ea typeface="Source Sans Pro" panose="020B0503030403020204" pitchFamily="34" charset="0"/>
                  </a:rPr>
                  <a:t>) using the corresponding</a:t>
                </a:r>
                <a:r>
                  <a:rPr lang="en-US" sz="2000" b="1" dirty="0">
                    <a:latin typeface="Source Sans Pro" panose="020B0503030403020204" pitchFamily="34" charset="0"/>
                    <a:ea typeface="Source Sans Pro" panose="020B0503030403020204" pitchFamily="34" charset="0"/>
                  </a:rPr>
                  <a:t> summary computed on a random sample</a:t>
                </a:r>
                <a:r>
                  <a:rPr lang="en-US" sz="2000" dirty="0">
                    <a:latin typeface="Source Sans Pro" panose="020B0503030403020204" pitchFamily="34" charset="0"/>
                    <a:ea typeface="Source Sans Pro" panose="020B0503030403020204" pitchFamily="34" charset="0"/>
                  </a:rPr>
                  <a:t> (</a:t>
                </a:r>
                <a:r>
                  <a:rPr lang="en-US" sz="2000" b="1" dirty="0">
                    <a:latin typeface="Source Sans Pro" panose="020B0503030403020204" pitchFamily="34" charset="0"/>
                    <a:ea typeface="Source Sans Pro" panose="020B0503030403020204" pitchFamily="34" charset="0"/>
                  </a:rPr>
                  <a:t>statistic</a:t>
                </a:r>
                <a:r>
                  <a:rPr lang="en-US" sz="2000" dirty="0">
                    <a:latin typeface="Source Sans Pro" panose="020B0503030403020204" pitchFamily="34" charset="0"/>
                    <a:ea typeface="Source Sans Pro" panose="020B0503030403020204" pitchFamily="34" charset="0"/>
                  </a:rPr>
                  <a:t>, </a:t>
                </a:r>
                <a14:m>
                  <m:oMath xmlns:m="http://schemas.openxmlformats.org/officeDocument/2006/math">
                    <m:acc>
                      <m:accPr>
                        <m:chr m:val="̅"/>
                        <m:ctrlPr>
                          <a:rPr lang="en-US" sz="2000" i="1" smtClean="0">
                            <a:latin typeface="Cambria Math" panose="02040503050406030204" pitchFamily="18" charset="0"/>
                            <a:ea typeface="Source Sans Pro" panose="020B0503030403020204" pitchFamily="34" charset="0"/>
                          </a:rPr>
                        </m:ctrlPr>
                      </m:accPr>
                      <m:e>
                        <m:r>
                          <a:rPr lang="en-US" sz="2000" b="0" i="1" smtClean="0">
                            <a:latin typeface="Cambria Math" panose="02040503050406030204" pitchFamily="18" charset="0"/>
                            <a:ea typeface="Source Sans Pro" panose="020B0503030403020204" pitchFamily="34" charset="0"/>
                          </a:rPr>
                          <m:t>𝑥</m:t>
                        </m:r>
                      </m:e>
                    </m:acc>
                  </m:oMath>
                </a14:m>
                <a:r>
                  <a:rPr lang="en-US" sz="2000" dirty="0">
                    <a:latin typeface="Source Sans Pro" panose="020B0503030403020204" pitchFamily="34" charset="0"/>
                    <a:ea typeface="Source Sans Pro" panose="020B0503030403020204" pitchFamily="34" charset="0"/>
                  </a:rPr>
                  <a:t>).</a:t>
                </a:r>
              </a:p>
              <a:p>
                <a:pPr marL="285750" indent="-285750">
                  <a:buFont typeface="Arial" panose="020B0604020202020204" pitchFamily="34" charset="0"/>
                  <a:buChar char="•"/>
                </a:pPr>
                <a:endParaRPr lang="en-US" sz="2000" dirty="0">
                  <a:latin typeface="Source Sans Pro" panose="020B0503030403020204" pitchFamily="34" charset="0"/>
                  <a:ea typeface="Source Sans Pro" panose="020B0503030403020204" pitchFamily="34" charset="0"/>
                </a:endParaRPr>
              </a:p>
              <a:p>
                <a:pPr marL="285750" indent="-285750">
                  <a:buFont typeface="Arial" panose="020B0604020202020204" pitchFamily="34" charset="0"/>
                  <a:buChar char="•"/>
                </a:pPr>
                <a:r>
                  <a:rPr lang="en-US" sz="2000" dirty="0">
                    <a:latin typeface="Source Sans Pro" panose="020B0503030403020204" pitchFamily="34" charset="0"/>
                    <a:ea typeface="Source Sans Pro" panose="020B0503030403020204" pitchFamily="34" charset="0"/>
                  </a:rPr>
                  <a:t>We will also call a statistic the </a:t>
                </a:r>
                <a:r>
                  <a:rPr lang="en-US" sz="2000" b="1" dirty="0">
                    <a:latin typeface="Source Sans Pro" panose="020B0503030403020204" pitchFamily="34" charset="0"/>
                    <a:ea typeface="Source Sans Pro" panose="020B0503030403020204" pitchFamily="34" charset="0"/>
                  </a:rPr>
                  <a:t>estimate</a:t>
                </a:r>
                <a:r>
                  <a:rPr lang="en-US" sz="2000" dirty="0">
                    <a:latin typeface="Source Sans Pro" panose="020B0503030403020204" pitchFamily="34" charset="0"/>
                    <a:ea typeface="Source Sans Pro" panose="020B0503030403020204" pitchFamily="34" charset="0"/>
                  </a:rPr>
                  <a:t>.</a:t>
                </a:r>
              </a:p>
              <a:p>
                <a:endParaRPr lang="en-US" sz="2000" dirty="0">
                  <a:latin typeface="Source Sans Pro" panose="020B0503030403020204" pitchFamily="34" charset="0"/>
                  <a:ea typeface="Source Sans Pro" panose="020B0503030403020204" pitchFamily="34" charset="0"/>
                </a:endParaRPr>
              </a:p>
              <a:p>
                <a:pPr marL="285750" indent="-285750">
                  <a:buFont typeface="Arial" panose="020B0604020202020204" pitchFamily="34" charset="0"/>
                  <a:buChar char="•"/>
                </a:pPr>
                <a:r>
                  <a:rPr lang="en-US" sz="2000" dirty="0">
                    <a:latin typeface="Source Sans Pro" panose="020B0503030403020204" pitchFamily="34" charset="0"/>
                    <a:ea typeface="Source Sans Pro" panose="020B0503030403020204" pitchFamily="34" charset="0"/>
                  </a:rPr>
                  <a:t>FACT: statistics vary from sample to sample and have a </a:t>
                </a:r>
                <a:r>
                  <a:rPr lang="en-US" sz="2000" b="1" dirty="0">
                    <a:latin typeface="Source Sans Pro" panose="020B0503030403020204" pitchFamily="34" charset="0"/>
                    <a:ea typeface="Source Sans Pro" panose="020B0503030403020204" pitchFamily="34" charset="0"/>
                  </a:rPr>
                  <a:t>sampling distribution</a:t>
                </a:r>
                <a:r>
                  <a:rPr lang="en-US" sz="2000" dirty="0">
                    <a:latin typeface="Source Sans Pro" panose="020B0503030403020204" pitchFamily="34" charset="0"/>
                    <a:ea typeface="Source Sans Pro" panose="020B0503030403020204" pitchFamily="34" charset="0"/>
                  </a:rPr>
                  <a:t>.</a:t>
                </a:r>
              </a:p>
              <a:p>
                <a:pPr marL="285750" indent="-285750">
                  <a:buFont typeface="Arial" panose="020B0604020202020204" pitchFamily="34" charset="0"/>
                  <a:buChar char="•"/>
                </a:pPr>
                <a:endParaRPr lang="en-US" sz="2000" dirty="0">
                  <a:latin typeface="Source Sans Pro" panose="020B0503030403020204" pitchFamily="34" charset="0"/>
                  <a:ea typeface="Source Sans Pro" panose="020B0503030403020204" pitchFamily="34" charset="0"/>
                </a:endParaRPr>
              </a:p>
              <a:p>
                <a:pPr marL="285750" indent="-285750">
                  <a:buFont typeface="Arial" panose="020B0604020202020204" pitchFamily="34" charset="0"/>
                  <a:buChar char="•"/>
                </a:pPr>
                <a:r>
                  <a:rPr lang="en-US" sz="2000" dirty="0">
                    <a:latin typeface="Source Sans Pro" panose="020B0503030403020204" pitchFamily="34" charset="0"/>
                    <a:ea typeface="Source Sans Pro" panose="020B0503030403020204" pitchFamily="34" charset="0"/>
                  </a:rPr>
                  <a:t>We are interested in </a:t>
                </a:r>
                <a:r>
                  <a:rPr lang="en-US" sz="2000" b="1" dirty="0">
                    <a:latin typeface="Source Sans Pro" panose="020B0503030403020204" pitchFamily="34" charset="0"/>
                    <a:ea typeface="Source Sans Pro" panose="020B0503030403020204" pitchFamily="34" charset="0"/>
                  </a:rPr>
                  <a:t>how accurate </a:t>
                </a:r>
                <a:r>
                  <a:rPr lang="en-US" sz="2000" dirty="0">
                    <a:latin typeface="Source Sans Pro" panose="020B0503030403020204" pitchFamily="34" charset="0"/>
                    <a:ea typeface="Source Sans Pro" panose="020B0503030403020204" pitchFamily="34" charset="0"/>
                  </a:rPr>
                  <a:t>is our statistic </a:t>
                </a:r>
                <a14:m>
                  <m:oMath xmlns:m="http://schemas.openxmlformats.org/officeDocument/2006/math">
                    <m:acc>
                      <m:accPr>
                        <m:chr m:val="̅"/>
                        <m:ctrlPr>
                          <a:rPr lang="en-US" sz="2000" i="1" smtClean="0">
                            <a:latin typeface="Cambria Math" panose="02040503050406030204" pitchFamily="18" charset="0"/>
                            <a:ea typeface="Source Sans Pro" panose="020B0503030403020204" pitchFamily="34" charset="0"/>
                          </a:rPr>
                        </m:ctrlPr>
                      </m:accPr>
                      <m:e>
                        <m:r>
                          <a:rPr lang="en-US" sz="2000" b="0" i="1" smtClean="0">
                            <a:latin typeface="Cambria Math" panose="02040503050406030204" pitchFamily="18" charset="0"/>
                            <a:ea typeface="Source Sans Pro" panose="020B0503030403020204" pitchFamily="34" charset="0"/>
                          </a:rPr>
                          <m:t>𝑥</m:t>
                        </m:r>
                      </m:e>
                    </m:acc>
                  </m:oMath>
                </a14:m>
                <a:r>
                  <a:rPr lang="en-US" sz="2000" dirty="0">
                    <a:latin typeface="Source Sans Pro" panose="020B0503030403020204" pitchFamily="34" charset="0"/>
                    <a:ea typeface="Source Sans Pro" panose="020B0503030403020204" pitchFamily="34" charset="0"/>
                  </a:rPr>
                  <a:t> as an estimate of the unknown parameter </a:t>
                </a:r>
                <a14:m>
                  <m:oMath xmlns:m="http://schemas.openxmlformats.org/officeDocument/2006/math">
                    <m:r>
                      <a:rPr lang="en-US" sz="2000" b="0" i="1" smtClean="0">
                        <a:latin typeface="Cambria Math" panose="02040503050406030204" pitchFamily="18" charset="0"/>
                        <a:ea typeface="Source Sans Pro" panose="020B0503030403020204" pitchFamily="34" charset="0"/>
                      </a:rPr>
                      <m:t>𝜇</m:t>
                    </m:r>
                  </m:oMath>
                </a14:m>
                <a:r>
                  <a:rPr lang="en-US" sz="2000" dirty="0">
                    <a:latin typeface="Source Sans Pro" panose="020B0503030403020204" pitchFamily="34" charset="0"/>
                    <a:ea typeface="Source Sans Pro" panose="020B0503030403020204" pitchFamily="34" charset="0"/>
                  </a:rPr>
                  <a:t>.</a:t>
                </a:r>
              </a:p>
              <a:p>
                <a:pPr marL="285750" indent="-285750">
                  <a:buFont typeface="Arial" panose="020B0604020202020204" pitchFamily="34" charset="0"/>
                  <a:buChar char="•"/>
                </a:pPr>
                <a:r>
                  <a:rPr lang="en-US" sz="2000" dirty="0">
                    <a:latin typeface="Source Sans Pro" panose="020B0503030403020204" pitchFamily="34" charset="0"/>
                    <a:ea typeface="Source Sans Pro" panose="020B0503030403020204" pitchFamily="34" charset="0"/>
                  </a:rPr>
                  <a:t>The sampling distribution of the statistic is used to assess accuracy.</a:t>
                </a:r>
              </a:p>
              <a:p>
                <a:pPr marL="285750" indent="-285750">
                  <a:buFont typeface="Arial" panose="020B0604020202020204" pitchFamily="34" charset="0"/>
                  <a:buChar char="•"/>
                </a:pPr>
                <a:endParaRPr lang="en-US" sz="2000" dirty="0">
                  <a:latin typeface="Source Sans Pro" panose="020B0503030403020204" pitchFamily="34" charset="0"/>
                  <a:ea typeface="Source Sans Pro" panose="020B0503030403020204" pitchFamily="34" charset="0"/>
                </a:endParaRPr>
              </a:p>
            </p:txBody>
          </p:sp>
        </mc:Choice>
        <mc:Fallback xmlns="">
          <p:sp>
            <p:nvSpPr>
              <p:cNvPr id="6" name="TextBox 5">
                <a:extLst>
                  <a:ext uri="{FF2B5EF4-FFF2-40B4-BE49-F238E27FC236}">
                    <a16:creationId xmlns:a16="http://schemas.microsoft.com/office/drawing/2014/main" id="{0FFDAD8E-25F9-9242-A944-2AF2B1CDCB0E}"/>
                  </a:ext>
                </a:extLst>
              </p:cNvPr>
              <p:cNvSpPr txBox="1">
                <a:spLocks noRot="1" noChangeAspect="1" noMove="1" noResize="1" noEditPoints="1" noAdjustHandles="1" noChangeArrowheads="1" noChangeShapeType="1" noTextEdit="1"/>
              </p:cNvSpPr>
              <p:nvPr/>
            </p:nvSpPr>
            <p:spPr>
              <a:xfrm>
                <a:off x="768626" y="1580905"/>
                <a:ext cx="10654748" cy="4708981"/>
              </a:xfrm>
              <a:prstGeom prst="rect">
                <a:avLst/>
              </a:prstGeom>
              <a:blipFill>
                <a:blip r:embed="rId2"/>
                <a:stretch>
                  <a:fillRect l="-476" t="-806" r="-952"/>
                </a:stretch>
              </a:blipFill>
            </p:spPr>
            <p:txBody>
              <a:bodyPr/>
              <a:lstStyle/>
              <a:p>
                <a:r>
                  <a:rPr lang="en-US">
                    <a:noFill/>
                  </a:rPr>
                  <a:t> </a:t>
                </a:r>
              </a:p>
            </p:txBody>
          </p:sp>
        </mc:Fallback>
      </mc:AlternateContent>
    </p:spTree>
    <p:extLst>
      <p:ext uri="{BB962C8B-B14F-4D97-AF65-F5344CB8AC3E}">
        <p14:creationId xmlns:p14="http://schemas.microsoft.com/office/powerpoint/2010/main" val="598367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94B60D-C793-D241-874D-037513F81AE7}"/>
              </a:ext>
            </a:extLst>
          </p:cNvPr>
          <p:cNvSpPr txBox="1"/>
          <p:nvPr/>
        </p:nvSpPr>
        <p:spPr>
          <a:xfrm>
            <a:off x="715617" y="506895"/>
            <a:ext cx="3918060" cy="584775"/>
          </a:xfrm>
          <a:prstGeom prst="rect">
            <a:avLst/>
          </a:prstGeom>
          <a:noFill/>
        </p:spPr>
        <p:txBody>
          <a:bodyPr wrap="none" rtlCol="0">
            <a:spAutoFit/>
          </a:bodyPr>
          <a:lstStyle/>
          <a:p>
            <a:r>
              <a:rPr lang="en-US" sz="3200" dirty="0">
                <a:latin typeface="Source Sans Pro" panose="020B0503030403020204" pitchFamily="34" charset="0"/>
                <a:ea typeface="Source Sans Pro" panose="020B0503030403020204" pitchFamily="34" charset="0"/>
              </a:rPr>
              <a:t>Sampling distribution</a:t>
            </a:r>
          </a:p>
        </p:txBody>
      </p:sp>
      <p:grpSp>
        <p:nvGrpSpPr>
          <p:cNvPr id="28" name="Group 27">
            <a:extLst>
              <a:ext uri="{FF2B5EF4-FFF2-40B4-BE49-F238E27FC236}">
                <a16:creationId xmlns:a16="http://schemas.microsoft.com/office/drawing/2014/main" id="{33B710F4-F1E6-7B42-9590-8024CB799CEA}"/>
              </a:ext>
            </a:extLst>
          </p:cNvPr>
          <p:cNvGrpSpPr/>
          <p:nvPr/>
        </p:nvGrpSpPr>
        <p:grpSpPr>
          <a:xfrm>
            <a:off x="1678634" y="1223723"/>
            <a:ext cx="9029615" cy="5264762"/>
            <a:chOff x="472330" y="117631"/>
            <a:chExt cx="10992666" cy="6409329"/>
          </a:xfrm>
        </p:grpSpPr>
        <p:sp>
          <p:nvSpPr>
            <p:cNvPr id="17" name="Rounded Rectangle 16">
              <a:extLst>
                <a:ext uri="{FF2B5EF4-FFF2-40B4-BE49-F238E27FC236}">
                  <a16:creationId xmlns:a16="http://schemas.microsoft.com/office/drawing/2014/main" id="{9510DAA0-3F96-BD43-9108-1EC5DE2A1E0D}"/>
                </a:ext>
              </a:extLst>
            </p:cNvPr>
            <p:cNvSpPr/>
            <p:nvPr/>
          </p:nvSpPr>
          <p:spPr>
            <a:xfrm>
              <a:off x="7689620" y="767255"/>
              <a:ext cx="3775376" cy="3113073"/>
            </a:xfrm>
            <a:prstGeom prst="roundRect">
              <a:avLst>
                <a:gd name="adj" fmla="val 6876"/>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pic>
          <p:nvPicPr>
            <p:cNvPr id="18" name="Picture 17">
              <a:extLst>
                <a:ext uri="{FF2B5EF4-FFF2-40B4-BE49-F238E27FC236}">
                  <a16:creationId xmlns:a16="http://schemas.microsoft.com/office/drawing/2014/main" id="{E63FA37A-D7AC-F94A-AE85-5D3754DC4611}"/>
                </a:ext>
              </a:extLst>
            </p:cNvPr>
            <p:cNvPicPr>
              <a:picLocks noChangeAspect="1"/>
            </p:cNvPicPr>
            <p:nvPr/>
          </p:nvPicPr>
          <p:blipFill rotWithShape="1">
            <a:blip r:embed="rId2">
              <a:duotone>
                <a:schemeClr val="accent6">
                  <a:shade val="45000"/>
                  <a:satMod val="135000"/>
                </a:schemeClr>
                <a:prstClr val="white"/>
              </a:duotone>
            </a:blip>
            <a:srcRect r="55149" b="58154"/>
            <a:stretch/>
          </p:blipFill>
          <p:spPr>
            <a:xfrm>
              <a:off x="7899827" y="1104663"/>
              <a:ext cx="3357356" cy="2328248"/>
            </a:xfrm>
            <a:prstGeom prst="rect">
              <a:avLst/>
            </a:prstGeom>
          </p:spPr>
        </p:pic>
        <mc:AlternateContent xmlns:mc="http://schemas.openxmlformats.org/markup-compatibility/2006" xmlns:a14="http://schemas.microsoft.com/office/drawing/2010/main">
          <mc:Choice Requires="a14">
            <p:sp>
              <p:nvSpPr>
                <p:cNvPr id="19" name="Cloud 18">
                  <a:extLst>
                    <a:ext uri="{FF2B5EF4-FFF2-40B4-BE49-F238E27FC236}">
                      <a16:creationId xmlns:a16="http://schemas.microsoft.com/office/drawing/2014/main" id="{19F695F5-CD73-5F45-A2C3-C840C7DB1468}"/>
                    </a:ext>
                  </a:extLst>
                </p:cNvPr>
                <p:cNvSpPr/>
                <p:nvPr/>
              </p:nvSpPr>
              <p:spPr>
                <a:xfrm>
                  <a:off x="539982" y="516084"/>
                  <a:ext cx="3962400" cy="2165131"/>
                </a:xfrm>
                <a:prstGeom prst="cloud">
                  <a:avLst/>
                </a:prstGeom>
                <a:gradFill flip="none" rotWithShape="1">
                  <a:gsLst>
                    <a:gs pos="76000">
                      <a:schemeClr val="accent2"/>
                    </a:gs>
                    <a:gs pos="62000">
                      <a:schemeClr val="accent4"/>
                    </a:gs>
                    <a:gs pos="46000">
                      <a:schemeClr val="accent6"/>
                    </a:gs>
                    <a:gs pos="19000">
                      <a:srgbClr val="7030A0"/>
                    </a:gs>
                    <a:gs pos="29000">
                      <a:srgbClr val="0070C0"/>
                    </a:gs>
                    <a:gs pos="94000">
                      <a:srgbClr val="C00000"/>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Population</a:t>
                  </a:r>
                  <a:br>
                    <a:rPr lang="en-US" sz="2000" dirty="0">
                      <a:solidFill>
                        <a:schemeClr val="tx1"/>
                      </a:solidFill>
                    </a:rPr>
                  </a:br>
                  <a:r>
                    <a:rPr lang="en-US" sz="2000" dirty="0">
                      <a:solidFill>
                        <a:schemeClr val="tx1"/>
                      </a:solidFill>
                    </a:rPr>
                    <a:t>(size </a:t>
                  </a:r>
                  <a14:m>
                    <m:oMath xmlns:m="http://schemas.openxmlformats.org/officeDocument/2006/math">
                      <m:r>
                        <a:rPr lang="en-US" sz="2000" i="1">
                          <a:solidFill>
                            <a:schemeClr val="tx1"/>
                          </a:solidFill>
                          <a:latin typeface="Cambria Math" panose="02040503050406030204" pitchFamily="18" charset="0"/>
                        </a:rPr>
                        <m:t>𝑁</m:t>
                      </m:r>
                    </m:oMath>
                  </a14:m>
                  <a:r>
                    <a:rPr lang="en-US" sz="2000" dirty="0">
                      <a:solidFill>
                        <a:schemeClr val="tx1"/>
                      </a:solidFill>
                    </a:rPr>
                    <a:t>)</a:t>
                  </a:r>
                </a:p>
              </p:txBody>
            </p:sp>
          </mc:Choice>
          <mc:Fallback xmlns="">
            <p:sp>
              <p:nvSpPr>
                <p:cNvPr id="19" name="Cloud 18">
                  <a:extLst>
                    <a:ext uri="{FF2B5EF4-FFF2-40B4-BE49-F238E27FC236}">
                      <a16:creationId xmlns:a16="http://schemas.microsoft.com/office/drawing/2014/main" id="{19F695F5-CD73-5F45-A2C3-C840C7DB1468}"/>
                    </a:ext>
                  </a:extLst>
                </p:cNvPr>
                <p:cNvSpPr>
                  <a:spLocks noRot="1" noChangeAspect="1" noMove="1" noResize="1" noEditPoints="1" noAdjustHandles="1" noChangeArrowheads="1" noChangeShapeType="1" noTextEdit="1"/>
                </p:cNvSpPr>
                <p:nvPr/>
              </p:nvSpPr>
              <p:spPr>
                <a:xfrm>
                  <a:off x="539982" y="516084"/>
                  <a:ext cx="3962400" cy="2165131"/>
                </a:xfrm>
                <a:prstGeom prst="cloud">
                  <a:avLst/>
                </a:prstGeom>
                <a:blipFill>
                  <a:blip r:embed="rId3"/>
                  <a:stretch>
                    <a:fillRect/>
                  </a:stretch>
                </a:blipFill>
                <a:ln>
                  <a:solidFill>
                    <a:schemeClr val="accent5"/>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949E0D1-9FB8-C847-B744-43CA09F9D25C}"/>
                    </a:ext>
                  </a:extLst>
                </p:cNvPr>
                <p:cNvSpPr txBox="1"/>
                <p:nvPr/>
              </p:nvSpPr>
              <p:spPr>
                <a:xfrm>
                  <a:off x="472330" y="4927224"/>
                  <a:ext cx="1161531" cy="861781"/>
                </a:xfrm>
                <a:prstGeom prst="rect">
                  <a:avLst/>
                </a:prstGeom>
                <a:noFill/>
              </p:spPr>
              <p:txBody>
                <a:bodyPr wrap="none" rtlCol="0">
                  <a:spAutoFit/>
                </a:bodyPr>
                <a:lstStyle/>
                <a:p>
                  <a:r>
                    <a:rPr lang="en-US" sz="2000" dirty="0"/>
                    <a:t>Sample</a:t>
                  </a:r>
                </a:p>
                <a:p>
                  <a:r>
                    <a:rPr lang="en-US" sz="2000" dirty="0"/>
                    <a:t>(size </a:t>
                  </a:r>
                  <a14:m>
                    <m:oMath xmlns:m="http://schemas.openxmlformats.org/officeDocument/2006/math">
                      <m:r>
                        <a:rPr lang="en-US" sz="2000" i="1">
                          <a:latin typeface="Cambria Math" panose="02040503050406030204" pitchFamily="18" charset="0"/>
                        </a:rPr>
                        <m:t>𝑛</m:t>
                      </m:r>
                    </m:oMath>
                  </a14:m>
                  <a:r>
                    <a:rPr lang="en-US" sz="2000" dirty="0"/>
                    <a:t>)</a:t>
                  </a:r>
                </a:p>
              </p:txBody>
            </p:sp>
          </mc:Choice>
          <mc:Fallback xmlns="">
            <p:sp>
              <p:nvSpPr>
                <p:cNvPr id="20" name="TextBox 19">
                  <a:extLst>
                    <a:ext uri="{FF2B5EF4-FFF2-40B4-BE49-F238E27FC236}">
                      <a16:creationId xmlns:a16="http://schemas.microsoft.com/office/drawing/2014/main" id="{F949E0D1-9FB8-C847-B744-43CA09F9D25C}"/>
                    </a:ext>
                  </a:extLst>
                </p:cNvPr>
                <p:cNvSpPr txBox="1">
                  <a:spLocks noRot="1" noChangeAspect="1" noMove="1" noResize="1" noEditPoints="1" noAdjustHandles="1" noChangeArrowheads="1" noChangeShapeType="1" noTextEdit="1"/>
                </p:cNvSpPr>
                <p:nvPr/>
              </p:nvSpPr>
              <p:spPr>
                <a:xfrm>
                  <a:off x="472330" y="4927224"/>
                  <a:ext cx="1161531" cy="861781"/>
                </a:xfrm>
                <a:prstGeom prst="rect">
                  <a:avLst/>
                </a:prstGeom>
                <a:blipFill>
                  <a:blip r:embed="rId4"/>
                  <a:stretch>
                    <a:fillRect l="-6579" t="-5263" r="-5263" b="-14035"/>
                  </a:stretch>
                </a:blipFill>
              </p:spPr>
              <p:txBody>
                <a:bodyPr/>
                <a:lstStyle/>
                <a:p>
                  <a:r>
                    <a:rPr lang="en-US">
                      <a:noFill/>
                    </a:rPr>
                    <a:t> </a:t>
                  </a:r>
                </a:p>
              </p:txBody>
            </p:sp>
          </mc:Fallback>
        </mc:AlternateContent>
        <p:sp>
          <p:nvSpPr>
            <p:cNvPr id="21" name="Graphic 6" descr="Puzzle">
              <a:extLst>
                <a:ext uri="{FF2B5EF4-FFF2-40B4-BE49-F238E27FC236}">
                  <a16:creationId xmlns:a16="http://schemas.microsoft.com/office/drawing/2014/main" id="{EFACADC7-BBF1-9744-A8C7-F1F10A4FF6EE}"/>
                </a:ext>
              </a:extLst>
            </p:cNvPr>
            <p:cNvSpPr/>
            <p:nvPr/>
          </p:nvSpPr>
          <p:spPr>
            <a:xfrm rot="18900000">
              <a:off x="1942444" y="4662463"/>
              <a:ext cx="1391304" cy="1391304"/>
            </a:xfrm>
            <a:custGeom>
              <a:avLst/>
              <a:gdLst>
                <a:gd name="connsiteX0" fmla="*/ 492443 w 762000"/>
                <a:gd name="connsiteY0" fmla="*/ 578168 h 762000"/>
                <a:gd name="connsiteX1" fmla="*/ 451485 w 762000"/>
                <a:gd name="connsiteY1" fmla="*/ 452438 h 762000"/>
                <a:gd name="connsiteX2" fmla="*/ 458153 w 762000"/>
                <a:gd name="connsiteY2" fmla="*/ 445770 h 762000"/>
                <a:gd name="connsiteX3" fmla="*/ 585788 w 762000"/>
                <a:gd name="connsiteY3" fmla="*/ 484823 h 762000"/>
                <a:gd name="connsiteX4" fmla="*/ 653415 w 762000"/>
                <a:gd name="connsiteY4" fmla="*/ 539115 h 762000"/>
                <a:gd name="connsiteX5" fmla="*/ 762000 w 762000"/>
                <a:gd name="connsiteY5" fmla="*/ 430530 h 762000"/>
                <a:gd name="connsiteX6" fmla="*/ 600075 w 762000"/>
                <a:gd name="connsiteY6" fmla="*/ 268605 h 762000"/>
                <a:gd name="connsiteX7" fmla="*/ 654368 w 762000"/>
                <a:gd name="connsiteY7" fmla="*/ 200978 h 762000"/>
                <a:gd name="connsiteX8" fmla="*/ 693420 w 762000"/>
                <a:gd name="connsiteY8" fmla="*/ 73343 h 762000"/>
                <a:gd name="connsiteX9" fmla="*/ 686753 w 762000"/>
                <a:gd name="connsiteY9" fmla="*/ 66675 h 762000"/>
                <a:gd name="connsiteX10" fmla="*/ 561023 w 762000"/>
                <a:gd name="connsiteY10" fmla="*/ 107632 h 762000"/>
                <a:gd name="connsiteX11" fmla="*/ 493395 w 762000"/>
                <a:gd name="connsiteY11" fmla="*/ 161925 h 762000"/>
                <a:gd name="connsiteX12" fmla="*/ 331470 w 762000"/>
                <a:gd name="connsiteY12" fmla="*/ 0 h 762000"/>
                <a:gd name="connsiteX13" fmla="*/ 221933 w 762000"/>
                <a:gd name="connsiteY13" fmla="*/ 108585 h 762000"/>
                <a:gd name="connsiteX14" fmla="*/ 276225 w 762000"/>
                <a:gd name="connsiteY14" fmla="*/ 176213 h 762000"/>
                <a:gd name="connsiteX15" fmla="*/ 317183 w 762000"/>
                <a:gd name="connsiteY15" fmla="*/ 301943 h 762000"/>
                <a:gd name="connsiteX16" fmla="*/ 310515 w 762000"/>
                <a:gd name="connsiteY16" fmla="*/ 308610 h 762000"/>
                <a:gd name="connsiteX17" fmla="*/ 182880 w 762000"/>
                <a:gd name="connsiteY17" fmla="*/ 269558 h 762000"/>
                <a:gd name="connsiteX18" fmla="*/ 115253 w 762000"/>
                <a:gd name="connsiteY18" fmla="*/ 215265 h 762000"/>
                <a:gd name="connsiteX19" fmla="*/ 0 w 762000"/>
                <a:gd name="connsiteY19" fmla="*/ 331470 h 762000"/>
                <a:gd name="connsiteX20" fmla="*/ 161925 w 762000"/>
                <a:gd name="connsiteY20" fmla="*/ 493395 h 762000"/>
                <a:gd name="connsiteX21" fmla="*/ 107632 w 762000"/>
                <a:gd name="connsiteY21" fmla="*/ 561023 h 762000"/>
                <a:gd name="connsiteX22" fmla="*/ 68580 w 762000"/>
                <a:gd name="connsiteY22" fmla="*/ 688658 h 762000"/>
                <a:gd name="connsiteX23" fmla="*/ 75248 w 762000"/>
                <a:gd name="connsiteY23" fmla="*/ 695325 h 762000"/>
                <a:gd name="connsiteX24" fmla="*/ 200978 w 762000"/>
                <a:gd name="connsiteY24" fmla="*/ 654368 h 762000"/>
                <a:gd name="connsiteX25" fmla="*/ 268605 w 762000"/>
                <a:gd name="connsiteY25" fmla="*/ 600075 h 762000"/>
                <a:gd name="connsiteX26" fmla="*/ 430530 w 762000"/>
                <a:gd name="connsiteY26" fmla="*/ 762000 h 762000"/>
                <a:gd name="connsiteX27" fmla="*/ 546735 w 762000"/>
                <a:gd name="connsiteY27" fmla="*/ 645795 h 762000"/>
                <a:gd name="connsiteX28" fmla="*/ 492443 w 762000"/>
                <a:gd name="connsiteY28" fmla="*/ 578168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62000" h="762000">
                  <a:moveTo>
                    <a:pt x="492443" y="578168"/>
                  </a:moveTo>
                  <a:cubicBezTo>
                    <a:pt x="429578" y="580073"/>
                    <a:pt x="406718" y="499110"/>
                    <a:pt x="451485" y="452438"/>
                  </a:cubicBezTo>
                  <a:lnTo>
                    <a:pt x="458153" y="445770"/>
                  </a:lnTo>
                  <a:cubicBezTo>
                    <a:pt x="504825" y="401003"/>
                    <a:pt x="587693" y="421958"/>
                    <a:pt x="585788" y="484823"/>
                  </a:cubicBezTo>
                  <a:cubicBezTo>
                    <a:pt x="584835" y="521018"/>
                    <a:pt x="627698" y="564833"/>
                    <a:pt x="653415" y="539115"/>
                  </a:cubicBezTo>
                  <a:lnTo>
                    <a:pt x="762000" y="430530"/>
                  </a:lnTo>
                  <a:lnTo>
                    <a:pt x="600075" y="268605"/>
                  </a:lnTo>
                  <a:cubicBezTo>
                    <a:pt x="574358" y="242888"/>
                    <a:pt x="618173" y="200025"/>
                    <a:pt x="654368" y="200978"/>
                  </a:cubicBezTo>
                  <a:cubicBezTo>
                    <a:pt x="717233" y="202883"/>
                    <a:pt x="738188" y="120015"/>
                    <a:pt x="693420" y="73343"/>
                  </a:cubicBezTo>
                  <a:lnTo>
                    <a:pt x="686753" y="66675"/>
                  </a:lnTo>
                  <a:cubicBezTo>
                    <a:pt x="640080" y="21908"/>
                    <a:pt x="559118" y="44768"/>
                    <a:pt x="561023" y="107632"/>
                  </a:cubicBezTo>
                  <a:cubicBezTo>
                    <a:pt x="561975" y="143828"/>
                    <a:pt x="519113" y="187643"/>
                    <a:pt x="493395" y="161925"/>
                  </a:cubicBezTo>
                  <a:lnTo>
                    <a:pt x="331470" y="0"/>
                  </a:lnTo>
                  <a:lnTo>
                    <a:pt x="221933" y="108585"/>
                  </a:lnTo>
                  <a:cubicBezTo>
                    <a:pt x="196215" y="134303"/>
                    <a:pt x="240030" y="177165"/>
                    <a:pt x="276225" y="176213"/>
                  </a:cubicBezTo>
                  <a:cubicBezTo>
                    <a:pt x="339090" y="174308"/>
                    <a:pt x="361950" y="255270"/>
                    <a:pt x="317183" y="301943"/>
                  </a:cubicBezTo>
                  <a:lnTo>
                    <a:pt x="310515" y="308610"/>
                  </a:lnTo>
                  <a:cubicBezTo>
                    <a:pt x="263843" y="353378"/>
                    <a:pt x="180975" y="332423"/>
                    <a:pt x="182880" y="269558"/>
                  </a:cubicBezTo>
                  <a:cubicBezTo>
                    <a:pt x="183833" y="233363"/>
                    <a:pt x="140970" y="189548"/>
                    <a:pt x="115253" y="215265"/>
                  </a:cubicBezTo>
                  <a:lnTo>
                    <a:pt x="0" y="331470"/>
                  </a:lnTo>
                  <a:lnTo>
                    <a:pt x="161925" y="493395"/>
                  </a:lnTo>
                  <a:cubicBezTo>
                    <a:pt x="187643" y="519113"/>
                    <a:pt x="143828" y="561975"/>
                    <a:pt x="107632" y="561023"/>
                  </a:cubicBezTo>
                  <a:cubicBezTo>
                    <a:pt x="44768" y="559118"/>
                    <a:pt x="23813" y="641985"/>
                    <a:pt x="68580" y="688658"/>
                  </a:cubicBezTo>
                  <a:lnTo>
                    <a:pt x="75248" y="695325"/>
                  </a:lnTo>
                  <a:cubicBezTo>
                    <a:pt x="121920" y="740093"/>
                    <a:pt x="202883" y="717233"/>
                    <a:pt x="200978" y="654368"/>
                  </a:cubicBezTo>
                  <a:cubicBezTo>
                    <a:pt x="200025" y="618173"/>
                    <a:pt x="242888" y="574358"/>
                    <a:pt x="268605" y="600075"/>
                  </a:cubicBezTo>
                  <a:lnTo>
                    <a:pt x="430530" y="762000"/>
                  </a:lnTo>
                  <a:lnTo>
                    <a:pt x="546735" y="645795"/>
                  </a:lnTo>
                  <a:cubicBezTo>
                    <a:pt x="572453" y="620078"/>
                    <a:pt x="529590" y="577215"/>
                    <a:pt x="492443" y="578168"/>
                  </a:cubicBezTo>
                  <a:close/>
                </a:path>
              </a:pathLst>
            </a:custGeom>
            <a:gradFill flip="none" rotWithShape="1">
              <a:gsLst>
                <a:gs pos="76000">
                  <a:schemeClr val="accent2"/>
                </a:gs>
                <a:gs pos="62000">
                  <a:schemeClr val="accent4"/>
                </a:gs>
                <a:gs pos="46000">
                  <a:schemeClr val="accent6"/>
                </a:gs>
                <a:gs pos="19000">
                  <a:srgbClr val="7030A0"/>
                </a:gs>
                <a:gs pos="29000">
                  <a:srgbClr val="0070C0"/>
                </a:gs>
                <a:gs pos="94000">
                  <a:srgbClr val="C00000"/>
                </a:gs>
              </a:gsLst>
              <a:lin ang="16800000" scaled="0"/>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22" name="Curved Connector 19">
              <a:extLst>
                <a:ext uri="{FF2B5EF4-FFF2-40B4-BE49-F238E27FC236}">
                  <a16:creationId xmlns:a16="http://schemas.microsoft.com/office/drawing/2014/main" id="{98186D8F-D09D-0D44-BD2C-E92028A9EE78}"/>
                </a:ext>
              </a:extLst>
            </p:cNvPr>
            <p:cNvCxnSpPr>
              <a:cxnSpLocks/>
            </p:cNvCxnSpPr>
            <p:nvPr/>
          </p:nvCxnSpPr>
          <p:spPr>
            <a:xfrm>
              <a:off x="2638097" y="2832999"/>
              <a:ext cx="0" cy="1343787"/>
            </a:xfrm>
            <a:prstGeom prst="straightConnector1">
              <a:avLst/>
            </a:prstGeom>
            <a:ln>
              <a:tailEnd type="triangle" w="lg" len="lg"/>
            </a:ln>
          </p:spPr>
          <p:style>
            <a:lnRef idx="3">
              <a:schemeClr val="accent1"/>
            </a:lnRef>
            <a:fillRef idx="0">
              <a:schemeClr val="accent1"/>
            </a:fillRef>
            <a:effectRef idx="2">
              <a:schemeClr val="accent1"/>
            </a:effectRef>
            <a:fontRef idx="minor">
              <a:schemeClr val="tx1"/>
            </a:fontRef>
          </p:style>
        </p:cxnSp>
        <p:cxnSp>
          <p:nvCxnSpPr>
            <p:cNvPr id="23" name="Straight Arrow Connector 22">
              <a:extLst>
                <a:ext uri="{FF2B5EF4-FFF2-40B4-BE49-F238E27FC236}">
                  <a16:creationId xmlns:a16="http://schemas.microsoft.com/office/drawing/2014/main" id="{88C8EF8F-5BBA-F048-8895-763723F21C76}"/>
                </a:ext>
              </a:extLst>
            </p:cNvPr>
            <p:cNvCxnSpPr>
              <a:cxnSpLocks/>
            </p:cNvCxnSpPr>
            <p:nvPr/>
          </p:nvCxnSpPr>
          <p:spPr>
            <a:xfrm>
              <a:off x="3769042" y="5358114"/>
              <a:ext cx="3146765" cy="0"/>
            </a:xfrm>
            <a:prstGeom prst="straightConnector1">
              <a:avLst/>
            </a:prstGeom>
            <a:ln>
              <a:tailEnd type="triangle" w="lg" len="lg"/>
            </a:ln>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09EB74F0-F8D5-6E4B-B701-5676A5E3D092}"/>
                </a:ext>
              </a:extLst>
            </p:cNvPr>
            <p:cNvSpPr txBox="1"/>
            <p:nvPr/>
          </p:nvSpPr>
          <p:spPr>
            <a:xfrm>
              <a:off x="5702891" y="5665179"/>
              <a:ext cx="3475496" cy="861781"/>
            </a:xfrm>
            <a:prstGeom prst="rect">
              <a:avLst/>
            </a:prstGeom>
            <a:noFill/>
          </p:spPr>
          <p:txBody>
            <a:bodyPr wrap="square" rtlCol="0">
              <a:spAutoFit/>
            </a:bodyPr>
            <a:lstStyle/>
            <a:p>
              <a:r>
                <a:rPr lang="en-US" sz="2000" dirty="0"/>
                <a:t>Compute a statistic, </a:t>
              </a:r>
            </a:p>
            <a:p>
              <a:r>
                <a:rPr lang="en-US" sz="2000" dirty="0"/>
                <a:t>e.g. the sample mean</a:t>
              </a:r>
            </a:p>
          </p:txBody>
        </p:sp>
        <p:sp>
          <p:nvSpPr>
            <p:cNvPr id="25" name="Oval 24">
              <a:extLst>
                <a:ext uri="{FF2B5EF4-FFF2-40B4-BE49-F238E27FC236}">
                  <a16:creationId xmlns:a16="http://schemas.microsoft.com/office/drawing/2014/main" id="{2262AE95-8527-CD48-B74F-93188E1AAE07}"/>
                </a:ext>
              </a:extLst>
            </p:cNvPr>
            <p:cNvSpPr/>
            <p:nvPr/>
          </p:nvSpPr>
          <p:spPr>
            <a:xfrm>
              <a:off x="7210097" y="5301388"/>
              <a:ext cx="113452" cy="11345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D9CFEAB6-6733-8245-A11A-87ACFE4DF08A}"/>
                </a:ext>
              </a:extLst>
            </p:cNvPr>
            <p:cNvCxnSpPr/>
            <p:nvPr/>
          </p:nvCxnSpPr>
          <p:spPr>
            <a:xfrm flipV="1">
              <a:off x="7689620" y="3016469"/>
              <a:ext cx="2957359" cy="2284919"/>
            </a:xfrm>
            <a:prstGeom prst="straightConnector1">
              <a:avLst/>
            </a:prstGeom>
            <a:ln>
              <a:tailEnd type="triangle" w="lg" len="lg"/>
            </a:ln>
          </p:spPr>
          <p:style>
            <a:lnRef idx="3">
              <a:schemeClr val="accent1"/>
            </a:lnRef>
            <a:fillRef idx="0">
              <a:schemeClr val="accent1"/>
            </a:fillRef>
            <a:effectRef idx="2">
              <a:schemeClr val="accent1"/>
            </a:effectRef>
            <a:fontRef idx="minor">
              <a:schemeClr val="tx1"/>
            </a:fontRef>
          </p:style>
        </p:cxnSp>
        <p:sp>
          <p:nvSpPr>
            <p:cNvPr id="27" name="TextBox 26">
              <a:extLst>
                <a:ext uri="{FF2B5EF4-FFF2-40B4-BE49-F238E27FC236}">
                  <a16:creationId xmlns:a16="http://schemas.microsoft.com/office/drawing/2014/main" id="{458DFD58-FA5E-A444-BB0D-98D501F95FD7}"/>
                </a:ext>
              </a:extLst>
            </p:cNvPr>
            <p:cNvSpPr txBox="1"/>
            <p:nvPr/>
          </p:nvSpPr>
          <p:spPr>
            <a:xfrm>
              <a:off x="7689620" y="117631"/>
              <a:ext cx="3775376" cy="562032"/>
            </a:xfrm>
            <a:prstGeom prst="rect">
              <a:avLst/>
            </a:prstGeom>
            <a:noFill/>
          </p:spPr>
          <p:txBody>
            <a:bodyPr wrap="square" rtlCol="0">
              <a:spAutoFit/>
            </a:bodyPr>
            <a:lstStyle/>
            <a:p>
              <a:pPr algn="ctr"/>
              <a:r>
                <a:rPr lang="en-US" sz="2400" b="1" dirty="0"/>
                <a:t>Sampling distribution</a:t>
              </a:r>
            </a:p>
          </p:txBody>
        </p:sp>
      </p:grpSp>
    </p:spTree>
    <p:extLst>
      <p:ext uri="{BB962C8B-B14F-4D97-AF65-F5344CB8AC3E}">
        <p14:creationId xmlns:p14="http://schemas.microsoft.com/office/powerpoint/2010/main" val="1911504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CA0792-778B-274A-A082-E43749622975}"/>
              </a:ext>
            </a:extLst>
          </p:cNvPr>
          <p:cNvSpPr txBox="1"/>
          <p:nvPr/>
        </p:nvSpPr>
        <p:spPr>
          <a:xfrm>
            <a:off x="715617" y="506895"/>
            <a:ext cx="3887603" cy="584775"/>
          </a:xfrm>
          <a:prstGeom prst="rect">
            <a:avLst/>
          </a:prstGeom>
          <a:noFill/>
        </p:spPr>
        <p:txBody>
          <a:bodyPr wrap="none" rtlCol="0">
            <a:spAutoFit/>
          </a:bodyPr>
          <a:lstStyle/>
          <a:p>
            <a:r>
              <a:rPr lang="en-US" sz="3200" dirty="0">
                <a:latin typeface="Source Sans Pro" panose="020B0503030403020204" pitchFamily="34" charset="0"/>
                <a:ea typeface="Source Sans Pro" panose="020B0503030403020204" pitchFamily="34" charset="0"/>
              </a:rPr>
              <a:t>Accuracy of a statistic</a:t>
            </a:r>
          </a:p>
        </p:txBody>
      </p:sp>
      <p:sp>
        <p:nvSpPr>
          <p:cNvPr id="3" name="TextBox 2">
            <a:extLst>
              <a:ext uri="{FF2B5EF4-FFF2-40B4-BE49-F238E27FC236}">
                <a16:creationId xmlns:a16="http://schemas.microsoft.com/office/drawing/2014/main" id="{1E6B5B49-CE72-1648-AF29-15319F4ABBD9}"/>
              </a:ext>
            </a:extLst>
          </p:cNvPr>
          <p:cNvSpPr txBox="1"/>
          <p:nvPr/>
        </p:nvSpPr>
        <p:spPr>
          <a:xfrm>
            <a:off x="748748" y="1331843"/>
            <a:ext cx="10654748"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Source Sans Pro" panose="020B0503030403020204" pitchFamily="34" charset="0"/>
                <a:ea typeface="Source Sans Pro" panose="020B0503030403020204" pitchFamily="34" charset="0"/>
              </a:rPr>
              <a:t>We investigate the accuracy of a statistic by looking at its </a:t>
            </a:r>
            <a:r>
              <a:rPr lang="en-US" sz="2000" b="1" dirty="0">
                <a:latin typeface="Source Sans Pro" panose="020B0503030403020204" pitchFamily="34" charset="0"/>
                <a:ea typeface="Source Sans Pro" panose="020B0503030403020204" pitchFamily="34" charset="0"/>
              </a:rPr>
              <a:t>bias</a:t>
            </a:r>
            <a:r>
              <a:rPr lang="en-US" sz="2000" dirty="0">
                <a:latin typeface="Source Sans Pro" panose="020B0503030403020204" pitchFamily="34" charset="0"/>
                <a:ea typeface="Source Sans Pro" panose="020B0503030403020204" pitchFamily="34" charset="0"/>
              </a:rPr>
              <a:t> and </a:t>
            </a:r>
            <a:r>
              <a:rPr lang="en-US" sz="2000" b="1" dirty="0">
                <a:latin typeface="Source Sans Pro" panose="020B0503030403020204" pitchFamily="34" charset="0"/>
                <a:ea typeface="Source Sans Pro" panose="020B0503030403020204" pitchFamily="34" charset="0"/>
              </a:rPr>
              <a:t>precision</a:t>
            </a:r>
          </a:p>
        </p:txBody>
      </p:sp>
      <p:pic>
        <p:nvPicPr>
          <p:cNvPr id="6" name="Picture 5">
            <a:extLst>
              <a:ext uri="{FF2B5EF4-FFF2-40B4-BE49-F238E27FC236}">
                <a16:creationId xmlns:a16="http://schemas.microsoft.com/office/drawing/2014/main" id="{35AE0AE7-B29E-3D4D-A556-1170DF10E5CC}"/>
              </a:ext>
            </a:extLst>
          </p:cNvPr>
          <p:cNvPicPr>
            <a:picLocks noChangeAspect="1"/>
          </p:cNvPicPr>
          <p:nvPr/>
        </p:nvPicPr>
        <p:blipFill>
          <a:blip r:embed="rId2"/>
          <a:stretch>
            <a:fillRect/>
          </a:stretch>
        </p:blipFill>
        <p:spPr>
          <a:xfrm>
            <a:off x="2315380" y="2099002"/>
            <a:ext cx="7561240" cy="3921763"/>
          </a:xfrm>
          <a:prstGeom prst="rect">
            <a:avLst/>
          </a:prstGeom>
        </p:spPr>
      </p:pic>
    </p:spTree>
    <p:extLst>
      <p:ext uri="{BB962C8B-B14F-4D97-AF65-F5344CB8AC3E}">
        <p14:creationId xmlns:p14="http://schemas.microsoft.com/office/powerpoint/2010/main" val="4208373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CA0792-778B-274A-A082-E43749622975}"/>
              </a:ext>
            </a:extLst>
          </p:cNvPr>
          <p:cNvSpPr txBox="1"/>
          <p:nvPr/>
        </p:nvSpPr>
        <p:spPr>
          <a:xfrm>
            <a:off x="715617" y="506895"/>
            <a:ext cx="7406195" cy="584775"/>
          </a:xfrm>
          <a:prstGeom prst="rect">
            <a:avLst/>
          </a:prstGeom>
          <a:noFill/>
        </p:spPr>
        <p:txBody>
          <a:bodyPr wrap="none" rtlCol="0">
            <a:spAutoFit/>
          </a:bodyPr>
          <a:lstStyle/>
          <a:p>
            <a:r>
              <a:rPr lang="en-US" sz="3200" dirty="0">
                <a:latin typeface="Source Sans Pro" panose="020B0503030403020204" pitchFamily="34" charset="0"/>
                <a:ea typeface="Source Sans Pro" panose="020B0503030403020204" pitchFamily="34" charset="0"/>
              </a:rPr>
              <a:t>Accuracy of a statistic: Precision and Bias</a:t>
            </a:r>
          </a:p>
        </p:txBody>
      </p:sp>
      <p:sp>
        <p:nvSpPr>
          <p:cNvPr id="3" name="TextBox 2">
            <a:extLst>
              <a:ext uri="{FF2B5EF4-FFF2-40B4-BE49-F238E27FC236}">
                <a16:creationId xmlns:a16="http://schemas.microsoft.com/office/drawing/2014/main" id="{1E6B5B49-CE72-1648-AF29-15319F4ABBD9}"/>
              </a:ext>
            </a:extLst>
          </p:cNvPr>
          <p:cNvSpPr txBox="1"/>
          <p:nvPr/>
        </p:nvSpPr>
        <p:spPr>
          <a:xfrm>
            <a:off x="715617" y="1331844"/>
            <a:ext cx="10654748"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Source Sans Pro" panose="020B0503030403020204" pitchFamily="34" charset="0"/>
                <a:ea typeface="Source Sans Pro" panose="020B0503030403020204" pitchFamily="34" charset="0"/>
              </a:rPr>
              <a:t>We aim for a statistic to be </a:t>
            </a:r>
            <a:r>
              <a:rPr lang="en-US" sz="2000" b="1" dirty="0">
                <a:latin typeface="Source Sans Pro" panose="020B0503030403020204" pitchFamily="34" charset="0"/>
                <a:ea typeface="Source Sans Pro" panose="020B0503030403020204" pitchFamily="34" charset="0"/>
              </a:rPr>
              <a:t>precise</a:t>
            </a:r>
            <a:r>
              <a:rPr lang="en-US" sz="2000" dirty="0">
                <a:latin typeface="Source Sans Pro" panose="020B0503030403020204" pitchFamily="34" charset="0"/>
                <a:ea typeface="Source Sans Pro" panose="020B0503030403020204" pitchFamily="34" charset="0"/>
              </a:rPr>
              <a:t> and </a:t>
            </a:r>
            <a:r>
              <a:rPr lang="en-US" sz="2000" b="1" dirty="0">
                <a:latin typeface="Source Sans Pro" panose="020B0503030403020204" pitchFamily="34" charset="0"/>
                <a:ea typeface="Source Sans Pro" panose="020B0503030403020204" pitchFamily="34" charset="0"/>
              </a:rPr>
              <a:t>not biased</a:t>
            </a:r>
            <a:r>
              <a:rPr lang="en-US" sz="2000" dirty="0">
                <a:latin typeface="Source Sans Pro" panose="020B0503030403020204" pitchFamily="34" charset="0"/>
                <a:ea typeface="Source Sans Pro" panose="020B0503030403020204" pitchFamily="34" charset="0"/>
              </a:rPr>
              <a:t>.</a:t>
            </a:r>
          </a:p>
          <a:p>
            <a:pPr marL="285750" indent="-285750">
              <a:buFont typeface="Arial" panose="020B0604020202020204" pitchFamily="34" charset="0"/>
              <a:buChar char="•"/>
            </a:pPr>
            <a:endParaRPr lang="en-US" sz="2000" dirty="0">
              <a:latin typeface="Source Sans Pro" panose="020B0503030403020204" pitchFamily="34" charset="0"/>
              <a:ea typeface="Source Sans Pro" panose="020B0503030403020204" pitchFamily="34" charset="0"/>
            </a:endParaRPr>
          </a:p>
          <a:p>
            <a:pPr marL="285750" indent="-285750">
              <a:buFont typeface="Arial" panose="020B0604020202020204" pitchFamily="34" charset="0"/>
              <a:buChar char="•"/>
            </a:pPr>
            <a:r>
              <a:rPr lang="en-US" sz="2000" dirty="0">
                <a:latin typeface="Source Sans Pro" panose="020B0503030403020204" pitchFamily="34" charset="0"/>
                <a:ea typeface="Source Sans Pro" panose="020B0503030403020204" pitchFamily="34" charset="0"/>
              </a:rPr>
              <a:t>Bias is avoided if you select samples </a:t>
            </a:r>
            <a:r>
              <a:rPr lang="en-US" sz="2000" b="1" dirty="0">
                <a:latin typeface="Source Sans Pro" panose="020B0503030403020204" pitchFamily="34" charset="0"/>
                <a:ea typeface="Source Sans Pro" panose="020B0503030403020204" pitchFamily="34" charset="0"/>
              </a:rPr>
              <a:t>at random</a:t>
            </a:r>
            <a:r>
              <a:rPr lang="en-US" sz="2000" dirty="0">
                <a:latin typeface="Source Sans Pro" panose="020B0503030403020204" pitchFamily="34" charset="0"/>
                <a:ea typeface="Source Sans Pro" panose="020B0503030403020204" pitchFamily="34" charset="0"/>
              </a:rPr>
              <a:t> from the population. You have bias when your samples systematically do not include a part of the population.</a:t>
            </a:r>
          </a:p>
          <a:p>
            <a:pPr marL="285750" indent="-285750">
              <a:buFont typeface="Arial" panose="020B0604020202020204" pitchFamily="34" charset="0"/>
              <a:buChar char="•"/>
            </a:pPr>
            <a:endParaRPr lang="en-US" sz="2000" dirty="0">
              <a:latin typeface="Source Sans Pro" panose="020B0503030403020204" pitchFamily="34" charset="0"/>
              <a:ea typeface="Source Sans Pro" panose="020B0503030403020204" pitchFamily="34" charset="0"/>
            </a:endParaRPr>
          </a:p>
          <a:p>
            <a:pPr marL="285750" indent="-285750">
              <a:buFont typeface="Arial" panose="020B0604020202020204" pitchFamily="34" charset="0"/>
              <a:buChar char="•"/>
            </a:pPr>
            <a:r>
              <a:rPr lang="en-US" sz="2000" dirty="0">
                <a:latin typeface="Source Sans Pro" panose="020B0503030403020204" pitchFamily="34" charset="0"/>
                <a:ea typeface="Source Sans Pro" panose="020B0503030403020204" pitchFamily="34" charset="0"/>
              </a:rPr>
              <a:t>Precision relates to the variability of the sampling distribution, and the Standard Error (SE) is used to quantify precision. </a:t>
            </a:r>
          </a:p>
          <a:p>
            <a:endParaRPr lang="en-US" sz="2000" b="1"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860837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E7CA8-9D6A-8F48-9A87-8E3201A6D47F}"/>
              </a:ext>
            </a:extLst>
          </p:cNvPr>
          <p:cNvSpPr>
            <a:spLocks noGrp="1"/>
          </p:cNvSpPr>
          <p:nvPr>
            <p:ph type="title"/>
          </p:nvPr>
        </p:nvSpPr>
        <p:spPr>
          <a:xfrm>
            <a:off x="838200" y="2766218"/>
            <a:ext cx="10515600" cy="1325563"/>
          </a:xfrm>
        </p:spPr>
        <p:txBody>
          <a:bodyPr>
            <a:normAutofit/>
          </a:bodyPr>
          <a:lstStyle/>
          <a:p>
            <a:pPr algn="ctr">
              <a:lnSpc>
                <a:spcPct val="100000"/>
              </a:lnSpc>
            </a:pPr>
            <a:r>
              <a:rPr lang="en-US" sz="4000" dirty="0">
                <a:solidFill>
                  <a:schemeClr val="accent5">
                    <a:lumMod val="75000"/>
                  </a:schemeClr>
                </a:solidFill>
                <a:latin typeface="Source Sans Pro" panose="020B0503030403020204" pitchFamily="34" charset="0"/>
                <a:ea typeface="Source Sans Pro" panose="020B0503030403020204" pitchFamily="34" charset="0"/>
              </a:rPr>
              <a:t>Part B</a:t>
            </a:r>
            <a:br>
              <a:rPr lang="en-US" sz="4000" dirty="0">
                <a:solidFill>
                  <a:schemeClr val="accent5">
                    <a:lumMod val="75000"/>
                  </a:schemeClr>
                </a:solidFill>
                <a:latin typeface="Source Sans Pro" panose="020B0503030403020204" pitchFamily="34" charset="0"/>
                <a:ea typeface="Source Sans Pro" panose="020B0503030403020204" pitchFamily="34" charset="0"/>
              </a:rPr>
            </a:br>
            <a:r>
              <a:rPr lang="en-US" sz="4000" dirty="0">
                <a:solidFill>
                  <a:schemeClr val="accent5">
                    <a:lumMod val="75000"/>
                  </a:schemeClr>
                </a:solidFill>
                <a:latin typeface="Source Sans Pro" panose="020B0503030403020204" pitchFamily="34" charset="0"/>
                <a:ea typeface="Source Sans Pro" panose="020B0503030403020204" pitchFamily="34" charset="0"/>
              </a:rPr>
              <a:t>The Bootstrap</a:t>
            </a:r>
          </a:p>
        </p:txBody>
      </p:sp>
    </p:spTree>
    <p:extLst>
      <p:ext uri="{BB962C8B-B14F-4D97-AF65-F5344CB8AC3E}">
        <p14:creationId xmlns:p14="http://schemas.microsoft.com/office/powerpoint/2010/main" val="2510243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36008DF-E8FA-224D-B884-35DFDA010218}"/>
              </a:ext>
            </a:extLst>
          </p:cNvPr>
          <p:cNvGrpSpPr/>
          <p:nvPr/>
        </p:nvGrpSpPr>
        <p:grpSpPr>
          <a:xfrm>
            <a:off x="1684121" y="1202287"/>
            <a:ext cx="8977732" cy="5239697"/>
            <a:chOff x="496956" y="128694"/>
            <a:chExt cx="10968041" cy="6401305"/>
          </a:xfrm>
        </p:grpSpPr>
        <p:sp>
          <p:nvSpPr>
            <p:cNvPr id="3" name="Rounded Rectangle 2">
              <a:extLst>
                <a:ext uri="{FF2B5EF4-FFF2-40B4-BE49-F238E27FC236}">
                  <a16:creationId xmlns:a16="http://schemas.microsoft.com/office/drawing/2014/main" id="{FC02713D-FB79-2948-8E7C-B1C864BA0F5E}"/>
                </a:ext>
              </a:extLst>
            </p:cNvPr>
            <p:cNvSpPr/>
            <p:nvPr/>
          </p:nvSpPr>
          <p:spPr>
            <a:xfrm>
              <a:off x="7689620" y="767255"/>
              <a:ext cx="3775376" cy="3113073"/>
            </a:xfrm>
            <a:prstGeom prst="roundRect">
              <a:avLst>
                <a:gd name="adj" fmla="val 6876"/>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704F0BBD-4411-D044-8FA7-6CD0AEC58214}"/>
                </a:ext>
              </a:extLst>
            </p:cNvPr>
            <p:cNvPicPr>
              <a:picLocks noChangeAspect="1"/>
            </p:cNvPicPr>
            <p:nvPr/>
          </p:nvPicPr>
          <p:blipFill rotWithShape="1">
            <a:blip r:embed="rId2">
              <a:duotone>
                <a:schemeClr val="accent6">
                  <a:shade val="45000"/>
                  <a:satMod val="135000"/>
                </a:schemeClr>
                <a:prstClr val="white"/>
              </a:duotone>
            </a:blip>
            <a:srcRect r="55149" b="58154"/>
            <a:stretch/>
          </p:blipFill>
          <p:spPr>
            <a:xfrm>
              <a:off x="7899827" y="1104663"/>
              <a:ext cx="3357356" cy="2328248"/>
            </a:xfrm>
            <a:prstGeom prst="rect">
              <a:avLst/>
            </a:prstGeom>
          </p:spPr>
        </p:pic>
        <mc:AlternateContent xmlns:mc="http://schemas.openxmlformats.org/markup-compatibility/2006" xmlns:a14="http://schemas.microsoft.com/office/drawing/2010/main">
          <mc:Choice Requires="a14">
            <p:sp>
              <p:nvSpPr>
                <p:cNvPr id="5" name="Cloud 4">
                  <a:extLst>
                    <a:ext uri="{FF2B5EF4-FFF2-40B4-BE49-F238E27FC236}">
                      <a16:creationId xmlns:a16="http://schemas.microsoft.com/office/drawing/2014/main" id="{F1F30351-6742-2742-8A16-FADDAE9439FD}"/>
                    </a:ext>
                  </a:extLst>
                </p:cNvPr>
                <p:cNvSpPr/>
                <p:nvPr/>
              </p:nvSpPr>
              <p:spPr>
                <a:xfrm>
                  <a:off x="539982" y="516084"/>
                  <a:ext cx="3962400" cy="2165131"/>
                </a:xfrm>
                <a:prstGeom prst="cloud">
                  <a:avLst/>
                </a:prstGeom>
                <a:gradFill flip="none" rotWithShape="1">
                  <a:gsLst>
                    <a:gs pos="76000">
                      <a:schemeClr val="accent2"/>
                    </a:gs>
                    <a:gs pos="62000">
                      <a:schemeClr val="accent4"/>
                    </a:gs>
                    <a:gs pos="46000">
                      <a:schemeClr val="accent6"/>
                    </a:gs>
                    <a:gs pos="19000">
                      <a:srgbClr val="7030A0"/>
                    </a:gs>
                    <a:gs pos="29000">
                      <a:srgbClr val="0070C0"/>
                    </a:gs>
                    <a:gs pos="94000">
                      <a:srgbClr val="C00000"/>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Population</a:t>
                  </a:r>
                  <a:br>
                    <a:rPr lang="en-US" sz="2000" dirty="0">
                      <a:solidFill>
                        <a:schemeClr val="tx1"/>
                      </a:solidFill>
                    </a:rPr>
                  </a:br>
                  <a:r>
                    <a:rPr lang="en-US" sz="2000" dirty="0">
                      <a:solidFill>
                        <a:schemeClr val="tx1"/>
                      </a:solidFill>
                    </a:rPr>
                    <a:t>(size </a:t>
                  </a:r>
                  <a14:m>
                    <m:oMath xmlns:m="http://schemas.openxmlformats.org/officeDocument/2006/math">
                      <m:r>
                        <a:rPr lang="en-US" sz="2000" i="1">
                          <a:solidFill>
                            <a:schemeClr val="tx1"/>
                          </a:solidFill>
                          <a:latin typeface="Cambria Math" panose="02040503050406030204" pitchFamily="18" charset="0"/>
                        </a:rPr>
                        <m:t>𝑁</m:t>
                      </m:r>
                    </m:oMath>
                  </a14:m>
                  <a:r>
                    <a:rPr lang="en-US" sz="2000" dirty="0">
                      <a:solidFill>
                        <a:schemeClr val="tx1"/>
                      </a:solidFill>
                    </a:rPr>
                    <a:t>)</a:t>
                  </a:r>
                </a:p>
              </p:txBody>
            </p:sp>
          </mc:Choice>
          <mc:Fallback xmlns="">
            <p:sp>
              <p:nvSpPr>
                <p:cNvPr id="5" name="Cloud 4">
                  <a:extLst>
                    <a:ext uri="{FF2B5EF4-FFF2-40B4-BE49-F238E27FC236}">
                      <a16:creationId xmlns:a16="http://schemas.microsoft.com/office/drawing/2014/main" id="{F1F30351-6742-2742-8A16-FADDAE9439FD}"/>
                    </a:ext>
                  </a:extLst>
                </p:cNvPr>
                <p:cNvSpPr>
                  <a:spLocks noRot="1" noChangeAspect="1" noMove="1" noResize="1" noEditPoints="1" noAdjustHandles="1" noChangeArrowheads="1" noChangeShapeType="1" noTextEdit="1"/>
                </p:cNvSpPr>
                <p:nvPr/>
              </p:nvSpPr>
              <p:spPr>
                <a:xfrm>
                  <a:off x="539982" y="516084"/>
                  <a:ext cx="3962400" cy="2165131"/>
                </a:xfrm>
                <a:prstGeom prst="cloud">
                  <a:avLst/>
                </a:prstGeom>
                <a:blipFill>
                  <a:blip r:embed="rId3"/>
                  <a:stretch>
                    <a:fillRect/>
                  </a:stretch>
                </a:blipFill>
                <a:ln>
                  <a:solidFill>
                    <a:schemeClr val="accent5"/>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E8C7C96-9C41-584F-96E4-391ED9EBED60}"/>
                    </a:ext>
                  </a:extLst>
                </p:cNvPr>
                <p:cNvSpPr txBox="1"/>
                <p:nvPr/>
              </p:nvSpPr>
              <p:spPr>
                <a:xfrm>
                  <a:off x="496956" y="4920614"/>
                  <a:ext cx="1165627" cy="864820"/>
                </a:xfrm>
                <a:prstGeom prst="rect">
                  <a:avLst/>
                </a:prstGeom>
                <a:noFill/>
              </p:spPr>
              <p:txBody>
                <a:bodyPr wrap="none" rtlCol="0">
                  <a:spAutoFit/>
                </a:bodyPr>
                <a:lstStyle/>
                <a:p>
                  <a:r>
                    <a:rPr lang="en-US" sz="2000" dirty="0"/>
                    <a:t>Sample</a:t>
                  </a:r>
                </a:p>
                <a:p>
                  <a:r>
                    <a:rPr lang="en-US" sz="2000" dirty="0"/>
                    <a:t>(size </a:t>
                  </a:r>
                  <a14:m>
                    <m:oMath xmlns:m="http://schemas.openxmlformats.org/officeDocument/2006/math">
                      <m:r>
                        <a:rPr lang="en-US" sz="2000" i="1">
                          <a:latin typeface="Cambria Math" panose="02040503050406030204" pitchFamily="18" charset="0"/>
                        </a:rPr>
                        <m:t>𝑛</m:t>
                      </m:r>
                    </m:oMath>
                  </a14:m>
                  <a:r>
                    <a:rPr lang="en-US" sz="2000" dirty="0"/>
                    <a:t>)</a:t>
                  </a:r>
                </a:p>
              </p:txBody>
            </p:sp>
          </mc:Choice>
          <mc:Fallback xmlns="">
            <p:sp>
              <p:nvSpPr>
                <p:cNvPr id="6" name="TextBox 5">
                  <a:extLst>
                    <a:ext uri="{FF2B5EF4-FFF2-40B4-BE49-F238E27FC236}">
                      <a16:creationId xmlns:a16="http://schemas.microsoft.com/office/drawing/2014/main" id="{2E8C7C96-9C41-584F-96E4-391ED9EBED60}"/>
                    </a:ext>
                  </a:extLst>
                </p:cNvPr>
                <p:cNvSpPr txBox="1">
                  <a:spLocks noRot="1" noChangeAspect="1" noMove="1" noResize="1" noEditPoints="1" noAdjustHandles="1" noChangeArrowheads="1" noChangeShapeType="1" noTextEdit="1"/>
                </p:cNvSpPr>
                <p:nvPr/>
              </p:nvSpPr>
              <p:spPr>
                <a:xfrm>
                  <a:off x="496956" y="4920614"/>
                  <a:ext cx="1165627" cy="864820"/>
                </a:xfrm>
                <a:prstGeom prst="rect">
                  <a:avLst/>
                </a:prstGeom>
                <a:blipFill>
                  <a:blip r:embed="rId4"/>
                  <a:stretch>
                    <a:fillRect l="-6579" t="-5263" r="-6579" b="-14035"/>
                  </a:stretch>
                </a:blipFill>
              </p:spPr>
              <p:txBody>
                <a:bodyPr/>
                <a:lstStyle/>
                <a:p>
                  <a:r>
                    <a:rPr lang="en-US">
                      <a:noFill/>
                    </a:rPr>
                    <a:t> </a:t>
                  </a:r>
                </a:p>
              </p:txBody>
            </p:sp>
          </mc:Fallback>
        </mc:AlternateContent>
        <p:sp>
          <p:nvSpPr>
            <p:cNvPr id="7" name="Graphic 6" descr="Puzzle">
              <a:extLst>
                <a:ext uri="{FF2B5EF4-FFF2-40B4-BE49-F238E27FC236}">
                  <a16:creationId xmlns:a16="http://schemas.microsoft.com/office/drawing/2014/main" id="{A42D7104-D9A3-4346-BDFF-41F68EAF5D7E}"/>
                </a:ext>
              </a:extLst>
            </p:cNvPr>
            <p:cNvSpPr/>
            <p:nvPr/>
          </p:nvSpPr>
          <p:spPr>
            <a:xfrm rot="18900000">
              <a:off x="1942444" y="4662463"/>
              <a:ext cx="1391304" cy="1391304"/>
            </a:xfrm>
            <a:custGeom>
              <a:avLst/>
              <a:gdLst>
                <a:gd name="connsiteX0" fmla="*/ 492443 w 762000"/>
                <a:gd name="connsiteY0" fmla="*/ 578168 h 762000"/>
                <a:gd name="connsiteX1" fmla="*/ 451485 w 762000"/>
                <a:gd name="connsiteY1" fmla="*/ 452438 h 762000"/>
                <a:gd name="connsiteX2" fmla="*/ 458153 w 762000"/>
                <a:gd name="connsiteY2" fmla="*/ 445770 h 762000"/>
                <a:gd name="connsiteX3" fmla="*/ 585788 w 762000"/>
                <a:gd name="connsiteY3" fmla="*/ 484823 h 762000"/>
                <a:gd name="connsiteX4" fmla="*/ 653415 w 762000"/>
                <a:gd name="connsiteY4" fmla="*/ 539115 h 762000"/>
                <a:gd name="connsiteX5" fmla="*/ 762000 w 762000"/>
                <a:gd name="connsiteY5" fmla="*/ 430530 h 762000"/>
                <a:gd name="connsiteX6" fmla="*/ 600075 w 762000"/>
                <a:gd name="connsiteY6" fmla="*/ 268605 h 762000"/>
                <a:gd name="connsiteX7" fmla="*/ 654368 w 762000"/>
                <a:gd name="connsiteY7" fmla="*/ 200978 h 762000"/>
                <a:gd name="connsiteX8" fmla="*/ 693420 w 762000"/>
                <a:gd name="connsiteY8" fmla="*/ 73343 h 762000"/>
                <a:gd name="connsiteX9" fmla="*/ 686753 w 762000"/>
                <a:gd name="connsiteY9" fmla="*/ 66675 h 762000"/>
                <a:gd name="connsiteX10" fmla="*/ 561023 w 762000"/>
                <a:gd name="connsiteY10" fmla="*/ 107632 h 762000"/>
                <a:gd name="connsiteX11" fmla="*/ 493395 w 762000"/>
                <a:gd name="connsiteY11" fmla="*/ 161925 h 762000"/>
                <a:gd name="connsiteX12" fmla="*/ 331470 w 762000"/>
                <a:gd name="connsiteY12" fmla="*/ 0 h 762000"/>
                <a:gd name="connsiteX13" fmla="*/ 221933 w 762000"/>
                <a:gd name="connsiteY13" fmla="*/ 108585 h 762000"/>
                <a:gd name="connsiteX14" fmla="*/ 276225 w 762000"/>
                <a:gd name="connsiteY14" fmla="*/ 176213 h 762000"/>
                <a:gd name="connsiteX15" fmla="*/ 317183 w 762000"/>
                <a:gd name="connsiteY15" fmla="*/ 301943 h 762000"/>
                <a:gd name="connsiteX16" fmla="*/ 310515 w 762000"/>
                <a:gd name="connsiteY16" fmla="*/ 308610 h 762000"/>
                <a:gd name="connsiteX17" fmla="*/ 182880 w 762000"/>
                <a:gd name="connsiteY17" fmla="*/ 269558 h 762000"/>
                <a:gd name="connsiteX18" fmla="*/ 115253 w 762000"/>
                <a:gd name="connsiteY18" fmla="*/ 215265 h 762000"/>
                <a:gd name="connsiteX19" fmla="*/ 0 w 762000"/>
                <a:gd name="connsiteY19" fmla="*/ 331470 h 762000"/>
                <a:gd name="connsiteX20" fmla="*/ 161925 w 762000"/>
                <a:gd name="connsiteY20" fmla="*/ 493395 h 762000"/>
                <a:gd name="connsiteX21" fmla="*/ 107632 w 762000"/>
                <a:gd name="connsiteY21" fmla="*/ 561023 h 762000"/>
                <a:gd name="connsiteX22" fmla="*/ 68580 w 762000"/>
                <a:gd name="connsiteY22" fmla="*/ 688658 h 762000"/>
                <a:gd name="connsiteX23" fmla="*/ 75248 w 762000"/>
                <a:gd name="connsiteY23" fmla="*/ 695325 h 762000"/>
                <a:gd name="connsiteX24" fmla="*/ 200978 w 762000"/>
                <a:gd name="connsiteY24" fmla="*/ 654368 h 762000"/>
                <a:gd name="connsiteX25" fmla="*/ 268605 w 762000"/>
                <a:gd name="connsiteY25" fmla="*/ 600075 h 762000"/>
                <a:gd name="connsiteX26" fmla="*/ 430530 w 762000"/>
                <a:gd name="connsiteY26" fmla="*/ 762000 h 762000"/>
                <a:gd name="connsiteX27" fmla="*/ 546735 w 762000"/>
                <a:gd name="connsiteY27" fmla="*/ 645795 h 762000"/>
                <a:gd name="connsiteX28" fmla="*/ 492443 w 762000"/>
                <a:gd name="connsiteY28" fmla="*/ 578168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62000" h="762000">
                  <a:moveTo>
                    <a:pt x="492443" y="578168"/>
                  </a:moveTo>
                  <a:cubicBezTo>
                    <a:pt x="429578" y="580073"/>
                    <a:pt x="406718" y="499110"/>
                    <a:pt x="451485" y="452438"/>
                  </a:cubicBezTo>
                  <a:lnTo>
                    <a:pt x="458153" y="445770"/>
                  </a:lnTo>
                  <a:cubicBezTo>
                    <a:pt x="504825" y="401003"/>
                    <a:pt x="587693" y="421958"/>
                    <a:pt x="585788" y="484823"/>
                  </a:cubicBezTo>
                  <a:cubicBezTo>
                    <a:pt x="584835" y="521018"/>
                    <a:pt x="627698" y="564833"/>
                    <a:pt x="653415" y="539115"/>
                  </a:cubicBezTo>
                  <a:lnTo>
                    <a:pt x="762000" y="430530"/>
                  </a:lnTo>
                  <a:lnTo>
                    <a:pt x="600075" y="268605"/>
                  </a:lnTo>
                  <a:cubicBezTo>
                    <a:pt x="574358" y="242888"/>
                    <a:pt x="618173" y="200025"/>
                    <a:pt x="654368" y="200978"/>
                  </a:cubicBezTo>
                  <a:cubicBezTo>
                    <a:pt x="717233" y="202883"/>
                    <a:pt x="738188" y="120015"/>
                    <a:pt x="693420" y="73343"/>
                  </a:cubicBezTo>
                  <a:lnTo>
                    <a:pt x="686753" y="66675"/>
                  </a:lnTo>
                  <a:cubicBezTo>
                    <a:pt x="640080" y="21908"/>
                    <a:pt x="559118" y="44768"/>
                    <a:pt x="561023" y="107632"/>
                  </a:cubicBezTo>
                  <a:cubicBezTo>
                    <a:pt x="561975" y="143828"/>
                    <a:pt x="519113" y="187643"/>
                    <a:pt x="493395" y="161925"/>
                  </a:cubicBezTo>
                  <a:lnTo>
                    <a:pt x="331470" y="0"/>
                  </a:lnTo>
                  <a:lnTo>
                    <a:pt x="221933" y="108585"/>
                  </a:lnTo>
                  <a:cubicBezTo>
                    <a:pt x="196215" y="134303"/>
                    <a:pt x="240030" y="177165"/>
                    <a:pt x="276225" y="176213"/>
                  </a:cubicBezTo>
                  <a:cubicBezTo>
                    <a:pt x="339090" y="174308"/>
                    <a:pt x="361950" y="255270"/>
                    <a:pt x="317183" y="301943"/>
                  </a:cubicBezTo>
                  <a:lnTo>
                    <a:pt x="310515" y="308610"/>
                  </a:lnTo>
                  <a:cubicBezTo>
                    <a:pt x="263843" y="353378"/>
                    <a:pt x="180975" y="332423"/>
                    <a:pt x="182880" y="269558"/>
                  </a:cubicBezTo>
                  <a:cubicBezTo>
                    <a:pt x="183833" y="233363"/>
                    <a:pt x="140970" y="189548"/>
                    <a:pt x="115253" y="215265"/>
                  </a:cubicBezTo>
                  <a:lnTo>
                    <a:pt x="0" y="331470"/>
                  </a:lnTo>
                  <a:lnTo>
                    <a:pt x="161925" y="493395"/>
                  </a:lnTo>
                  <a:cubicBezTo>
                    <a:pt x="187643" y="519113"/>
                    <a:pt x="143828" y="561975"/>
                    <a:pt x="107632" y="561023"/>
                  </a:cubicBezTo>
                  <a:cubicBezTo>
                    <a:pt x="44768" y="559118"/>
                    <a:pt x="23813" y="641985"/>
                    <a:pt x="68580" y="688658"/>
                  </a:cubicBezTo>
                  <a:lnTo>
                    <a:pt x="75248" y="695325"/>
                  </a:lnTo>
                  <a:cubicBezTo>
                    <a:pt x="121920" y="740093"/>
                    <a:pt x="202883" y="717233"/>
                    <a:pt x="200978" y="654368"/>
                  </a:cubicBezTo>
                  <a:cubicBezTo>
                    <a:pt x="200025" y="618173"/>
                    <a:pt x="242888" y="574358"/>
                    <a:pt x="268605" y="600075"/>
                  </a:cubicBezTo>
                  <a:lnTo>
                    <a:pt x="430530" y="762000"/>
                  </a:lnTo>
                  <a:lnTo>
                    <a:pt x="546735" y="645795"/>
                  </a:lnTo>
                  <a:cubicBezTo>
                    <a:pt x="572453" y="620078"/>
                    <a:pt x="529590" y="577215"/>
                    <a:pt x="492443" y="578168"/>
                  </a:cubicBezTo>
                  <a:close/>
                </a:path>
              </a:pathLst>
            </a:custGeom>
            <a:gradFill flip="none" rotWithShape="1">
              <a:gsLst>
                <a:gs pos="76000">
                  <a:schemeClr val="accent2"/>
                </a:gs>
                <a:gs pos="62000">
                  <a:schemeClr val="accent4"/>
                </a:gs>
                <a:gs pos="46000">
                  <a:schemeClr val="accent6"/>
                </a:gs>
                <a:gs pos="19000">
                  <a:srgbClr val="7030A0"/>
                </a:gs>
                <a:gs pos="29000">
                  <a:srgbClr val="0070C0"/>
                </a:gs>
                <a:gs pos="94000">
                  <a:srgbClr val="C00000"/>
                </a:gs>
              </a:gsLst>
              <a:lin ang="16800000" scaled="0"/>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8" name="Straight Arrow Connector 7">
              <a:extLst>
                <a:ext uri="{FF2B5EF4-FFF2-40B4-BE49-F238E27FC236}">
                  <a16:creationId xmlns:a16="http://schemas.microsoft.com/office/drawing/2014/main" id="{F683A9EE-54BB-B245-A911-6F560C000DA2}"/>
                </a:ext>
              </a:extLst>
            </p:cNvPr>
            <p:cNvCxnSpPr>
              <a:cxnSpLocks/>
            </p:cNvCxnSpPr>
            <p:nvPr/>
          </p:nvCxnSpPr>
          <p:spPr>
            <a:xfrm>
              <a:off x="3769042" y="5358114"/>
              <a:ext cx="3146765" cy="0"/>
            </a:xfrm>
            <a:prstGeom prst="straightConnector1">
              <a:avLst/>
            </a:prstGeom>
            <a:ln>
              <a:tailEnd type="triangle" w="lg" len="lg"/>
            </a:ln>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0C84F80C-6E21-6C41-815A-D364DBF59158}"/>
                </a:ext>
              </a:extLst>
            </p:cNvPr>
            <p:cNvSpPr txBox="1"/>
            <p:nvPr/>
          </p:nvSpPr>
          <p:spPr>
            <a:xfrm>
              <a:off x="5526895" y="5665179"/>
              <a:ext cx="3661924" cy="864820"/>
            </a:xfrm>
            <a:prstGeom prst="rect">
              <a:avLst/>
            </a:prstGeom>
            <a:noFill/>
          </p:spPr>
          <p:txBody>
            <a:bodyPr wrap="square" rtlCol="0">
              <a:spAutoFit/>
            </a:bodyPr>
            <a:lstStyle/>
            <a:p>
              <a:r>
                <a:rPr lang="en-US" sz="2000" dirty="0"/>
                <a:t>Compute a statistic, </a:t>
              </a:r>
            </a:p>
            <a:p>
              <a:r>
                <a:rPr lang="en-US" sz="2000" dirty="0"/>
                <a:t>e.g. the sample mean</a:t>
              </a:r>
            </a:p>
          </p:txBody>
        </p:sp>
        <p:cxnSp>
          <p:nvCxnSpPr>
            <p:cNvPr id="10" name="Straight Arrow Connector 9">
              <a:extLst>
                <a:ext uri="{FF2B5EF4-FFF2-40B4-BE49-F238E27FC236}">
                  <a16:creationId xmlns:a16="http://schemas.microsoft.com/office/drawing/2014/main" id="{F13F7C95-A05C-4048-A9E3-C1D06E6C23BC}"/>
                </a:ext>
              </a:extLst>
            </p:cNvPr>
            <p:cNvCxnSpPr/>
            <p:nvPr/>
          </p:nvCxnSpPr>
          <p:spPr>
            <a:xfrm flipV="1">
              <a:off x="7689620" y="3016469"/>
              <a:ext cx="2957359" cy="2284919"/>
            </a:xfrm>
            <a:prstGeom prst="straightConnector1">
              <a:avLst/>
            </a:prstGeom>
            <a:ln>
              <a:tailEnd type="triangle" w="lg" len="lg"/>
            </a:ln>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EC7B47A1-4F97-CF48-B2A8-21621EB481B1}"/>
                </a:ext>
              </a:extLst>
            </p:cNvPr>
            <p:cNvCxnSpPr>
              <a:cxnSpLocks/>
            </p:cNvCxnSpPr>
            <p:nvPr/>
          </p:nvCxnSpPr>
          <p:spPr>
            <a:xfrm>
              <a:off x="748265" y="399393"/>
              <a:ext cx="3754116" cy="2281821"/>
            </a:xfrm>
            <a:prstGeom prst="line">
              <a:avLst/>
            </a:prstGeom>
            <a:ln w="7620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2" name="Straight Connector 11">
              <a:extLst>
                <a:ext uri="{FF2B5EF4-FFF2-40B4-BE49-F238E27FC236}">
                  <a16:creationId xmlns:a16="http://schemas.microsoft.com/office/drawing/2014/main" id="{84EB851D-4C27-4045-B579-06F39E099915}"/>
                </a:ext>
              </a:extLst>
            </p:cNvPr>
            <p:cNvCxnSpPr>
              <a:cxnSpLocks/>
            </p:cNvCxnSpPr>
            <p:nvPr/>
          </p:nvCxnSpPr>
          <p:spPr>
            <a:xfrm flipV="1">
              <a:off x="748265" y="516085"/>
              <a:ext cx="3844756" cy="2281821"/>
            </a:xfrm>
            <a:prstGeom prst="line">
              <a:avLst/>
            </a:prstGeom>
            <a:ln w="76200">
              <a:solidFill>
                <a:srgbClr val="FF0000"/>
              </a:solidFill>
            </a:ln>
          </p:spPr>
          <p:style>
            <a:lnRef idx="3">
              <a:schemeClr val="accent2"/>
            </a:lnRef>
            <a:fillRef idx="0">
              <a:schemeClr val="accent2"/>
            </a:fillRef>
            <a:effectRef idx="2">
              <a:schemeClr val="accent2"/>
            </a:effectRef>
            <a:fontRef idx="minor">
              <a:schemeClr val="tx1"/>
            </a:fontRef>
          </p:style>
        </p:cxnSp>
        <p:sp>
          <p:nvSpPr>
            <p:cNvPr id="13" name="TextBox 12">
              <a:extLst>
                <a:ext uri="{FF2B5EF4-FFF2-40B4-BE49-F238E27FC236}">
                  <a16:creationId xmlns:a16="http://schemas.microsoft.com/office/drawing/2014/main" id="{EF0BCBD4-E666-4D49-ABB9-B1FE7F1ECCC7}"/>
                </a:ext>
              </a:extLst>
            </p:cNvPr>
            <p:cNvSpPr txBox="1"/>
            <p:nvPr/>
          </p:nvSpPr>
          <p:spPr>
            <a:xfrm>
              <a:off x="8038141" y="1499346"/>
              <a:ext cx="968535" cy="769441"/>
            </a:xfrm>
            <a:prstGeom prst="rect">
              <a:avLst/>
            </a:prstGeom>
            <a:noFill/>
          </p:spPr>
          <p:txBody>
            <a:bodyPr wrap="none" rtlCol="0">
              <a:spAutoFit/>
            </a:bodyPr>
            <a:lstStyle/>
            <a:p>
              <a:r>
                <a:rPr lang="en-US" sz="4400" b="1" dirty="0">
                  <a:solidFill>
                    <a:srgbClr val="FF0000"/>
                  </a:solidFill>
                </a:rPr>
                <a:t>???</a:t>
              </a:r>
            </a:p>
          </p:txBody>
        </p:sp>
        <p:cxnSp>
          <p:nvCxnSpPr>
            <p:cNvPr id="14" name="Curved Connector 19">
              <a:extLst>
                <a:ext uri="{FF2B5EF4-FFF2-40B4-BE49-F238E27FC236}">
                  <a16:creationId xmlns:a16="http://schemas.microsoft.com/office/drawing/2014/main" id="{705F489D-6944-A94F-9455-FF34CB84767A}"/>
                </a:ext>
              </a:extLst>
            </p:cNvPr>
            <p:cNvCxnSpPr>
              <a:cxnSpLocks/>
            </p:cNvCxnSpPr>
            <p:nvPr/>
          </p:nvCxnSpPr>
          <p:spPr>
            <a:xfrm>
              <a:off x="2638097" y="2910044"/>
              <a:ext cx="0" cy="1343786"/>
            </a:xfrm>
            <a:prstGeom prst="straightConnector1">
              <a:avLst/>
            </a:prstGeom>
            <a:ln>
              <a:tailEnd type="triangle" w="lg" len="lg"/>
            </a:ln>
          </p:spPr>
          <p:style>
            <a:lnRef idx="3">
              <a:schemeClr val="accent1"/>
            </a:lnRef>
            <a:fillRef idx="0">
              <a:schemeClr val="accent1"/>
            </a:fillRef>
            <a:effectRef idx="2">
              <a:schemeClr val="accent1"/>
            </a:effectRef>
            <a:fontRef idx="minor">
              <a:schemeClr val="tx1"/>
            </a:fontRef>
          </p:style>
        </p:cxnSp>
        <p:sp>
          <p:nvSpPr>
            <p:cNvPr id="15" name="TextBox 14">
              <a:extLst>
                <a:ext uri="{FF2B5EF4-FFF2-40B4-BE49-F238E27FC236}">
                  <a16:creationId xmlns:a16="http://schemas.microsoft.com/office/drawing/2014/main" id="{1BAE987C-713B-4449-8DA7-B1D8950E0BDB}"/>
                </a:ext>
              </a:extLst>
            </p:cNvPr>
            <p:cNvSpPr txBox="1"/>
            <p:nvPr/>
          </p:nvSpPr>
          <p:spPr>
            <a:xfrm>
              <a:off x="7689619" y="128694"/>
              <a:ext cx="3775378" cy="564013"/>
            </a:xfrm>
            <a:prstGeom prst="rect">
              <a:avLst/>
            </a:prstGeom>
            <a:noFill/>
          </p:spPr>
          <p:txBody>
            <a:bodyPr wrap="square" rtlCol="0">
              <a:spAutoFit/>
            </a:bodyPr>
            <a:lstStyle/>
            <a:p>
              <a:pPr algn="ctr"/>
              <a:r>
                <a:rPr lang="en-US" sz="2400" b="1" dirty="0"/>
                <a:t>Sampling distribution</a:t>
              </a:r>
            </a:p>
          </p:txBody>
        </p:sp>
        <p:sp>
          <p:nvSpPr>
            <p:cNvPr id="16" name="Oval 15">
              <a:extLst>
                <a:ext uri="{FF2B5EF4-FFF2-40B4-BE49-F238E27FC236}">
                  <a16:creationId xmlns:a16="http://schemas.microsoft.com/office/drawing/2014/main" id="{9AAB263C-0C9C-924F-9F35-DB8DCC1E4B65}"/>
                </a:ext>
              </a:extLst>
            </p:cNvPr>
            <p:cNvSpPr/>
            <p:nvPr/>
          </p:nvSpPr>
          <p:spPr>
            <a:xfrm>
              <a:off x="7210097" y="5301388"/>
              <a:ext cx="113452" cy="11345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BF032741-D31C-1040-9E6D-A7FDFF281A88}"/>
              </a:ext>
            </a:extLst>
          </p:cNvPr>
          <p:cNvSpPr txBox="1"/>
          <p:nvPr/>
        </p:nvSpPr>
        <p:spPr>
          <a:xfrm>
            <a:off x="715617" y="506895"/>
            <a:ext cx="4442242" cy="584775"/>
          </a:xfrm>
          <a:prstGeom prst="rect">
            <a:avLst/>
          </a:prstGeom>
          <a:noFill/>
        </p:spPr>
        <p:txBody>
          <a:bodyPr wrap="none" rtlCol="0">
            <a:spAutoFit/>
          </a:bodyPr>
          <a:lstStyle/>
          <a:p>
            <a:r>
              <a:rPr lang="en-US" sz="3200" dirty="0">
                <a:latin typeface="Source Sans Pro" panose="020B0503030403020204" pitchFamily="34" charset="0"/>
                <a:ea typeface="Source Sans Pro" panose="020B0503030403020204" pitchFamily="34" charset="0"/>
              </a:rPr>
              <a:t>Sampling distribution???</a:t>
            </a:r>
          </a:p>
        </p:txBody>
      </p:sp>
    </p:spTree>
    <p:extLst>
      <p:ext uri="{BB962C8B-B14F-4D97-AF65-F5344CB8AC3E}">
        <p14:creationId xmlns:p14="http://schemas.microsoft.com/office/powerpoint/2010/main" val="2849025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a:extLst>
              <a:ext uri="{FF2B5EF4-FFF2-40B4-BE49-F238E27FC236}">
                <a16:creationId xmlns:a16="http://schemas.microsoft.com/office/drawing/2014/main" id="{E32B520C-60BF-E743-BC1C-3940109C0054}"/>
              </a:ext>
            </a:extLst>
          </p:cNvPr>
          <p:cNvSpPr/>
          <p:nvPr/>
        </p:nvSpPr>
        <p:spPr>
          <a:xfrm>
            <a:off x="7563499" y="1570196"/>
            <a:ext cx="3260818" cy="2688782"/>
          </a:xfrm>
          <a:prstGeom prst="roundRect">
            <a:avLst>
              <a:gd name="adj" fmla="val 6876"/>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5E3456CE-281B-8E4F-991E-1207A52A789D}"/>
                  </a:ext>
                </a:extLst>
              </p:cNvPr>
              <p:cNvSpPr txBox="1"/>
              <p:nvPr/>
            </p:nvSpPr>
            <p:spPr>
              <a:xfrm>
                <a:off x="1367683" y="1861618"/>
                <a:ext cx="1056292" cy="717738"/>
              </a:xfrm>
              <a:prstGeom prst="rect">
                <a:avLst/>
              </a:prstGeom>
              <a:noFill/>
            </p:spPr>
            <p:txBody>
              <a:bodyPr wrap="square" rtlCol="0">
                <a:spAutoFit/>
              </a:bodyPr>
              <a:lstStyle/>
              <a:p>
                <a:r>
                  <a:rPr lang="en-US" sz="2000" dirty="0"/>
                  <a:t>Sample</a:t>
                </a:r>
              </a:p>
              <a:p>
                <a:r>
                  <a:rPr lang="en-US" sz="2000" dirty="0"/>
                  <a:t>(size </a:t>
                </a:r>
                <a14:m>
                  <m:oMath xmlns:m="http://schemas.openxmlformats.org/officeDocument/2006/math">
                    <m:r>
                      <a:rPr lang="en-US" sz="2000" i="1">
                        <a:latin typeface="Cambria Math" panose="02040503050406030204" pitchFamily="18" charset="0"/>
                      </a:rPr>
                      <m:t>𝑛</m:t>
                    </m:r>
                  </m:oMath>
                </a14:m>
                <a:r>
                  <a:rPr lang="en-US" sz="2000" dirty="0"/>
                  <a:t>)</a:t>
                </a:r>
              </a:p>
            </p:txBody>
          </p:sp>
        </mc:Choice>
        <mc:Fallback xmlns="">
          <p:sp>
            <p:nvSpPr>
              <p:cNvPr id="28" name="TextBox 27">
                <a:extLst>
                  <a:ext uri="{FF2B5EF4-FFF2-40B4-BE49-F238E27FC236}">
                    <a16:creationId xmlns:a16="http://schemas.microsoft.com/office/drawing/2014/main" id="{5E3456CE-281B-8E4F-991E-1207A52A789D}"/>
                  </a:ext>
                </a:extLst>
              </p:cNvPr>
              <p:cNvSpPr txBox="1">
                <a:spLocks noRot="1" noChangeAspect="1" noMove="1" noResize="1" noEditPoints="1" noAdjustHandles="1" noChangeArrowheads="1" noChangeShapeType="1" noTextEdit="1"/>
              </p:cNvSpPr>
              <p:nvPr/>
            </p:nvSpPr>
            <p:spPr>
              <a:xfrm>
                <a:off x="1367683" y="1861618"/>
                <a:ext cx="1056292" cy="717738"/>
              </a:xfrm>
              <a:prstGeom prst="rect">
                <a:avLst/>
              </a:prstGeom>
              <a:blipFill>
                <a:blip r:embed="rId2"/>
                <a:stretch>
                  <a:fillRect l="-5882" t="-3448" b="-12069"/>
                </a:stretch>
              </a:blipFill>
            </p:spPr>
            <p:txBody>
              <a:bodyPr/>
              <a:lstStyle/>
              <a:p>
                <a:r>
                  <a:rPr lang="en-US">
                    <a:noFill/>
                  </a:rPr>
                  <a:t> </a:t>
                </a:r>
              </a:p>
            </p:txBody>
          </p:sp>
        </mc:Fallback>
      </mc:AlternateContent>
      <p:sp>
        <p:nvSpPr>
          <p:cNvPr id="29" name="Graphic 6" descr="Puzzle">
            <a:extLst>
              <a:ext uri="{FF2B5EF4-FFF2-40B4-BE49-F238E27FC236}">
                <a16:creationId xmlns:a16="http://schemas.microsoft.com/office/drawing/2014/main" id="{AFC0B904-2562-AE4E-B0D0-F948ACF14E75}"/>
              </a:ext>
            </a:extLst>
          </p:cNvPr>
          <p:cNvSpPr/>
          <p:nvPr/>
        </p:nvSpPr>
        <p:spPr>
          <a:xfrm rot="18900000">
            <a:off x="2581261" y="1601667"/>
            <a:ext cx="1201679" cy="1201679"/>
          </a:xfrm>
          <a:custGeom>
            <a:avLst/>
            <a:gdLst>
              <a:gd name="connsiteX0" fmla="*/ 492443 w 762000"/>
              <a:gd name="connsiteY0" fmla="*/ 578168 h 762000"/>
              <a:gd name="connsiteX1" fmla="*/ 451485 w 762000"/>
              <a:gd name="connsiteY1" fmla="*/ 452438 h 762000"/>
              <a:gd name="connsiteX2" fmla="*/ 458153 w 762000"/>
              <a:gd name="connsiteY2" fmla="*/ 445770 h 762000"/>
              <a:gd name="connsiteX3" fmla="*/ 585788 w 762000"/>
              <a:gd name="connsiteY3" fmla="*/ 484823 h 762000"/>
              <a:gd name="connsiteX4" fmla="*/ 653415 w 762000"/>
              <a:gd name="connsiteY4" fmla="*/ 539115 h 762000"/>
              <a:gd name="connsiteX5" fmla="*/ 762000 w 762000"/>
              <a:gd name="connsiteY5" fmla="*/ 430530 h 762000"/>
              <a:gd name="connsiteX6" fmla="*/ 600075 w 762000"/>
              <a:gd name="connsiteY6" fmla="*/ 268605 h 762000"/>
              <a:gd name="connsiteX7" fmla="*/ 654368 w 762000"/>
              <a:gd name="connsiteY7" fmla="*/ 200978 h 762000"/>
              <a:gd name="connsiteX8" fmla="*/ 693420 w 762000"/>
              <a:gd name="connsiteY8" fmla="*/ 73343 h 762000"/>
              <a:gd name="connsiteX9" fmla="*/ 686753 w 762000"/>
              <a:gd name="connsiteY9" fmla="*/ 66675 h 762000"/>
              <a:gd name="connsiteX10" fmla="*/ 561023 w 762000"/>
              <a:gd name="connsiteY10" fmla="*/ 107632 h 762000"/>
              <a:gd name="connsiteX11" fmla="*/ 493395 w 762000"/>
              <a:gd name="connsiteY11" fmla="*/ 161925 h 762000"/>
              <a:gd name="connsiteX12" fmla="*/ 331470 w 762000"/>
              <a:gd name="connsiteY12" fmla="*/ 0 h 762000"/>
              <a:gd name="connsiteX13" fmla="*/ 221933 w 762000"/>
              <a:gd name="connsiteY13" fmla="*/ 108585 h 762000"/>
              <a:gd name="connsiteX14" fmla="*/ 276225 w 762000"/>
              <a:gd name="connsiteY14" fmla="*/ 176213 h 762000"/>
              <a:gd name="connsiteX15" fmla="*/ 317183 w 762000"/>
              <a:gd name="connsiteY15" fmla="*/ 301943 h 762000"/>
              <a:gd name="connsiteX16" fmla="*/ 310515 w 762000"/>
              <a:gd name="connsiteY16" fmla="*/ 308610 h 762000"/>
              <a:gd name="connsiteX17" fmla="*/ 182880 w 762000"/>
              <a:gd name="connsiteY17" fmla="*/ 269558 h 762000"/>
              <a:gd name="connsiteX18" fmla="*/ 115253 w 762000"/>
              <a:gd name="connsiteY18" fmla="*/ 215265 h 762000"/>
              <a:gd name="connsiteX19" fmla="*/ 0 w 762000"/>
              <a:gd name="connsiteY19" fmla="*/ 331470 h 762000"/>
              <a:gd name="connsiteX20" fmla="*/ 161925 w 762000"/>
              <a:gd name="connsiteY20" fmla="*/ 493395 h 762000"/>
              <a:gd name="connsiteX21" fmla="*/ 107632 w 762000"/>
              <a:gd name="connsiteY21" fmla="*/ 561023 h 762000"/>
              <a:gd name="connsiteX22" fmla="*/ 68580 w 762000"/>
              <a:gd name="connsiteY22" fmla="*/ 688658 h 762000"/>
              <a:gd name="connsiteX23" fmla="*/ 75248 w 762000"/>
              <a:gd name="connsiteY23" fmla="*/ 695325 h 762000"/>
              <a:gd name="connsiteX24" fmla="*/ 200978 w 762000"/>
              <a:gd name="connsiteY24" fmla="*/ 654368 h 762000"/>
              <a:gd name="connsiteX25" fmla="*/ 268605 w 762000"/>
              <a:gd name="connsiteY25" fmla="*/ 600075 h 762000"/>
              <a:gd name="connsiteX26" fmla="*/ 430530 w 762000"/>
              <a:gd name="connsiteY26" fmla="*/ 762000 h 762000"/>
              <a:gd name="connsiteX27" fmla="*/ 546735 w 762000"/>
              <a:gd name="connsiteY27" fmla="*/ 645795 h 762000"/>
              <a:gd name="connsiteX28" fmla="*/ 492443 w 762000"/>
              <a:gd name="connsiteY28" fmla="*/ 578168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62000" h="762000">
                <a:moveTo>
                  <a:pt x="492443" y="578168"/>
                </a:moveTo>
                <a:cubicBezTo>
                  <a:pt x="429578" y="580073"/>
                  <a:pt x="406718" y="499110"/>
                  <a:pt x="451485" y="452438"/>
                </a:cubicBezTo>
                <a:lnTo>
                  <a:pt x="458153" y="445770"/>
                </a:lnTo>
                <a:cubicBezTo>
                  <a:pt x="504825" y="401003"/>
                  <a:pt x="587693" y="421958"/>
                  <a:pt x="585788" y="484823"/>
                </a:cubicBezTo>
                <a:cubicBezTo>
                  <a:pt x="584835" y="521018"/>
                  <a:pt x="627698" y="564833"/>
                  <a:pt x="653415" y="539115"/>
                </a:cubicBezTo>
                <a:lnTo>
                  <a:pt x="762000" y="430530"/>
                </a:lnTo>
                <a:lnTo>
                  <a:pt x="600075" y="268605"/>
                </a:lnTo>
                <a:cubicBezTo>
                  <a:pt x="574358" y="242888"/>
                  <a:pt x="618173" y="200025"/>
                  <a:pt x="654368" y="200978"/>
                </a:cubicBezTo>
                <a:cubicBezTo>
                  <a:pt x="717233" y="202883"/>
                  <a:pt x="738188" y="120015"/>
                  <a:pt x="693420" y="73343"/>
                </a:cubicBezTo>
                <a:lnTo>
                  <a:pt x="686753" y="66675"/>
                </a:lnTo>
                <a:cubicBezTo>
                  <a:pt x="640080" y="21908"/>
                  <a:pt x="559118" y="44768"/>
                  <a:pt x="561023" y="107632"/>
                </a:cubicBezTo>
                <a:cubicBezTo>
                  <a:pt x="561975" y="143828"/>
                  <a:pt x="519113" y="187643"/>
                  <a:pt x="493395" y="161925"/>
                </a:cubicBezTo>
                <a:lnTo>
                  <a:pt x="331470" y="0"/>
                </a:lnTo>
                <a:lnTo>
                  <a:pt x="221933" y="108585"/>
                </a:lnTo>
                <a:cubicBezTo>
                  <a:pt x="196215" y="134303"/>
                  <a:pt x="240030" y="177165"/>
                  <a:pt x="276225" y="176213"/>
                </a:cubicBezTo>
                <a:cubicBezTo>
                  <a:pt x="339090" y="174308"/>
                  <a:pt x="361950" y="255270"/>
                  <a:pt x="317183" y="301943"/>
                </a:cubicBezTo>
                <a:lnTo>
                  <a:pt x="310515" y="308610"/>
                </a:lnTo>
                <a:cubicBezTo>
                  <a:pt x="263843" y="353378"/>
                  <a:pt x="180975" y="332423"/>
                  <a:pt x="182880" y="269558"/>
                </a:cubicBezTo>
                <a:cubicBezTo>
                  <a:pt x="183833" y="233363"/>
                  <a:pt x="140970" y="189548"/>
                  <a:pt x="115253" y="215265"/>
                </a:cubicBezTo>
                <a:lnTo>
                  <a:pt x="0" y="331470"/>
                </a:lnTo>
                <a:lnTo>
                  <a:pt x="161925" y="493395"/>
                </a:lnTo>
                <a:cubicBezTo>
                  <a:pt x="187643" y="519113"/>
                  <a:pt x="143828" y="561975"/>
                  <a:pt x="107632" y="561023"/>
                </a:cubicBezTo>
                <a:cubicBezTo>
                  <a:pt x="44768" y="559118"/>
                  <a:pt x="23813" y="641985"/>
                  <a:pt x="68580" y="688658"/>
                </a:cubicBezTo>
                <a:lnTo>
                  <a:pt x="75248" y="695325"/>
                </a:lnTo>
                <a:cubicBezTo>
                  <a:pt x="121920" y="740093"/>
                  <a:pt x="202883" y="717233"/>
                  <a:pt x="200978" y="654368"/>
                </a:cubicBezTo>
                <a:cubicBezTo>
                  <a:pt x="200025" y="618173"/>
                  <a:pt x="242888" y="574358"/>
                  <a:pt x="268605" y="600075"/>
                </a:cubicBezTo>
                <a:lnTo>
                  <a:pt x="430530" y="762000"/>
                </a:lnTo>
                <a:lnTo>
                  <a:pt x="546735" y="645795"/>
                </a:lnTo>
                <a:cubicBezTo>
                  <a:pt x="572453" y="620078"/>
                  <a:pt x="529590" y="577215"/>
                  <a:pt x="492443" y="578168"/>
                </a:cubicBezTo>
                <a:close/>
              </a:path>
            </a:pathLst>
          </a:custGeom>
          <a:gradFill flip="none" rotWithShape="1">
            <a:gsLst>
              <a:gs pos="76000">
                <a:schemeClr val="accent2"/>
              </a:gs>
              <a:gs pos="62000">
                <a:schemeClr val="accent4"/>
              </a:gs>
              <a:gs pos="46000">
                <a:schemeClr val="accent6"/>
              </a:gs>
              <a:gs pos="19000">
                <a:srgbClr val="7030A0"/>
              </a:gs>
              <a:gs pos="29000">
                <a:srgbClr val="0070C0"/>
              </a:gs>
              <a:gs pos="94000">
                <a:srgbClr val="C00000"/>
              </a:gs>
            </a:gsLst>
            <a:lin ang="16800000" scaled="0"/>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30" name="Straight Arrow Connector 29">
            <a:extLst>
              <a:ext uri="{FF2B5EF4-FFF2-40B4-BE49-F238E27FC236}">
                <a16:creationId xmlns:a16="http://schemas.microsoft.com/office/drawing/2014/main" id="{7DFDD68C-21E4-1943-A7BF-7B5A4C6EFA12}"/>
              </a:ext>
            </a:extLst>
          </p:cNvPr>
          <p:cNvCxnSpPr>
            <a:cxnSpLocks/>
          </p:cNvCxnSpPr>
          <p:nvPr/>
        </p:nvCxnSpPr>
        <p:spPr>
          <a:xfrm>
            <a:off x="4177269" y="5535352"/>
            <a:ext cx="2717882" cy="0"/>
          </a:xfrm>
          <a:prstGeom prst="straightConnector1">
            <a:avLst/>
          </a:prstGeom>
          <a:ln>
            <a:tailEnd type="triangle" w="lg" len="lg"/>
          </a:ln>
        </p:spPr>
        <p:style>
          <a:lnRef idx="3">
            <a:schemeClr val="accent1"/>
          </a:lnRef>
          <a:fillRef idx="0">
            <a:schemeClr val="accent1"/>
          </a:fillRef>
          <a:effectRef idx="2">
            <a:schemeClr val="accent1"/>
          </a:effectRef>
          <a:fontRef idx="minor">
            <a:schemeClr val="tx1"/>
          </a:fontRef>
        </p:style>
      </p:cxnSp>
      <p:sp>
        <p:nvSpPr>
          <p:cNvPr id="31" name="TextBox 30">
            <a:extLst>
              <a:ext uri="{FF2B5EF4-FFF2-40B4-BE49-F238E27FC236}">
                <a16:creationId xmlns:a16="http://schemas.microsoft.com/office/drawing/2014/main" id="{8F904BC7-18E2-CE41-B831-AC33B64FCF52}"/>
              </a:ext>
            </a:extLst>
          </p:cNvPr>
          <p:cNvSpPr txBox="1"/>
          <p:nvPr/>
        </p:nvSpPr>
        <p:spPr>
          <a:xfrm>
            <a:off x="5565228" y="5800567"/>
            <a:ext cx="3403859" cy="707886"/>
          </a:xfrm>
          <a:prstGeom prst="rect">
            <a:avLst/>
          </a:prstGeom>
          <a:noFill/>
        </p:spPr>
        <p:txBody>
          <a:bodyPr wrap="square" rtlCol="0">
            <a:spAutoFit/>
          </a:bodyPr>
          <a:lstStyle/>
          <a:p>
            <a:r>
              <a:rPr lang="en-US" sz="2000" dirty="0"/>
              <a:t>Compute a </a:t>
            </a:r>
            <a:r>
              <a:rPr lang="en-US" sz="2000" b="1" dirty="0"/>
              <a:t>bootstrap statistic</a:t>
            </a:r>
            <a:r>
              <a:rPr lang="en-US" sz="2000" dirty="0"/>
              <a:t>, </a:t>
            </a:r>
          </a:p>
          <a:p>
            <a:r>
              <a:rPr lang="en-US" sz="2000" dirty="0"/>
              <a:t>e.g. the sample mean</a:t>
            </a:r>
          </a:p>
        </p:txBody>
      </p:sp>
      <p:sp>
        <p:nvSpPr>
          <p:cNvPr id="32" name="Oval 31">
            <a:extLst>
              <a:ext uri="{FF2B5EF4-FFF2-40B4-BE49-F238E27FC236}">
                <a16:creationId xmlns:a16="http://schemas.microsoft.com/office/drawing/2014/main" id="{0346AF1B-CF66-EB4E-A30B-048C5D243A54}"/>
              </a:ext>
            </a:extLst>
          </p:cNvPr>
          <p:cNvSpPr/>
          <p:nvPr/>
        </p:nvSpPr>
        <p:spPr>
          <a:xfrm>
            <a:off x="7149332" y="5486358"/>
            <a:ext cx="97989" cy="979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Curved Connector 19">
            <a:extLst>
              <a:ext uri="{FF2B5EF4-FFF2-40B4-BE49-F238E27FC236}">
                <a16:creationId xmlns:a16="http://schemas.microsoft.com/office/drawing/2014/main" id="{56283590-DA9A-3A42-B245-6D34A514BC9E}"/>
              </a:ext>
            </a:extLst>
          </p:cNvPr>
          <p:cNvCxnSpPr>
            <a:cxnSpLocks/>
          </p:cNvCxnSpPr>
          <p:nvPr/>
        </p:nvCxnSpPr>
        <p:spPr>
          <a:xfrm>
            <a:off x="3200464" y="3052222"/>
            <a:ext cx="0" cy="1607154"/>
          </a:xfrm>
          <a:prstGeom prst="straightConnector1">
            <a:avLst/>
          </a:prstGeom>
          <a:ln>
            <a:tailEnd type="triangle" w="lg" len="lg"/>
          </a:ln>
        </p:spPr>
        <p:style>
          <a:lnRef idx="3">
            <a:schemeClr val="accent1"/>
          </a:lnRef>
          <a:fillRef idx="0">
            <a:schemeClr val="accent1"/>
          </a:fillRef>
          <a:effectRef idx="2">
            <a:schemeClr val="accent1"/>
          </a:effectRef>
          <a:fontRef idx="minor">
            <a:schemeClr val="tx1"/>
          </a:fontRef>
        </p:style>
      </p:cxnSp>
      <p:sp>
        <p:nvSpPr>
          <p:cNvPr id="34" name="Graphic 6" descr="Puzzle">
            <a:extLst>
              <a:ext uri="{FF2B5EF4-FFF2-40B4-BE49-F238E27FC236}">
                <a16:creationId xmlns:a16="http://schemas.microsoft.com/office/drawing/2014/main" id="{70C14ED9-F21D-824C-BAB8-8AD4314D1B80}"/>
              </a:ext>
            </a:extLst>
          </p:cNvPr>
          <p:cNvSpPr/>
          <p:nvPr/>
        </p:nvSpPr>
        <p:spPr>
          <a:xfrm rot="8100000">
            <a:off x="2599625" y="4908252"/>
            <a:ext cx="1201679" cy="1201679"/>
          </a:xfrm>
          <a:custGeom>
            <a:avLst/>
            <a:gdLst>
              <a:gd name="connsiteX0" fmla="*/ 492443 w 762000"/>
              <a:gd name="connsiteY0" fmla="*/ 578168 h 762000"/>
              <a:gd name="connsiteX1" fmla="*/ 451485 w 762000"/>
              <a:gd name="connsiteY1" fmla="*/ 452438 h 762000"/>
              <a:gd name="connsiteX2" fmla="*/ 458153 w 762000"/>
              <a:gd name="connsiteY2" fmla="*/ 445770 h 762000"/>
              <a:gd name="connsiteX3" fmla="*/ 585788 w 762000"/>
              <a:gd name="connsiteY3" fmla="*/ 484823 h 762000"/>
              <a:gd name="connsiteX4" fmla="*/ 653415 w 762000"/>
              <a:gd name="connsiteY4" fmla="*/ 539115 h 762000"/>
              <a:gd name="connsiteX5" fmla="*/ 762000 w 762000"/>
              <a:gd name="connsiteY5" fmla="*/ 430530 h 762000"/>
              <a:gd name="connsiteX6" fmla="*/ 600075 w 762000"/>
              <a:gd name="connsiteY6" fmla="*/ 268605 h 762000"/>
              <a:gd name="connsiteX7" fmla="*/ 654368 w 762000"/>
              <a:gd name="connsiteY7" fmla="*/ 200978 h 762000"/>
              <a:gd name="connsiteX8" fmla="*/ 693420 w 762000"/>
              <a:gd name="connsiteY8" fmla="*/ 73343 h 762000"/>
              <a:gd name="connsiteX9" fmla="*/ 686753 w 762000"/>
              <a:gd name="connsiteY9" fmla="*/ 66675 h 762000"/>
              <a:gd name="connsiteX10" fmla="*/ 561023 w 762000"/>
              <a:gd name="connsiteY10" fmla="*/ 107632 h 762000"/>
              <a:gd name="connsiteX11" fmla="*/ 493395 w 762000"/>
              <a:gd name="connsiteY11" fmla="*/ 161925 h 762000"/>
              <a:gd name="connsiteX12" fmla="*/ 331470 w 762000"/>
              <a:gd name="connsiteY12" fmla="*/ 0 h 762000"/>
              <a:gd name="connsiteX13" fmla="*/ 221933 w 762000"/>
              <a:gd name="connsiteY13" fmla="*/ 108585 h 762000"/>
              <a:gd name="connsiteX14" fmla="*/ 276225 w 762000"/>
              <a:gd name="connsiteY14" fmla="*/ 176213 h 762000"/>
              <a:gd name="connsiteX15" fmla="*/ 317183 w 762000"/>
              <a:gd name="connsiteY15" fmla="*/ 301943 h 762000"/>
              <a:gd name="connsiteX16" fmla="*/ 310515 w 762000"/>
              <a:gd name="connsiteY16" fmla="*/ 308610 h 762000"/>
              <a:gd name="connsiteX17" fmla="*/ 182880 w 762000"/>
              <a:gd name="connsiteY17" fmla="*/ 269558 h 762000"/>
              <a:gd name="connsiteX18" fmla="*/ 115253 w 762000"/>
              <a:gd name="connsiteY18" fmla="*/ 215265 h 762000"/>
              <a:gd name="connsiteX19" fmla="*/ 0 w 762000"/>
              <a:gd name="connsiteY19" fmla="*/ 331470 h 762000"/>
              <a:gd name="connsiteX20" fmla="*/ 161925 w 762000"/>
              <a:gd name="connsiteY20" fmla="*/ 493395 h 762000"/>
              <a:gd name="connsiteX21" fmla="*/ 107632 w 762000"/>
              <a:gd name="connsiteY21" fmla="*/ 561023 h 762000"/>
              <a:gd name="connsiteX22" fmla="*/ 68580 w 762000"/>
              <a:gd name="connsiteY22" fmla="*/ 688658 h 762000"/>
              <a:gd name="connsiteX23" fmla="*/ 75248 w 762000"/>
              <a:gd name="connsiteY23" fmla="*/ 695325 h 762000"/>
              <a:gd name="connsiteX24" fmla="*/ 200978 w 762000"/>
              <a:gd name="connsiteY24" fmla="*/ 654368 h 762000"/>
              <a:gd name="connsiteX25" fmla="*/ 268605 w 762000"/>
              <a:gd name="connsiteY25" fmla="*/ 600075 h 762000"/>
              <a:gd name="connsiteX26" fmla="*/ 430530 w 762000"/>
              <a:gd name="connsiteY26" fmla="*/ 762000 h 762000"/>
              <a:gd name="connsiteX27" fmla="*/ 546735 w 762000"/>
              <a:gd name="connsiteY27" fmla="*/ 645795 h 762000"/>
              <a:gd name="connsiteX28" fmla="*/ 492443 w 762000"/>
              <a:gd name="connsiteY28" fmla="*/ 578168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62000" h="762000">
                <a:moveTo>
                  <a:pt x="492443" y="578168"/>
                </a:moveTo>
                <a:cubicBezTo>
                  <a:pt x="429578" y="580073"/>
                  <a:pt x="406718" y="499110"/>
                  <a:pt x="451485" y="452438"/>
                </a:cubicBezTo>
                <a:lnTo>
                  <a:pt x="458153" y="445770"/>
                </a:lnTo>
                <a:cubicBezTo>
                  <a:pt x="504825" y="401003"/>
                  <a:pt x="587693" y="421958"/>
                  <a:pt x="585788" y="484823"/>
                </a:cubicBezTo>
                <a:cubicBezTo>
                  <a:pt x="584835" y="521018"/>
                  <a:pt x="627698" y="564833"/>
                  <a:pt x="653415" y="539115"/>
                </a:cubicBezTo>
                <a:lnTo>
                  <a:pt x="762000" y="430530"/>
                </a:lnTo>
                <a:lnTo>
                  <a:pt x="600075" y="268605"/>
                </a:lnTo>
                <a:cubicBezTo>
                  <a:pt x="574358" y="242888"/>
                  <a:pt x="618173" y="200025"/>
                  <a:pt x="654368" y="200978"/>
                </a:cubicBezTo>
                <a:cubicBezTo>
                  <a:pt x="717233" y="202883"/>
                  <a:pt x="738188" y="120015"/>
                  <a:pt x="693420" y="73343"/>
                </a:cubicBezTo>
                <a:lnTo>
                  <a:pt x="686753" y="66675"/>
                </a:lnTo>
                <a:cubicBezTo>
                  <a:pt x="640080" y="21908"/>
                  <a:pt x="559118" y="44768"/>
                  <a:pt x="561023" y="107632"/>
                </a:cubicBezTo>
                <a:cubicBezTo>
                  <a:pt x="561975" y="143828"/>
                  <a:pt x="519113" y="187643"/>
                  <a:pt x="493395" y="161925"/>
                </a:cubicBezTo>
                <a:lnTo>
                  <a:pt x="331470" y="0"/>
                </a:lnTo>
                <a:lnTo>
                  <a:pt x="221933" y="108585"/>
                </a:lnTo>
                <a:cubicBezTo>
                  <a:pt x="196215" y="134303"/>
                  <a:pt x="240030" y="177165"/>
                  <a:pt x="276225" y="176213"/>
                </a:cubicBezTo>
                <a:cubicBezTo>
                  <a:pt x="339090" y="174308"/>
                  <a:pt x="361950" y="255270"/>
                  <a:pt x="317183" y="301943"/>
                </a:cubicBezTo>
                <a:lnTo>
                  <a:pt x="310515" y="308610"/>
                </a:lnTo>
                <a:cubicBezTo>
                  <a:pt x="263843" y="353378"/>
                  <a:pt x="180975" y="332423"/>
                  <a:pt x="182880" y="269558"/>
                </a:cubicBezTo>
                <a:cubicBezTo>
                  <a:pt x="183833" y="233363"/>
                  <a:pt x="140970" y="189548"/>
                  <a:pt x="115253" y="215265"/>
                </a:cubicBezTo>
                <a:lnTo>
                  <a:pt x="0" y="331470"/>
                </a:lnTo>
                <a:lnTo>
                  <a:pt x="161925" y="493395"/>
                </a:lnTo>
                <a:cubicBezTo>
                  <a:pt x="187643" y="519113"/>
                  <a:pt x="143828" y="561975"/>
                  <a:pt x="107632" y="561023"/>
                </a:cubicBezTo>
                <a:cubicBezTo>
                  <a:pt x="44768" y="559118"/>
                  <a:pt x="23813" y="641985"/>
                  <a:pt x="68580" y="688658"/>
                </a:cubicBezTo>
                <a:lnTo>
                  <a:pt x="75248" y="695325"/>
                </a:lnTo>
                <a:cubicBezTo>
                  <a:pt x="121920" y="740093"/>
                  <a:pt x="202883" y="717233"/>
                  <a:pt x="200978" y="654368"/>
                </a:cubicBezTo>
                <a:cubicBezTo>
                  <a:pt x="200025" y="618173"/>
                  <a:pt x="242888" y="574358"/>
                  <a:pt x="268605" y="600075"/>
                </a:cubicBezTo>
                <a:lnTo>
                  <a:pt x="430530" y="762000"/>
                </a:lnTo>
                <a:lnTo>
                  <a:pt x="546735" y="645795"/>
                </a:lnTo>
                <a:cubicBezTo>
                  <a:pt x="572453" y="620078"/>
                  <a:pt x="529590" y="577215"/>
                  <a:pt x="492443" y="578168"/>
                </a:cubicBezTo>
                <a:close/>
              </a:path>
            </a:pathLst>
          </a:custGeom>
          <a:gradFill flip="none" rotWithShape="1">
            <a:gsLst>
              <a:gs pos="78000">
                <a:schemeClr val="accent2"/>
              </a:gs>
              <a:gs pos="66000">
                <a:schemeClr val="accent4"/>
              </a:gs>
              <a:gs pos="47000">
                <a:schemeClr val="accent6"/>
              </a:gs>
              <a:gs pos="15000">
                <a:srgbClr val="7030A0"/>
              </a:gs>
              <a:gs pos="30000">
                <a:srgbClr val="0070C0"/>
              </a:gs>
              <a:gs pos="91000">
                <a:srgbClr val="C00000"/>
              </a:gs>
            </a:gsLst>
            <a:lin ang="16800000" scaled="0"/>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D3A9389E-E5DF-FB41-B3C7-3F992FB75D2D}"/>
                  </a:ext>
                </a:extLst>
              </p:cNvPr>
              <p:cNvSpPr txBox="1"/>
              <p:nvPr/>
            </p:nvSpPr>
            <p:spPr>
              <a:xfrm>
                <a:off x="446998" y="5125651"/>
                <a:ext cx="2120931" cy="707886"/>
              </a:xfrm>
              <a:prstGeom prst="rect">
                <a:avLst/>
              </a:prstGeom>
              <a:noFill/>
            </p:spPr>
            <p:txBody>
              <a:bodyPr wrap="square" rtlCol="0">
                <a:spAutoFit/>
              </a:bodyPr>
              <a:lstStyle/>
              <a:p>
                <a:r>
                  <a:rPr lang="en-US" sz="2000" b="1" dirty="0"/>
                  <a:t>Bootstrap sample</a:t>
                </a:r>
              </a:p>
              <a:p>
                <a:r>
                  <a:rPr lang="en-US" sz="2000" dirty="0"/>
                  <a:t>(size </a:t>
                </a:r>
                <a14:m>
                  <m:oMath xmlns:m="http://schemas.openxmlformats.org/officeDocument/2006/math">
                    <m:r>
                      <a:rPr lang="en-US" sz="2000" i="1">
                        <a:latin typeface="Cambria Math" panose="02040503050406030204" pitchFamily="18" charset="0"/>
                      </a:rPr>
                      <m:t>𝑛</m:t>
                    </m:r>
                  </m:oMath>
                </a14:m>
                <a:r>
                  <a:rPr lang="en-US" sz="2000" dirty="0"/>
                  <a:t>)</a:t>
                </a:r>
              </a:p>
            </p:txBody>
          </p:sp>
        </mc:Choice>
        <mc:Fallback xmlns="">
          <p:sp>
            <p:nvSpPr>
              <p:cNvPr id="35" name="TextBox 34">
                <a:extLst>
                  <a:ext uri="{FF2B5EF4-FFF2-40B4-BE49-F238E27FC236}">
                    <a16:creationId xmlns:a16="http://schemas.microsoft.com/office/drawing/2014/main" id="{D3A9389E-E5DF-FB41-B3C7-3F992FB75D2D}"/>
                  </a:ext>
                </a:extLst>
              </p:cNvPr>
              <p:cNvSpPr txBox="1">
                <a:spLocks noRot="1" noChangeAspect="1" noMove="1" noResize="1" noEditPoints="1" noAdjustHandles="1" noChangeArrowheads="1" noChangeShapeType="1" noTextEdit="1"/>
              </p:cNvSpPr>
              <p:nvPr/>
            </p:nvSpPr>
            <p:spPr>
              <a:xfrm>
                <a:off x="446998" y="5125651"/>
                <a:ext cx="2120931" cy="707886"/>
              </a:xfrm>
              <a:prstGeom prst="rect">
                <a:avLst/>
              </a:prstGeom>
              <a:blipFill>
                <a:blip r:embed="rId3"/>
                <a:stretch>
                  <a:fillRect l="-2976" t="-5263" b="-14035"/>
                </a:stretch>
              </a:blipFill>
            </p:spPr>
            <p:txBody>
              <a:bodyPr/>
              <a:lstStyle/>
              <a:p>
                <a:r>
                  <a:rPr lang="en-US">
                    <a:noFill/>
                  </a:rPr>
                  <a:t> </a:t>
                </a:r>
              </a:p>
            </p:txBody>
          </p:sp>
        </mc:Fallback>
      </mc:AlternateContent>
      <p:pic>
        <p:nvPicPr>
          <p:cNvPr id="36" name="Picture 35">
            <a:extLst>
              <a:ext uri="{FF2B5EF4-FFF2-40B4-BE49-F238E27FC236}">
                <a16:creationId xmlns:a16="http://schemas.microsoft.com/office/drawing/2014/main" id="{D1A8D8B9-864E-454B-8281-F7F09C51FB9F}"/>
              </a:ext>
            </a:extLst>
          </p:cNvPr>
          <p:cNvPicPr>
            <a:picLocks noChangeAspect="1"/>
          </p:cNvPicPr>
          <p:nvPr/>
        </p:nvPicPr>
        <p:blipFill rotWithShape="1">
          <a:blip r:embed="rId4"/>
          <a:srcRect r="55149" b="58154"/>
          <a:stretch/>
        </p:blipFill>
        <p:spPr>
          <a:xfrm>
            <a:off x="7745056" y="1861618"/>
            <a:ext cx="2899771" cy="2010924"/>
          </a:xfrm>
          <a:prstGeom prst="rect">
            <a:avLst/>
          </a:prstGeom>
        </p:spPr>
      </p:pic>
      <p:sp>
        <p:nvSpPr>
          <p:cNvPr id="37" name="TextBox 36">
            <a:extLst>
              <a:ext uri="{FF2B5EF4-FFF2-40B4-BE49-F238E27FC236}">
                <a16:creationId xmlns:a16="http://schemas.microsoft.com/office/drawing/2014/main" id="{310C15DB-9E92-E64E-8CB6-2B258A0F7BFB}"/>
              </a:ext>
            </a:extLst>
          </p:cNvPr>
          <p:cNvSpPr txBox="1"/>
          <p:nvPr/>
        </p:nvSpPr>
        <p:spPr>
          <a:xfrm>
            <a:off x="7563499" y="1040522"/>
            <a:ext cx="3260817" cy="461665"/>
          </a:xfrm>
          <a:prstGeom prst="rect">
            <a:avLst/>
          </a:prstGeom>
          <a:noFill/>
        </p:spPr>
        <p:txBody>
          <a:bodyPr wrap="square" rtlCol="0">
            <a:spAutoFit/>
          </a:bodyPr>
          <a:lstStyle/>
          <a:p>
            <a:pPr algn="ctr"/>
            <a:r>
              <a:rPr lang="en-US" sz="2400" b="1" dirty="0"/>
              <a:t>Bootstrap distribution</a:t>
            </a:r>
          </a:p>
        </p:txBody>
      </p:sp>
      <p:cxnSp>
        <p:nvCxnSpPr>
          <p:cNvPr id="38" name="Straight Arrow Connector 37">
            <a:extLst>
              <a:ext uri="{FF2B5EF4-FFF2-40B4-BE49-F238E27FC236}">
                <a16:creationId xmlns:a16="http://schemas.microsoft.com/office/drawing/2014/main" id="{D26F3BF3-98BC-1547-8A70-A69DDC36A260}"/>
              </a:ext>
            </a:extLst>
          </p:cNvPr>
          <p:cNvCxnSpPr>
            <a:cxnSpLocks/>
          </p:cNvCxnSpPr>
          <p:nvPr/>
        </p:nvCxnSpPr>
        <p:spPr>
          <a:xfrm flipV="1">
            <a:off x="7563499" y="3354394"/>
            <a:ext cx="946652" cy="2131966"/>
          </a:xfrm>
          <a:prstGeom prst="straightConnector1">
            <a:avLst/>
          </a:prstGeom>
          <a:ln>
            <a:tailEnd type="triangle" w="lg" len="lg"/>
          </a:ln>
        </p:spPr>
        <p:style>
          <a:lnRef idx="3">
            <a:schemeClr val="accent1"/>
          </a:lnRef>
          <a:fillRef idx="0">
            <a:schemeClr val="accent1"/>
          </a:fillRef>
          <a:effectRef idx="2">
            <a:schemeClr val="accent1"/>
          </a:effectRef>
          <a:fontRef idx="minor">
            <a:schemeClr val="tx1"/>
          </a:fontRef>
        </p:style>
      </p:cxnSp>
      <p:sp>
        <p:nvSpPr>
          <p:cNvPr id="40" name="TextBox 39">
            <a:extLst>
              <a:ext uri="{FF2B5EF4-FFF2-40B4-BE49-F238E27FC236}">
                <a16:creationId xmlns:a16="http://schemas.microsoft.com/office/drawing/2014/main" id="{F105C30A-BAB9-2A4F-A8F2-9DE303CB709D}"/>
              </a:ext>
            </a:extLst>
          </p:cNvPr>
          <p:cNvSpPr txBox="1"/>
          <p:nvPr/>
        </p:nvSpPr>
        <p:spPr>
          <a:xfrm>
            <a:off x="715617" y="506895"/>
            <a:ext cx="4204997" cy="584775"/>
          </a:xfrm>
          <a:prstGeom prst="rect">
            <a:avLst/>
          </a:prstGeom>
          <a:noFill/>
        </p:spPr>
        <p:txBody>
          <a:bodyPr wrap="none" rtlCol="0">
            <a:spAutoFit/>
          </a:bodyPr>
          <a:lstStyle/>
          <a:p>
            <a:r>
              <a:rPr lang="en-US" sz="3200" dirty="0">
                <a:latin typeface="Source Sans Pro" panose="020B0503030403020204" pitchFamily="34" charset="0"/>
                <a:ea typeface="Source Sans Pro" panose="020B0503030403020204" pitchFamily="34" charset="0"/>
              </a:rPr>
              <a:t>Bootstrap to the rescue</a:t>
            </a:r>
          </a:p>
        </p:txBody>
      </p:sp>
      <p:sp>
        <p:nvSpPr>
          <p:cNvPr id="41" name="TextBox 40">
            <a:extLst>
              <a:ext uri="{FF2B5EF4-FFF2-40B4-BE49-F238E27FC236}">
                <a16:creationId xmlns:a16="http://schemas.microsoft.com/office/drawing/2014/main" id="{7D5C0981-1596-5C46-BE49-B2D9F360F620}"/>
              </a:ext>
            </a:extLst>
          </p:cNvPr>
          <p:cNvSpPr txBox="1"/>
          <p:nvPr/>
        </p:nvSpPr>
        <p:spPr>
          <a:xfrm>
            <a:off x="1754427" y="3456742"/>
            <a:ext cx="2892074" cy="646331"/>
          </a:xfrm>
          <a:prstGeom prst="rect">
            <a:avLst/>
          </a:prstGeom>
          <a:solidFill>
            <a:schemeClr val="bg1"/>
          </a:solidFill>
          <a:ln>
            <a:noFill/>
          </a:ln>
        </p:spPr>
        <p:txBody>
          <a:bodyPr wrap="none" rtlCol="0">
            <a:spAutoFit/>
          </a:bodyPr>
          <a:lstStyle/>
          <a:p>
            <a:pPr algn="ctr"/>
            <a:r>
              <a:rPr lang="en-US" dirty="0"/>
              <a:t>Sample WITH REPLACEMENT</a:t>
            </a:r>
          </a:p>
          <a:p>
            <a:pPr algn="ctr"/>
            <a:r>
              <a:rPr lang="en-US" dirty="0"/>
              <a:t>using the same sample size</a:t>
            </a:r>
          </a:p>
        </p:txBody>
      </p:sp>
    </p:spTree>
    <p:extLst>
      <p:ext uri="{BB962C8B-B14F-4D97-AF65-F5344CB8AC3E}">
        <p14:creationId xmlns:p14="http://schemas.microsoft.com/office/powerpoint/2010/main" val="35488227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582</Words>
  <Application>Microsoft Macintosh PowerPoint</Application>
  <PresentationFormat>Widescreen</PresentationFormat>
  <Paragraphs>74</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Cambria Math</vt:lpstr>
      <vt:lpstr>Courier New</vt:lpstr>
      <vt:lpstr>Source Sans Pro</vt:lpstr>
      <vt:lpstr>Office Theme</vt:lpstr>
      <vt:lpstr>PowerPoint Presentation</vt:lpstr>
      <vt:lpstr>Part A Recap of estimation</vt:lpstr>
      <vt:lpstr>PowerPoint Presentation</vt:lpstr>
      <vt:lpstr>PowerPoint Presentation</vt:lpstr>
      <vt:lpstr>PowerPoint Presentation</vt:lpstr>
      <vt:lpstr>PowerPoint Presentation</vt:lpstr>
      <vt:lpstr>Part B The Bootstrap</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NOE Umberto</dc:creator>
  <cp:lastModifiedBy>NOE Umberto</cp:lastModifiedBy>
  <cp:revision>62</cp:revision>
  <dcterms:created xsi:type="dcterms:W3CDTF">2022-01-07T13:11:34Z</dcterms:created>
  <dcterms:modified xsi:type="dcterms:W3CDTF">2022-01-09T22:59:13Z</dcterms:modified>
</cp:coreProperties>
</file>