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57" r:id="rId4"/>
    <p:sldId id="256" r:id="rId5"/>
    <p:sldId id="258" r:id="rId6"/>
    <p:sldId id="262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A82AE-2E96-7D4A-9ED9-83D96D84EC71}" v="88" dt="2024-01-29T23:28:33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9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9D97-D094-D49E-B7E0-4B89C9382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60EFE-C9FB-1564-B25A-59AFD7D2D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F9D7-A64E-BCF8-1183-14279EE7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25C5-5107-BE5D-24AD-08F2A198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BE57-34EF-F6B1-6454-DC2AAAD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1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2BD1-99CD-1032-B221-688A48DC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D5838-4ADF-FA5B-3777-E4265FD8C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150B-FEAF-B1B6-25FF-5D6421B5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9811-8BA2-1150-7A42-2631ED43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DCCE-858F-3BF5-26AC-6B73A953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10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69888-91D8-656F-7982-2EFB2F24B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09D9-7CFA-4872-4DFE-9F06375FC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EC2B-2C99-BA15-D14E-49F423E1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6606-83F7-BB03-EBDA-0C7256E9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FE66-E389-008D-DECE-C1E0A46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A667-6E40-2A31-5BE7-F8EF2637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19BC-9149-E3CA-2684-FBAFFE90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0854-D3A4-7308-870F-164A75B9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E3D6-1AD4-C903-88BD-4DF8E042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0312-1684-DBD8-EA8F-5304BC0D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664B-8EC6-90F2-BDF0-D703397A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82D0-0CD7-0768-DD21-DEF909A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82225-3756-9808-B1F2-D08F8042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C04A-E8B2-ACD4-3383-5007E5C3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8C456-37C0-3031-EB87-63AF2D8A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27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25F0-7789-3892-F9C6-5F95AE8F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CD3E-B54E-E976-8184-B7E8B0DA1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E899-66F1-CC68-15FA-2DF5BBD8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B36ED-3F64-3D4D-31E2-610D2EAB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FDE2-B9A2-0479-E17C-4A2DCCEE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1652-32ED-6881-D097-2C27E97F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0256-851B-64F9-6AB1-9C8596E7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02B2-E153-C82A-5716-462A67B17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C05AC-E32F-8669-FE54-B4E60838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4691-7DA7-05AF-0C5A-F95892839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A054F-D1D6-F66D-34FC-72F25BEF2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45DA8-D9F8-DB69-9B48-9E4E79AD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80711-0C36-4E01-48C6-5BBE3840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A1682-1286-8222-1CC0-747AA3AF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3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865F-0724-D906-5B7D-3CD1E30F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97A79-3061-19F8-1145-C2CE5886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3CCE6-5BE9-1A06-D003-4C46078B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4A79B-A363-A336-495B-F7D8183F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2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69B01-7DDF-E587-A2CB-B6F49AF0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CF90E-AD61-CAA8-E5CF-56D25C3C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69-B186-BAC5-1173-E74188CA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2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8B97-552B-10EA-3556-F0F438D8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AA9-AC2A-55B1-E949-560B7B87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D833-B6EE-4243-DB55-5F281F17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844C-95DB-BCF4-3221-648CD49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3480-AC99-B8AB-1615-0B41EB36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0C21F-144B-738D-B91A-677E1722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8CEB-8FB8-BED9-2EBC-446A5E8A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D7F2A-0085-C6BF-C9E0-9ABDC2FEE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3362-B806-227A-6A62-107DA964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AA3C-BF53-D417-E4AE-C18A842C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1A5F-EED5-8A6E-47F9-AEA181A6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D5867-59F6-4A7F-063D-22DCEC50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3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FBD1B-1CF7-AC59-5BBB-CAD0E0B6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6857-4F34-5464-0ACE-E2CE1C57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B34B-478A-C49B-AB27-1D78D304D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D3A1-3BCD-C64A-B935-8D78C5FCD975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A1C3-A816-B77D-A2DE-BDA2BBE7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7FD6-501B-EB64-D9B8-AA6C0DE8A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EE93-69CF-B240-84D1-A779EDE6C0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1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92A83-E041-2AD5-1956-EAF4C2BFE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Review of p-value computation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9ACF04-D75A-013B-9CB1-05937D28B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2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7D40-EFDD-B2B6-1573-4FBDB84B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5FDA-D505-4E46-E821-64D147EF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observed t-statistic is positive?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E3BF-2AB5-FAC3-BF88-1AF291902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3660B1-034E-B139-B7EA-324AE58E4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09"/>
          <a:stretch/>
        </p:blipFill>
        <p:spPr>
          <a:xfrm>
            <a:off x="701925" y="1543051"/>
            <a:ext cx="10788150" cy="4348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B35224-B7A7-EF96-7932-4736562C78AF}"/>
              </a:ext>
            </a:extLst>
          </p:cNvPr>
          <p:cNvSpPr txBox="1"/>
          <p:nvPr/>
        </p:nvSpPr>
        <p:spPr>
          <a:xfrm>
            <a:off x="2752476" y="5726049"/>
            <a:ext cx="462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TRUE)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4DABB3-33F7-765C-7027-50B02CD0D1FA}"/>
                  </a:ext>
                </a:extLst>
              </p:cNvPr>
              <p:cNvSpPr txBox="1"/>
              <p:nvPr/>
            </p:nvSpPr>
            <p:spPr>
              <a:xfrm>
                <a:off x="3045902" y="670286"/>
                <a:ext cx="7023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	 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=+1.3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4DABB3-33F7-765C-7027-50B02CD0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02" y="670286"/>
                <a:ext cx="7023526" cy="461665"/>
              </a:xfrm>
              <a:prstGeom prst="rect">
                <a:avLst/>
              </a:prstGeom>
              <a:blipFill>
                <a:blip r:embed="rId3"/>
                <a:stretch>
                  <a:fillRect l="-1447" t="-7895" r="-362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45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B08098-090F-F27A-F37E-A2FC2B76B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30"/>
          <a:stretch/>
        </p:blipFill>
        <p:spPr>
          <a:xfrm>
            <a:off x="648378" y="1545193"/>
            <a:ext cx="10895241" cy="4534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D7807-F48C-8138-5C80-6C5B280DE049}"/>
              </a:ext>
            </a:extLst>
          </p:cNvPr>
          <p:cNvSpPr txBox="1"/>
          <p:nvPr/>
        </p:nvSpPr>
        <p:spPr>
          <a:xfrm>
            <a:off x="6797345" y="5935985"/>
            <a:ext cx="468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EDA33-3E66-C6F5-5E8E-8053DB73B182}"/>
                  </a:ext>
                </a:extLst>
              </p:cNvPr>
              <p:cNvSpPr txBox="1"/>
              <p:nvPr/>
            </p:nvSpPr>
            <p:spPr>
              <a:xfrm>
                <a:off x="3051512" y="691182"/>
                <a:ext cx="7012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	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=+1.3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B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EDA33-3E66-C6F5-5E8E-8053DB73B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2" y="691182"/>
                <a:ext cx="7012304" cy="461665"/>
              </a:xfrm>
              <a:prstGeom prst="rect">
                <a:avLst/>
              </a:prstGeom>
              <a:blipFill>
                <a:blip r:embed="rId3"/>
                <a:stretch>
                  <a:fillRect l="-1447" t="-8108" r="-362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89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C65DF6-3FB5-297A-F105-BE31958AF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30"/>
          <a:stretch/>
        </p:blipFill>
        <p:spPr>
          <a:xfrm>
            <a:off x="808511" y="1458019"/>
            <a:ext cx="10852404" cy="4294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76883-B274-D633-C344-CCABF3EBA81B}"/>
              </a:ext>
            </a:extLst>
          </p:cNvPr>
          <p:cNvSpPr txBox="1"/>
          <p:nvPr/>
        </p:nvSpPr>
        <p:spPr>
          <a:xfrm>
            <a:off x="6127494" y="5752481"/>
            <a:ext cx="576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2 *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(abs(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C664EE-FCB4-EDBD-F215-44EF9596E094}"/>
                  </a:ext>
                </a:extLst>
              </p:cNvPr>
              <p:cNvSpPr txBox="1"/>
              <p:nvPr/>
            </p:nvSpPr>
            <p:spPr>
              <a:xfrm>
                <a:off x="2849770" y="434923"/>
                <a:ext cx="7478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	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=+1.3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400" dirty="0"/>
                  <a:t>	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pvalue = A + 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C664EE-FCB4-EDBD-F215-44EF9596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70" y="434923"/>
                <a:ext cx="7478779" cy="461665"/>
              </a:xfrm>
              <a:prstGeom prst="rect">
                <a:avLst/>
              </a:prstGeom>
              <a:blipFill>
                <a:blip r:embed="rId3"/>
                <a:stretch>
                  <a:fillRect l="-1356" t="-8108" r="-339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5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3B57-9E22-D8B5-0DB7-F61146D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observed t-statistic is negative?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0F8F-26F7-AE9F-EDD8-8164B65E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6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4FD80C-D1CF-0E64-47C1-CFE6448B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48" y="1270330"/>
            <a:ext cx="6870865" cy="4691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060B88-219E-F693-D247-650D215A1007}"/>
                  </a:ext>
                </a:extLst>
              </p:cNvPr>
              <p:cNvSpPr txBox="1"/>
              <p:nvPr/>
            </p:nvSpPr>
            <p:spPr>
              <a:xfrm>
                <a:off x="2883848" y="577833"/>
                <a:ext cx="7092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 	tobs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=−1.3</m:t>
                    </m:r>
                  </m:oMath>
                </a14:m>
                <a:r>
                  <a:rPr lang="en-GB" sz="2400" dirty="0"/>
                  <a:t>,	 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060B88-219E-F693-D247-650D215A1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48" y="577833"/>
                <a:ext cx="7092454" cy="461665"/>
              </a:xfrm>
              <a:prstGeom prst="rect">
                <a:avLst/>
              </a:prstGeom>
              <a:blipFill>
                <a:blip r:embed="rId3"/>
                <a:stretch>
                  <a:fillRect l="-1431" t="-7895" r="-358" b="-2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219A100-E4B7-6730-8969-401D9A3BA22F}"/>
              </a:ext>
            </a:extLst>
          </p:cNvPr>
          <p:cNvSpPr txBox="1"/>
          <p:nvPr/>
        </p:nvSpPr>
        <p:spPr>
          <a:xfrm>
            <a:off x="836467" y="6049334"/>
            <a:ext cx="462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54972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DEE78-06B3-355E-54DA-564BBC7B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88" y="1316196"/>
            <a:ext cx="6977743" cy="4764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3EE925-019C-00AB-A1E5-82DCCE0397CF}"/>
                  </a:ext>
                </a:extLst>
              </p:cNvPr>
              <p:cNvSpPr txBox="1"/>
              <p:nvPr/>
            </p:nvSpPr>
            <p:spPr>
              <a:xfrm>
                <a:off x="3051512" y="443925"/>
                <a:ext cx="7012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 	tobs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B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3EE925-019C-00AB-A1E5-82DCCE0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12" y="443925"/>
                <a:ext cx="7012304" cy="461665"/>
              </a:xfrm>
              <a:prstGeom prst="rect">
                <a:avLst/>
              </a:prstGeom>
              <a:blipFill>
                <a:blip r:embed="rId3"/>
                <a:stretch>
                  <a:fillRect l="-1447" t="-8108" r="-362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823D22-07D5-F0D6-E70D-7D0AB3A706E4}"/>
              </a:ext>
            </a:extLst>
          </p:cNvPr>
          <p:cNvSpPr txBox="1"/>
          <p:nvPr/>
        </p:nvSpPr>
        <p:spPr>
          <a:xfrm>
            <a:off x="5143948" y="5960416"/>
            <a:ext cx="4686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25616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9111F-5872-9E08-D26A-2DA8D440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75" y="1266291"/>
            <a:ext cx="7120247" cy="4862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D3E793-37CE-40A4-DF9B-3F67AA4F0758}"/>
                  </a:ext>
                </a:extLst>
              </p:cNvPr>
              <p:cNvSpPr txBox="1"/>
              <p:nvPr/>
            </p:nvSpPr>
            <p:spPr>
              <a:xfrm>
                <a:off x="2887202" y="402406"/>
                <a:ext cx="7340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	and 	</a:t>
                </a:r>
                <a:r>
                  <a:rPr lang="en-GB" sz="2400" dirty="0" err="1"/>
                  <a:t>tobs</a:t>
                </a:r>
                <a:r>
                  <a:rPr lang="en-GB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=−1.3</m:t>
                    </m:r>
                  </m:oMath>
                </a14:m>
                <a:r>
                  <a:rPr lang="en-GB" sz="2400" dirty="0"/>
                  <a:t>, 	</a:t>
                </a:r>
                <a:r>
                  <a:rPr lang="en-GB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pvalue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A+C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D3E793-37CE-40A4-DF9B-3F67AA4F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02" y="402406"/>
                <a:ext cx="7340920" cy="461665"/>
              </a:xfrm>
              <a:prstGeom prst="rect">
                <a:avLst/>
              </a:prstGeom>
              <a:blipFill>
                <a:blip r:embed="rId3"/>
                <a:stretch>
                  <a:fillRect l="-1382" t="-7895" r="-345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385A41-BB59-3FD1-D9F7-9C83E0E85A08}"/>
              </a:ext>
            </a:extLst>
          </p:cNvPr>
          <p:cNvSpPr txBox="1"/>
          <p:nvPr/>
        </p:nvSpPr>
        <p:spPr>
          <a:xfrm>
            <a:off x="5864553" y="6053373"/>
            <a:ext cx="576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2 *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pt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(abs(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tobs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df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n-1, </a:t>
            </a:r>
            <a:r>
              <a:rPr lang="en-GB" sz="2400" b="1" dirty="0" err="1">
                <a:solidFill>
                  <a:schemeClr val="accent1">
                    <a:lumMod val="75000"/>
                  </a:schemeClr>
                </a:solidFill>
              </a:rPr>
              <a:t>lower.tail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213524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235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Review of p-value computation</vt:lpstr>
      <vt:lpstr>What if the observed t-statistic is positive?</vt:lpstr>
      <vt:lpstr>PowerPoint Presentation</vt:lpstr>
      <vt:lpstr>PowerPoint Presentation</vt:lpstr>
      <vt:lpstr>PowerPoint Presentation</vt:lpstr>
      <vt:lpstr>What if the observed t-statistic is negative?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if the observed t-statistic is positive?</dc:title>
  <dc:creator>Umberto Noe</dc:creator>
  <cp:lastModifiedBy>Umberto Noe</cp:lastModifiedBy>
  <cp:revision>3</cp:revision>
  <dcterms:created xsi:type="dcterms:W3CDTF">2024-01-29T23:13:19Z</dcterms:created>
  <dcterms:modified xsi:type="dcterms:W3CDTF">2024-01-30T10:21:00Z</dcterms:modified>
</cp:coreProperties>
</file>