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5" r:id="rId4"/>
    <p:sldId id="258" r:id="rId5"/>
    <p:sldId id="259" r:id="rId6"/>
    <p:sldId id="260" r:id="rId7"/>
    <p:sldId id="257" r:id="rId8"/>
    <p:sldId id="261" r:id="rId9"/>
    <p:sldId id="263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7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35C95-80D3-8C48-9940-F47A5A712E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4A9DF6-FA25-FA4C-9E28-C02641F8D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65486-9B5E-B949-B68A-87825BD6B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75489-659F-0740-A353-EEFBF8838272}" type="datetimeFigureOut">
              <a:rPr lang="en-US" smtClean="0"/>
              <a:t>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465D4-5F69-E442-81F8-7216EB966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4BE3F-E41C-4947-87DE-D1EB83572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D288-E75A-4C4B-83C7-010001921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30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1AB59-E648-8C4F-9415-169A634A4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946E3F-C7E6-3D4A-8848-8CCCEA3FE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199E8-1A84-9D4C-B9CE-83290A1C9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75489-659F-0740-A353-EEFBF8838272}" type="datetimeFigureOut">
              <a:rPr lang="en-US" smtClean="0"/>
              <a:t>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50C59-ACDA-C34A-B6D1-AF104960A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8DE56-320E-AE48-B95A-6109841E8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D288-E75A-4C4B-83C7-010001921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254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00F3A6-1D97-3C43-82AD-BC6A89160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36C62-DC8B-4241-9646-159BDD5F4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C16D2-9140-2548-84A1-422B82691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75489-659F-0740-A353-EEFBF8838272}" type="datetimeFigureOut">
              <a:rPr lang="en-US" smtClean="0"/>
              <a:t>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40119-50B5-6943-8C17-544AE24C8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C4843-D6B3-5A44-AB15-B207EB7FB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D288-E75A-4C4B-83C7-010001921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6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AFC87-6A3B-9241-8B4D-5DB2C09F2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10B6B-99EE-114D-8FCF-769C08548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30A2B-B924-6D4B-98CB-571B64364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75489-659F-0740-A353-EEFBF8838272}" type="datetimeFigureOut">
              <a:rPr lang="en-US" smtClean="0"/>
              <a:t>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7E5EC-896E-4C47-9A86-31038627A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1AB69-C0EF-D64F-9B4B-FA9FE28CC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D288-E75A-4C4B-83C7-010001921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51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F0DC2-41CF-5443-95E3-44873E03A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D5A1F-FB3F-A444-8C14-DF99234C7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35C39-01A5-CF42-8B37-1005460CC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75489-659F-0740-A353-EEFBF8838272}" type="datetimeFigureOut">
              <a:rPr lang="en-US" smtClean="0"/>
              <a:t>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7D95C-E392-DC47-96FE-182F4309F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CA05F-674C-344F-845D-685638003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D288-E75A-4C4B-83C7-010001921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21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AC9FF-0303-E248-9D53-6DE31529A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663EA-4AC5-F842-85C2-1EF6ACD04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06FCA2-E1EA-5B48-B73D-96B57AB60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FAB08-48C8-4A49-8611-E3BDE8F83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75489-659F-0740-A353-EEFBF8838272}" type="datetimeFigureOut">
              <a:rPr lang="en-US" smtClean="0"/>
              <a:t>1/15/22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7F90BD-E534-5949-AA90-96E0516BA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DCD17B-C8A8-054C-83FE-1E7B64F3B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D288-E75A-4C4B-83C7-010001921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52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F09F7-6623-6B4E-87A1-4FA3BD4DC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788042-A169-534E-90FD-E18B67734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7B7BBC-2636-DF42-891E-75D1B28C5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14C0FD-F159-AA45-94E0-895C35F5E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E9586D-1007-3F45-9796-0919E81D8D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7C9CE7-6DA1-394E-8923-D0A59B79F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75489-659F-0740-A353-EEFBF8838272}" type="datetimeFigureOut">
              <a:rPr lang="en-US" smtClean="0"/>
              <a:t>1/15/22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7D374B-2D1A-114C-9613-DC5EA34D4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F1FB39-47F3-4E40-86F1-850CFB9EF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D288-E75A-4C4B-83C7-010001921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95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AC7D2-2CFA-1146-B3D7-65AD6738E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0CF0DE-C11D-9D43-AC6D-487D83A74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75489-659F-0740-A353-EEFBF8838272}" type="datetimeFigureOut">
              <a:rPr lang="en-US" smtClean="0"/>
              <a:t>1/15/22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10214E-6C90-DB40-9B30-4133757A7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F90D91-656F-DF45-B052-F641F2948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D288-E75A-4C4B-83C7-010001921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593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BBD07-9113-B64F-B180-1BACD1D40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75489-659F-0740-A353-EEFBF8838272}" type="datetimeFigureOut">
              <a:rPr lang="en-US" smtClean="0"/>
              <a:t>1/15/22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B6A0AC-0A93-A94E-ACD1-4F0E275B0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B0FFA1-C8C4-A64D-8493-A57CECFF1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D288-E75A-4C4B-83C7-010001921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80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16744-4DEF-AF43-83C5-88466C237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8EDC9-2332-6D46-B49B-9B2BE7DB0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01D6DF-A572-7B4B-BAC9-E37D38471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A3E545-F5ED-1140-A0B3-DACC20093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75489-659F-0740-A353-EEFBF8838272}" type="datetimeFigureOut">
              <a:rPr lang="en-US" smtClean="0"/>
              <a:t>1/15/22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4076D-0047-B640-A6E9-FFB7E3BDD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1F5DBD-24AF-8244-80C8-A474D9864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D288-E75A-4C4B-83C7-010001921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4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5776C-0DB2-FF46-9778-0EF9BAC97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11DA56-93EE-C54F-888F-81C94BF7BC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068C09-BFE2-0E43-AD07-E6DE1D378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BAF014-ED9D-314C-95EF-27FD8D046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75489-659F-0740-A353-EEFBF8838272}" type="datetimeFigureOut">
              <a:rPr lang="en-US" smtClean="0"/>
              <a:t>1/15/22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8B123-0BDC-7A4E-AA9B-63F2E8D30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0AE98-85F1-2E42-9F56-A23F6291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D288-E75A-4C4B-83C7-010001921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797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0EC577-1AFB-834A-82A2-5EF060493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94F0B-3B40-8441-814A-CC3237F0B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2708E-E7BF-854F-B1DD-FC88EE0143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75489-659F-0740-A353-EEFBF8838272}" type="datetimeFigureOut">
              <a:rPr lang="en-US" smtClean="0"/>
              <a:t>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EBA8F-9660-D04E-95C6-2F203BDA76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71B59-9C23-5749-BA76-1BA8A7655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D288-E75A-4C4B-83C7-010001921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117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0D6F8EE4-BC22-5B44-AF53-D98EF7500923}"/>
              </a:ext>
            </a:extLst>
          </p:cNvPr>
          <p:cNvSpPr/>
          <p:nvPr/>
        </p:nvSpPr>
        <p:spPr>
          <a:xfrm>
            <a:off x="7689620" y="283779"/>
            <a:ext cx="3775376" cy="4090535"/>
          </a:xfrm>
          <a:prstGeom prst="roundRect">
            <a:avLst>
              <a:gd name="adj" fmla="val 6876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loud 11">
                <a:extLst>
                  <a:ext uri="{FF2B5EF4-FFF2-40B4-BE49-F238E27FC236}">
                    <a16:creationId xmlns:a16="http://schemas.microsoft.com/office/drawing/2014/main" id="{1AF3722A-0060-4144-928C-74D05C4E7D37}"/>
                  </a:ext>
                </a:extLst>
              </p:cNvPr>
              <p:cNvSpPr/>
              <p:nvPr/>
            </p:nvSpPr>
            <p:spPr>
              <a:xfrm>
                <a:off x="539982" y="516084"/>
                <a:ext cx="3962400" cy="2165131"/>
              </a:xfrm>
              <a:prstGeom prst="cloud">
                <a:avLst/>
              </a:prstGeom>
              <a:gradFill flip="none" rotWithShape="1">
                <a:gsLst>
                  <a:gs pos="76000">
                    <a:schemeClr val="accent2"/>
                  </a:gs>
                  <a:gs pos="62000">
                    <a:schemeClr val="accent4"/>
                  </a:gs>
                  <a:gs pos="46000">
                    <a:schemeClr val="accent6"/>
                  </a:gs>
                  <a:gs pos="19000">
                    <a:srgbClr val="7030A0"/>
                  </a:gs>
                  <a:gs pos="29000">
                    <a:srgbClr val="0070C0"/>
                  </a:gs>
                  <a:gs pos="94000">
                    <a:srgbClr val="C00000"/>
                  </a:gs>
                </a:gsLst>
                <a:lin ang="13500000" scaled="1"/>
                <a:tileRect/>
              </a:gra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Population</a:t>
                </a:r>
                <a:br>
                  <a:rPr lang="en-US" sz="2400" dirty="0">
                    <a:solidFill>
                      <a:schemeClr val="tx1"/>
                    </a:solidFill>
                  </a:rPr>
                </a:br>
                <a:r>
                  <a:rPr lang="en-US" sz="2400" dirty="0">
                    <a:solidFill>
                      <a:schemeClr val="tx1"/>
                    </a:solidFill>
                  </a:rPr>
                  <a:t>(size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2" name="Cloud 11">
                <a:extLst>
                  <a:ext uri="{FF2B5EF4-FFF2-40B4-BE49-F238E27FC236}">
                    <a16:creationId xmlns:a16="http://schemas.microsoft.com/office/drawing/2014/main" id="{1AF3722A-0060-4144-928C-74D05C4E7D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82" y="516084"/>
                <a:ext cx="3962400" cy="2165131"/>
              </a:xfrm>
              <a:prstGeom prst="cloud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1DF51F2-6ACD-9B4E-96EF-D5AC76861847}"/>
                  </a:ext>
                </a:extLst>
              </p:cNvPr>
              <p:cNvSpPr txBox="1"/>
              <p:nvPr/>
            </p:nvSpPr>
            <p:spPr>
              <a:xfrm>
                <a:off x="748265" y="4942616"/>
                <a:ext cx="110479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Sample</a:t>
                </a:r>
              </a:p>
              <a:p>
                <a:r>
                  <a:rPr lang="en-US" sz="2400" dirty="0"/>
                  <a:t>(size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1DF51F2-6ACD-9B4E-96EF-D5AC768618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265" y="4942616"/>
                <a:ext cx="1104790" cy="830997"/>
              </a:xfrm>
              <a:prstGeom prst="rect">
                <a:avLst/>
              </a:prstGeom>
              <a:blipFill>
                <a:blip r:embed="rId4"/>
                <a:stretch>
                  <a:fillRect l="-9195" t="-6061" r="-8046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Graphic 6" descr="Puzzle">
            <a:extLst>
              <a:ext uri="{FF2B5EF4-FFF2-40B4-BE49-F238E27FC236}">
                <a16:creationId xmlns:a16="http://schemas.microsoft.com/office/drawing/2014/main" id="{A7A96C26-F993-6944-A6EB-2BB0E06A1004}"/>
              </a:ext>
            </a:extLst>
          </p:cNvPr>
          <p:cNvSpPr/>
          <p:nvPr/>
        </p:nvSpPr>
        <p:spPr>
          <a:xfrm rot="18900000">
            <a:off x="1942444" y="4662463"/>
            <a:ext cx="1391304" cy="1391304"/>
          </a:xfrm>
          <a:custGeom>
            <a:avLst/>
            <a:gdLst>
              <a:gd name="connsiteX0" fmla="*/ 492443 w 762000"/>
              <a:gd name="connsiteY0" fmla="*/ 578168 h 762000"/>
              <a:gd name="connsiteX1" fmla="*/ 451485 w 762000"/>
              <a:gd name="connsiteY1" fmla="*/ 452438 h 762000"/>
              <a:gd name="connsiteX2" fmla="*/ 458153 w 762000"/>
              <a:gd name="connsiteY2" fmla="*/ 445770 h 762000"/>
              <a:gd name="connsiteX3" fmla="*/ 585788 w 762000"/>
              <a:gd name="connsiteY3" fmla="*/ 484823 h 762000"/>
              <a:gd name="connsiteX4" fmla="*/ 653415 w 762000"/>
              <a:gd name="connsiteY4" fmla="*/ 539115 h 762000"/>
              <a:gd name="connsiteX5" fmla="*/ 762000 w 762000"/>
              <a:gd name="connsiteY5" fmla="*/ 430530 h 762000"/>
              <a:gd name="connsiteX6" fmla="*/ 600075 w 762000"/>
              <a:gd name="connsiteY6" fmla="*/ 268605 h 762000"/>
              <a:gd name="connsiteX7" fmla="*/ 654368 w 762000"/>
              <a:gd name="connsiteY7" fmla="*/ 200978 h 762000"/>
              <a:gd name="connsiteX8" fmla="*/ 693420 w 762000"/>
              <a:gd name="connsiteY8" fmla="*/ 73343 h 762000"/>
              <a:gd name="connsiteX9" fmla="*/ 686753 w 762000"/>
              <a:gd name="connsiteY9" fmla="*/ 66675 h 762000"/>
              <a:gd name="connsiteX10" fmla="*/ 561023 w 762000"/>
              <a:gd name="connsiteY10" fmla="*/ 107632 h 762000"/>
              <a:gd name="connsiteX11" fmla="*/ 493395 w 762000"/>
              <a:gd name="connsiteY11" fmla="*/ 161925 h 762000"/>
              <a:gd name="connsiteX12" fmla="*/ 331470 w 762000"/>
              <a:gd name="connsiteY12" fmla="*/ 0 h 762000"/>
              <a:gd name="connsiteX13" fmla="*/ 221933 w 762000"/>
              <a:gd name="connsiteY13" fmla="*/ 108585 h 762000"/>
              <a:gd name="connsiteX14" fmla="*/ 276225 w 762000"/>
              <a:gd name="connsiteY14" fmla="*/ 176213 h 762000"/>
              <a:gd name="connsiteX15" fmla="*/ 317183 w 762000"/>
              <a:gd name="connsiteY15" fmla="*/ 301943 h 762000"/>
              <a:gd name="connsiteX16" fmla="*/ 310515 w 762000"/>
              <a:gd name="connsiteY16" fmla="*/ 308610 h 762000"/>
              <a:gd name="connsiteX17" fmla="*/ 182880 w 762000"/>
              <a:gd name="connsiteY17" fmla="*/ 269558 h 762000"/>
              <a:gd name="connsiteX18" fmla="*/ 115253 w 762000"/>
              <a:gd name="connsiteY18" fmla="*/ 215265 h 762000"/>
              <a:gd name="connsiteX19" fmla="*/ 0 w 762000"/>
              <a:gd name="connsiteY19" fmla="*/ 331470 h 762000"/>
              <a:gd name="connsiteX20" fmla="*/ 161925 w 762000"/>
              <a:gd name="connsiteY20" fmla="*/ 493395 h 762000"/>
              <a:gd name="connsiteX21" fmla="*/ 107632 w 762000"/>
              <a:gd name="connsiteY21" fmla="*/ 561023 h 762000"/>
              <a:gd name="connsiteX22" fmla="*/ 68580 w 762000"/>
              <a:gd name="connsiteY22" fmla="*/ 688658 h 762000"/>
              <a:gd name="connsiteX23" fmla="*/ 75248 w 762000"/>
              <a:gd name="connsiteY23" fmla="*/ 695325 h 762000"/>
              <a:gd name="connsiteX24" fmla="*/ 200978 w 762000"/>
              <a:gd name="connsiteY24" fmla="*/ 654368 h 762000"/>
              <a:gd name="connsiteX25" fmla="*/ 268605 w 762000"/>
              <a:gd name="connsiteY25" fmla="*/ 600075 h 762000"/>
              <a:gd name="connsiteX26" fmla="*/ 430530 w 762000"/>
              <a:gd name="connsiteY26" fmla="*/ 762000 h 762000"/>
              <a:gd name="connsiteX27" fmla="*/ 546735 w 762000"/>
              <a:gd name="connsiteY27" fmla="*/ 645795 h 762000"/>
              <a:gd name="connsiteX28" fmla="*/ 492443 w 762000"/>
              <a:gd name="connsiteY28" fmla="*/ 578168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62000" h="762000">
                <a:moveTo>
                  <a:pt x="492443" y="578168"/>
                </a:moveTo>
                <a:cubicBezTo>
                  <a:pt x="429578" y="580073"/>
                  <a:pt x="406718" y="499110"/>
                  <a:pt x="451485" y="452438"/>
                </a:cubicBezTo>
                <a:lnTo>
                  <a:pt x="458153" y="445770"/>
                </a:lnTo>
                <a:cubicBezTo>
                  <a:pt x="504825" y="401003"/>
                  <a:pt x="587693" y="421958"/>
                  <a:pt x="585788" y="484823"/>
                </a:cubicBezTo>
                <a:cubicBezTo>
                  <a:pt x="584835" y="521018"/>
                  <a:pt x="627698" y="564833"/>
                  <a:pt x="653415" y="539115"/>
                </a:cubicBezTo>
                <a:lnTo>
                  <a:pt x="762000" y="430530"/>
                </a:lnTo>
                <a:lnTo>
                  <a:pt x="600075" y="268605"/>
                </a:lnTo>
                <a:cubicBezTo>
                  <a:pt x="574358" y="242888"/>
                  <a:pt x="618173" y="200025"/>
                  <a:pt x="654368" y="200978"/>
                </a:cubicBezTo>
                <a:cubicBezTo>
                  <a:pt x="717233" y="202883"/>
                  <a:pt x="738188" y="120015"/>
                  <a:pt x="693420" y="73343"/>
                </a:cubicBezTo>
                <a:lnTo>
                  <a:pt x="686753" y="66675"/>
                </a:lnTo>
                <a:cubicBezTo>
                  <a:pt x="640080" y="21908"/>
                  <a:pt x="559118" y="44768"/>
                  <a:pt x="561023" y="107632"/>
                </a:cubicBezTo>
                <a:cubicBezTo>
                  <a:pt x="561975" y="143828"/>
                  <a:pt x="519113" y="187643"/>
                  <a:pt x="493395" y="161925"/>
                </a:cubicBezTo>
                <a:lnTo>
                  <a:pt x="331470" y="0"/>
                </a:lnTo>
                <a:lnTo>
                  <a:pt x="221933" y="108585"/>
                </a:lnTo>
                <a:cubicBezTo>
                  <a:pt x="196215" y="134303"/>
                  <a:pt x="240030" y="177165"/>
                  <a:pt x="276225" y="176213"/>
                </a:cubicBezTo>
                <a:cubicBezTo>
                  <a:pt x="339090" y="174308"/>
                  <a:pt x="361950" y="255270"/>
                  <a:pt x="317183" y="301943"/>
                </a:cubicBezTo>
                <a:lnTo>
                  <a:pt x="310515" y="308610"/>
                </a:lnTo>
                <a:cubicBezTo>
                  <a:pt x="263843" y="353378"/>
                  <a:pt x="180975" y="332423"/>
                  <a:pt x="182880" y="269558"/>
                </a:cubicBezTo>
                <a:cubicBezTo>
                  <a:pt x="183833" y="233363"/>
                  <a:pt x="140970" y="189548"/>
                  <a:pt x="115253" y="215265"/>
                </a:cubicBezTo>
                <a:lnTo>
                  <a:pt x="0" y="331470"/>
                </a:lnTo>
                <a:lnTo>
                  <a:pt x="161925" y="493395"/>
                </a:lnTo>
                <a:cubicBezTo>
                  <a:pt x="187643" y="519113"/>
                  <a:pt x="143828" y="561975"/>
                  <a:pt x="107632" y="561023"/>
                </a:cubicBezTo>
                <a:cubicBezTo>
                  <a:pt x="44768" y="559118"/>
                  <a:pt x="23813" y="641985"/>
                  <a:pt x="68580" y="688658"/>
                </a:cubicBezTo>
                <a:lnTo>
                  <a:pt x="75248" y="695325"/>
                </a:lnTo>
                <a:cubicBezTo>
                  <a:pt x="121920" y="740093"/>
                  <a:pt x="202883" y="717233"/>
                  <a:pt x="200978" y="654368"/>
                </a:cubicBezTo>
                <a:cubicBezTo>
                  <a:pt x="200025" y="618173"/>
                  <a:pt x="242888" y="574358"/>
                  <a:pt x="268605" y="600075"/>
                </a:cubicBezTo>
                <a:lnTo>
                  <a:pt x="430530" y="762000"/>
                </a:lnTo>
                <a:lnTo>
                  <a:pt x="546735" y="645795"/>
                </a:lnTo>
                <a:cubicBezTo>
                  <a:pt x="572453" y="620078"/>
                  <a:pt x="529590" y="577215"/>
                  <a:pt x="492443" y="578168"/>
                </a:cubicBezTo>
                <a:close/>
              </a:path>
            </a:pathLst>
          </a:custGeom>
          <a:gradFill flip="none" rotWithShape="1">
            <a:gsLst>
              <a:gs pos="76000">
                <a:schemeClr val="accent2"/>
              </a:gs>
              <a:gs pos="62000">
                <a:schemeClr val="accent4"/>
              </a:gs>
              <a:gs pos="46000">
                <a:schemeClr val="accent6"/>
              </a:gs>
              <a:gs pos="19000">
                <a:srgbClr val="7030A0"/>
              </a:gs>
              <a:gs pos="29000">
                <a:srgbClr val="0070C0"/>
              </a:gs>
              <a:gs pos="94000">
                <a:srgbClr val="C00000"/>
              </a:gs>
            </a:gsLst>
            <a:lin ang="16800000" scaled="0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860D96DE-FF83-834B-B3BD-8E42EE4DD1C8}"/>
              </a:ext>
            </a:extLst>
          </p:cNvPr>
          <p:cNvCxnSpPr>
            <a:cxnSpLocks/>
          </p:cNvCxnSpPr>
          <p:nvPr/>
        </p:nvCxnSpPr>
        <p:spPr>
          <a:xfrm>
            <a:off x="2638097" y="2832999"/>
            <a:ext cx="0" cy="1343787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0BC6953-9F78-D54D-9A13-450ECA7C3DB7}"/>
              </a:ext>
            </a:extLst>
          </p:cNvPr>
          <p:cNvCxnSpPr>
            <a:cxnSpLocks/>
          </p:cNvCxnSpPr>
          <p:nvPr/>
        </p:nvCxnSpPr>
        <p:spPr>
          <a:xfrm>
            <a:off x="3769042" y="5358114"/>
            <a:ext cx="3146765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E20AFAF-5C69-BC45-B0E0-E8264FD48B7D}"/>
              </a:ext>
            </a:extLst>
          </p:cNvPr>
          <p:cNvSpPr txBox="1"/>
          <p:nvPr/>
        </p:nvSpPr>
        <p:spPr>
          <a:xfrm>
            <a:off x="5887033" y="5578159"/>
            <a:ext cx="28730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Compute a statistic, </a:t>
            </a:r>
          </a:p>
          <a:p>
            <a:r>
              <a:rPr lang="en-US" sz="2400" dirty="0"/>
              <a:t>e.g. the sample mean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EA85A86-86AD-5A4A-9BA4-8A296F031753}"/>
              </a:ext>
            </a:extLst>
          </p:cNvPr>
          <p:cNvSpPr/>
          <p:nvPr/>
        </p:nvSpPr>
        <p:spPr>
          <a:xfrm>
            <a:off x="7210097" y="5301388"/>
            <a:ext cx="113452" cy="11345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E19C64-5335-7743-BC2F-B2D9867312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3696" y="706281"/>
            <a:ext cx="2960413" cy="3552496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4019430-85DE-6C4E-A3FE-F825ABA84E9B}"/>
              </a:ext>
            </a:extLst>
          </p:cNvPr>
          <p:cNvCxnSpPr>
            <a:cxnSpLocks/>
          </p:cNvCxnSpPr>
          <p:nvPr/>
        </p:nvCxnSpPr>
        <p:spPr>
          <a:xfrm flipV="1">
            <a:off x="7689620" y="3647090"/>
            <a:ext cx="1191621" cy="165430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540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65AC909-DE7D-954A-94BF-1348825AE5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5149" b="58154"/>
          <a:stretch/>
        </p:blipFill>
        <p:spPr>
          <a:xfrm>
            <a:off x="3062630" y="1082247"/>
            <a:ext cx="6266721" cy="434582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D7C4EC-1540-E242-BAAB-0B9C0AB3C69F}"/>
              </a:ext>
            </a:extLst>
          </p:cNvPr>
          <p:cNvCxnSpPr>
            <a:cxnSpLocks/>
          </p:cNvCxnSpPr>
          <p:nvPr/>
        </p:nvCxnSpPr>
        <p:spPr>
          <a:xfrm>
            <a:off x="6214313" y="515007"/>
            <a:ext cx="0" cy="5307724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D3A76B9-8D93-6540-BD36-D75DFCBC36CB}"/>
                  </a:ext>
                </a:extLst>
              </p:cNvPr>
              <p:cNvSpPr txBox="1"/>
              <p:nvPr/>
            </p:nvSpPr>
            <p:spPr>
              <a:xfrm>
                <a:off x="5988220" y="5791201"/>
                <a:ext cx="4301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D3A76B9-8D93-6540-BD36-D75DFCBC3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220" y="5791201"/>
                <a:ext cx="430182" cy="461665"/>
              </a:xfrm>
              <a:prstGeom prst="rect">
                <a:avLst/>
              </a:prstGeom>
              <a:blipFill>
                <a:blip r:embed="rId3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35CECF-5CE7-CF49-9461-275CDA5D25B2}"/>
                  </a:ext>
                </a:extLst>
              </p:cNvPr>
              <p:cNvSpPr txBox="1"/>
              <p:nvPr/>
            </p:nvSpPr>
            <p:spPr>
              <a:xfrm>
                <a:off x="4030821" y="4051738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35CECF-5CE7-CF49-9461-275CDA5D2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821" y="4051738"/>
                <a:ext cx="426399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8863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65AC909-DE7D-954A-94BF-1348825AE5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5149" b="58154"/>
          <a:stretch/>
        </p:blipFill>
        <p:spPr>
          <a:xfrm>
            <a:off x="3062630" y="1082247"/>
            <a:ext cx="6266721" cy="434582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D7C4EC-1540-E242-BAAB-0B9C0AB3C69F}"/>
              </a:ext>
            </a:extLst>
          </p:cNvPr>
          <p:cNvCxnSpPr>
            <a:cxnSpLocks/>
          </p:cNvCxnSpPr>
          <p:nvPr/>
        </p:nvCxnSpPr>
        <p:spPr>
          <a:xfrm>
            <a:off x="6214313" y="515007"/>
            <a:ext cx="0" cy="5307724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D3A76B9-8D93-6540-BD36-D75DFCBC36CB}"/>
                  </a:ext>
                </a:extLst>
              </p:cNvPr>
              <p:cNvSpPr txBox="1"/>
              <p:nvPr/>
            </p:nvSpPr>
            <p:spPr>
              <a:xfrm>
                <a:off x="5988220" y="5791201"/>
                <a:ext cx="4301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D3A76B9-8D93-6540-BD36-D75DFCBC3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220" y="5791201"/>
                <a:ext cx="430182" cy="461665"/>
              </a:xfrm>
              <a:prstGeom prst="rect">
                <a:avLst/>
              </a:prstGeom>
              <a:blipFill>
                <a:blip r:embed="rId3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35CECF-5CE7-CF49-9461-275CDA5D25B2}"/>
                  </a:ext>
                </a:extLst>
              </p:cNvPr>
              <p:cNvSpPr txBox="1"/>
              <p:nvPr/>
            </p:nvSpPr>
            <p:spPr>
              <a:xfrm>
                <a:off x="4030821" y="4051738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35CECF-5CE7-CF49-9461-275CDA5D2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821" y="4051738"/>
                <a:ext cx="426399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325B428B-5EEC-0348-ABFA-08972203C5A4}"/>
              </a:ext>
            </a:extLst>
          </p:cNvPr>
          <p:cNvGrpSpPr/>
          <p:nvPr/>
        </p:nvGrpSpPr>
        <p:grpSpPr>
          <a:xfrm>
            <a:off x="6428912" y="4411347"/>
            <a:ext cx="2472508" cy="105104"/>
            <a:chOff x="6418402" y="4453387"/>
            <a:chExt cx="2472508" cy="10510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9ABBB51-3692-B94C-834E-FDB360F093A9}"/>
                </a:ext>
              </a:extLst>
            </p:cNvPr>
            <p:cNvSpPr/>
            <p:nvPr/>
          </p:nvSpPr>
          <p:spPr>
            <a:xfrm>
              <a:off x="7594293" y="4453387"/>
              <a:ext cx="99707" cy="105104"/>
            </a:xfrm>
            <a:prstGeom prst="ellipse">
              <a:avLst/>
            </a:prstGeom>
            <a:solidFill>
              <a:schemeClr val="tx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C93B8CD-6DBF-6B45-A969-323D73FFA7AF}"/>
                </a:ext>
              </a:extLst>
            </p:cNvPr>
            <p:cNvCxnSpPr>
              <a:cxnSpLocks/>
            </p:cNvCxnSpPr>
            <p:nvPr/>
          </p:nvCxnSpPr>
          <p:spPr>
            <a:xfrm>
              <a:off x="6418402" y="4513403"/>
              <a:ext cx="2472508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1F00072-B324-F84A-9B70-4238B9717E3D}"/>
              </a:ext>
            </a:extLst>
          </p:cNvPr>
          <p:cNvGrpSpPr/>
          <p:nvPr/>
        </p:nvGrpSpPr>
        <p:grpSpPr>
          <a:xfrm>
            <a:off x="3220966" y="4589862"/>
            <a:ext cx="2472508" cy="105104"/>
            <a:chOff x="6418402" y="4453387"/>
            <a:chExt cx="2472508" cy="105104"/>
          </a:xfrm>
          <a:solidFill>
            <a:schemeClr val="tx1"/>
          </a:solidFill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3C6C964-72DC-9240-8634-FCD80123324A}"/>
                </a:ext>
              </a:extLst>
            </p:cNvPr>
            <p:cNvSpPr/>
            <p:nvPr/>
          </p:nvSpPr>
          <p:spPr>
            <a:xfrm>
              <a:off x="7594293" y="4453387"/>
              <a:ext cx="99707" cy="105104"/>
            </a:xfrm>
            <a:prstGeom prst="ellipse">
              <a:avLst/>
            </a:pr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C29D0B7-1717-B748-B66C-1E1C4A0AEF77}"/>
                </a:ext>
              </a:extLst>
            </p:cNvPr>
            <p:cNvCxnSpPr>
              <a:cxnSpLocks/>
            </p:cNvCxnSpPr>
            <p:nvPr/>
          </p:nvCxnSpPr>
          <p:spPr>
            <a:xfrm>
              <a:off x="6418402" y="4513403"/>
              <a:ext cx="2472508" cy="0"/>
            </a:xfrm>
            <a:prstGeom prst="line">
              <a:avLst/>
            </a:prstGeom>
            <a:grpFill/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6E2C17E-2B0B-5A4A-90E3-0F5ED784DD47}"/>
              </a:ext>
            </a:extLst>
          </p:cNvPr>
          <p:cNvGrpSpPr/>
          <p:nvPr/>
        </p:nvGrpSpPr>
        <p:grpSpPr>
          <a:xfrm>
            <a:off x="3515753" y="4463899"/>
            <a:ext cx="2472508" cy="105104"/>
            <a:chOff x="6418402" y="4453387"/>
            <a:chExt cx="2472508" cy="105104"/>
          </a:xfrm>
          <a:solidFill>
            <a:schemeClr val="tx1"/>
          </a:solidFill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0A44E07-15FD-2341-BD18-825E4576A8D7}"/>
                </a:ext>
              </a:extLst>
            </p:cNvPr>
            <p:cNvSpPr/>
            <p:nvPr/>
          </p:nvSpPr>
          <p:spPr>
            <a:xfrm>
              <a:off x="7594293" y="4453387"/>
              <a:ext cx="99707" cy="105104"/>
            </a:xfrm>
            <a:prstGeom prst="ellipse">
              <a:avLst/>
            </a:pr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70720A5-4F65-1C4D-96F1-0F59801B1A29}"/>
                </a:ext>
              </a:extLst>
            </p:cNvPr>
            <p:cNvCxnSpPr>
              <a:cxnSpLocks/>
            </p:cNvCxnSpPr>
            <p:nvPr/>
          </p:nvCxnSpPr>
          <p:spPr>
            <a:xfrm>
              <a:off x="6418402" y="4513403"/>
              <a:ext cx="2472508" cy="0"/>
            </a:xfrm>
            <a:prstGeom prst="line">
              <a:avLst/>
            </a:prstGeom>
            <a:grpFill/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25A26C39-0509-CB4B-9CC1-9ECA7F8F2E70}"/>
              </a:ext>
            </a:extLst>
          </p:cNvPr>
          <p:cNvSpPr/>
          <p:nvPr/>
        </p:nvSpPr>
        <p:spPr>
          <a:xfrm>
            <a:off x="4980696" y="3838642"/>
            <a:ext cx="99707" cy="10510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7000B44-7C78-4044-850A-F646FFC615E1}"/>
              </a:ext>
            </a:extLst>
          </p:cNvPr>
          <p:cNvCxnSpPr>
            <a:cxnSpLocks/>
          </p:cNvCxnSpPr>
          <p:nvPr/>
        </p:nvCxnSpPr>
        <p:spPr>
          <a:xfrm>
            <a:off x="3752193" y="3891194"/>
            <a:ext cx="2575035" cy="0"/>
          </a:xfrm>
          <a:prstGeom prst="lin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835EAD13-D0EE-274F-B198-879629194323}"/>
              </a:ext>
            </a:extLst>
          </p:cNvPr>
          <p:cNvSpPr/>
          <p:nvPr/>
        </p:nvSpPr>
        <p:spPr>
          <a:xfrm>
            <a:off x="7021479" y="3213119"/>
            <a:ext cx="99707" cy="10510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F6428B3-B327-0046-8519-B20735F2F6A4}"/>
              </a:ext>
            </a:extLst>
          </p:cNvPr>
          <p:cNvCxnSpPr>
            <a:cxnSpLocks/>
          </p:cNvCxnSpPr>
          <p:nvPr/>
        </p:nvCxnSpPr>
        <p:spPr>
          <a:xfrm>
            <a:off x="5845588" y="3273135"/>
            <a:ext cx="2472508" cy="0"/>
          </a:xfrm>
          <a:prstGeom prst="lin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ACB3B6AC-F15B-7F4C-BE79-50ED1C0BB111}"/>
              </a:ext>
            </a:extLst>
          </p:cNvPr>
          <p:cNvSpPr/>
          <p:nvPr/>
        </p:nvSpPr>
        <p:spPr>
          <a:xfrm>
            <a:off x="5854287" y="2631980"/>
            <a:ext cx="99707" cy="10510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021C732-9FC4-3447-9008-74D2D508F9D9}"/>
              </a:ext>
            </a:extLst>
          </p:cNvPr>
          <p:cNvCxnSpPr>
            <a:cxnSpLocks/>
          </p:cNvCxnSpPr>
          <p:nvPr/>
        </p:nvCxnSpPr>
        <p:spPr>
          <a:xfrm>
            <a:off x="4678396" y="2691996"/>
            <a:ext cx="2472508" cy="0"/>
          </a:xfrm>
          <a:prstGeom prst="lin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6E4FE004-BA80-E049-A4AE-C46B811E9F01}"/>
              </a:ext>
            </a:extLst>
          </p:cNvPr>
          <p:cNvSpPr/>
          <p:nvPr/>
        </p:nvSpPr>
        <p:spPr>
          <a:xfrm>
            <a:off x="6461386" y="2051565"/>
            <a:ext cx="99707" cy="10510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5D18943-69F4-6844-ABF4-BF3CF530B2D2}"/>
              </a:ext>
            </a:extLst>
          </p:cNvPr>
          <p:cNvCxnSpPr>
            <a:cxnSpLocks/>
          </p:cNvCxnSpPr>
          <p:nvPr/>
        </p:nvCxnSpPr>
        <p:spPr>
          <a:xfrm>
            <a:off x="5285495" y="2111581"/>
            <a:ext cx="2472508" cy="0"/>
          </a:xfrm>
          <a:prstGeom prst="lin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83E46E70-CD6D-284A-B9C8-024770401636}"/>
              </a:ext>
            </a:extLst>
          </p:cNvPr>
          <p:cNvSpPr/>
          <p:nvPr/>
        </p:nvSpPr>
        <p:spPr>
          <a:xfrm>
            <a:off x="6155298" y="1715393"/>
            <a:ext cx="99707" cy="10510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3771CA3-8699-D243-A3F0-94A170719662}"/>
              </a:ext>
            </a:extLst>
          </p:cNvPr>
          <p:cNvCxnSpPr>
            <a:cxnSpLocks/>
          </p:cNvCxnSpPr>
          <p:nvPr/>
        </p:nvCxnSpPr>
        <p:spPr>
          <a:xfrm>
            <a:off x="4926795" y="1767945"/>
            <a:ext cx="2575035" cy="0"/>
          </a:xfrm>
          <a:prstGeom prst="lin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F1D24588-78F2-D440-80F0-BF0D077795B9}"/>
              </a:ext>
            </a:extLst>
          </p:cNvPr>
          <p:cNvSpPr/>
          <p:nvPr/>
        </p:nvSpPr>
        <p:spPr>
          <a:xfrm>
            <a:off x="5854287" y="3449918"/>
            <a:ext cx="99707" cy="10510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0382A09-14F7-514A-BB35-719127823A4E}"/>
              </a:ext>
            </a:extLst>
          </p:cNvPr>
          <p:cNvCxnSpPr>
            <a:cxnSpLocks/>
          </p:cNvCxnSpPr>
          <p:nvPr/>
        </p:nvCxnSpPr>
        <p:spPr>
          <a:xfrm>
            <a:off x="4678396" y="3509934"/>
            <a:ext cx="2472508" cy="0"/>
          </a:xfrm>
          <a:prstGeom prst="lin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E21BD25-81DC-1242-9BB7-B2F6B2F2DA7B}"/>
              </a:ext>
            </a:extLst>
          </p:cNvPr>
          <p:cNvGrpSpPr/>
          <p:nvPr/>
        </p:nvGrpSpPr>
        <p:grpSpPr>
          <a:xfrm>
            <a:off x="7325138" y="4600376"/>
            <a:ext cx="2472508" cy="105104"/>
            <a:chOff x="6418402" y="4453387"/>
            <a:chExt cx="2472508" cy="105104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F1E92AB-DC8C-5444-9E6F-017054943ABD}"/>
                </a:ext>
              </a:extLst>
            </p:cNvPr>
            <p:cNvSpPr/>
            <p:nvPr/>
          </p:nvSpPr>
          <p:spPr>
            <a:xfrm>
              <a:off x="7594293" y="4453387"/>
              <a:ext cx="99707" cy="105104"/>
            </a:xfrm>
            <a:prstGeom prst="ellipse">
              <a:avLst/>
            </a:prstGeom>
            <a:solidFill>
              <a:schemeClr val="tx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2D3AD2A-1554-DC4C-AF51-DA40CF02F628}"/>
                </a:ext>
              </a:extLst>
            </p:cNvPr>
            <p:cNvCxnSpPr>
              <a:cxnSpLocks/>
            </p:cNvCxnSpPr>
            <p:nvPr/>
          </p:nvCxnSpPr>
          <p:spPr>
            <a:xfrm>
              <a:off x="6418402" y="4513403"/>
              <a:ext cx="2472508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0620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0D6F8EE4-BC22-5B44-AF53-D98EF7500923}"/>
              </a:ext>
            </a:extLst>
          </p:cNvPr>
          <p:cNvSpPr/>
          <p:nvPr/>
        </p:nvSpPr>
        <p:spPr>
          <a:xfrm>
            <a:off x="7689620" y="283779"/>
            <a:ext cx="3775376" cy="4090535"/>
          </a:xfrm>
          <a:prstGeom prst="roundRect">
            <a:avLst>
              <a:gd name="adj" fmla="val 6876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5C9DF0A-8FC0-204F-8FE4-A5F783576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3696" y="706282"/>
            <a:ext cx="2960413" cy="35524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loud 11">
                <a:extLst>
                  <a:ext uri="{FF2B5EF4-FFF2-40B4-BE49-F238E27FC236}">
                    <a16:creationId xmlns:a16="http://schemas.microsoft.com/office/drawing/2014/main" id="{1AF3722A-0060-4144-928C-74D05C4E7D37}"/>
                  </a:ext>
                </a:extLst>
              </p:cNvPr>
              <p:cNvSpPr/>
              <p:nvPr/>
            </p:nvSpPr>
            <p:spPr>
              <a:xfrm>
                <a:off x="539982" y="516084"/>
                <a:ext cx="3962400" cy="2165131"/>
              </a:xfrm>
              <a:prstGeom prst="cloud">
                <a:avLst/>
              </a:prstGeom>
              <a:gradFill flip="none" rotWithShape="1">
                <a:gsLst>
                  <a:gs pos="76000">
                    <a:schemeClr val="accent2"/>
                  </a:gs>
                  <a:gs pos="62000">
                    <a:schemeClr val="accent4"/>
                  </a:gs>
                  <a:gs pos="46000">
                    <a:schemeClr val="accent6"/>
                  </a:gs>
                  <a:gs pos="19000">
                    <a:srgbClr val="7030A0"/>
                  </a:gs>
                  <a:gs pos="29000">
                    <a:srgbClr val="0070C0"/>
                  </a:gs>
                  <a:gs pos="94000">
                    <a:srgbClr val="C00000"/>
                  </a:gs>
                </a:gsLst>
                <a:lin ang="13500000" scaled="1"/>
                <a:tileRect/>
              </a:gra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Population</a:t>
                </a:r>
                <a:br>
                  <a:rPr lang="en-US" sz="2400" dirty="0">
                    <a:solidFill>
                      <a:schemeClr val="tx1"/>
                    </a:solidFill>
                  </a:rPr>
                </a:br>
                <a:r>
                  <a:rPr lang="en-US" sz="2400" dirty="0">
                    <a:solidFill>
                      <a:schemeClr val="tx1"/>
                    </a:solidFill>
                  </a:rPr>
                  <a:t>(size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2" name="Cloud 11">
                <a:extLst>
                  <a:ext uri="{FF2B5EF4-FFF2-40B4-BE49-F238E27FC236}">
                    <a16:creationId xmlns:a16="http://schemas.microsoft.com/office/drawing/2014/main" id="{1AF3722A-0060-4144-928C-74D05C4E7D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82" y="516084"/>
                <a:ext cx="3962400" cy="2165131"/>
              </a:xfrm>
              <a:prstGeom prst="cloud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1DF51F2-6ACD-9B4E-96EF-D5AC76861847}"/>
                  </a:ext>
                </a:extLst>
              </p:cNvPr>
              <p:cNvSpPr txBox="1"/>
              <p:nvPr/>
            </p:nvSpPr>
            <p:spPr>
              <a:xfrm>
                <a:off x="748265" y="4942616"/>
                <a:ext cx="110479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Sample</a:t>
                </a:r>
              </a:p>
              <a:p>
                <a:r>
                  <a:rPr lang="en-US" sz="2400" dirty="0"/>
                  <a:t>(size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1DF51F2-6ACD-9B4E-96EF-D5AC768618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265" y="4942616"/>
                <a:ext cx="1104790" cy="830997"/>
              </a:xfrm>
              <a:prstGeom prst="rect">
                <a:avLst/>
              </a:prstGeom>
              <a:blipFill>
                <a:blip r:embed="rId4"/>
                <a:stretch>
                  <a:fillRect l="-9195" t="-6061" r="-8046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Graphic 6" descr="Puzzle">
            <a:extLst>
              <a:ext uri="{FF2B5EF4-FFF2-40B4-BE49-F238E27FC236}">
                <a16:creationId xmlns:a16="http://schemas.microsoft.com/office/drawing/2014/main" id="{A7A96C26-F993-6944-A6EB-2BB0E06A1004}"/>
              </a:ext>
            </a:extLst>
          </p:cNvPr>
          <p:cNvSpPr/>
          <p:nvPr/>
        </p:nvSpPr>
        <p:spPr>
          <a:xfrm rot="18900000">
            <a:off x="1942444" y="4662463"/>
            <a:ext cx="1391304" cy="1391304"/>
          </a:xfrm>
          <a:custGeom>
            <a:avLst/>
            <a:gdLst>
              <a:gd name="connsiteX0" fmla="*/ 492443 w 762000"/>
              <a:gd name="connsiteY0" fmla="*/ 578168 h 762000"/>
              <a:gd name="connsiteX1" fmla="*/ 451485 w 762000"/>
              <a:gd name="connsiteY1" fmla="*/ 452438 h 762000"/>
              <a:gd name="connsiteX2" fmla="*/ 458153 w 762000"/>
              <a:gd name="connsiteY2" fmla="*/ 445770 h 762000"/>
              <a:gd name="connsiteX3" fmla="*/ 585788 w 762000"/>
              <a:gd name="connsiteY3" fmla="*/ 484823 h 762000"/>
              <a:gd name="connsiteX4" fmla="*/ 653415 w 762000"/>
              <a:gd name="connsiteY4" fmla="*/ 539115 h 762000"/>
              <a:gd name="connsiteX5" fmla="*/ 762000 w 762000"/>
              <a:gd name="connsiteY5" fmla="*/ 430530 h 762000"/>
              <a:gd name="connsiteX6" fmla="*/ 600075 w 762000"/>
              <a:gd name="connsiteY6" fmla="*/ 268605 h 762000"/>
              <a:gd name="connsiteX7" fmla="*/ 654368 w 762000"/>
              <a:gd name="connsiteY7" fmla="*/ 200978 h 762000"/>
              <a:gd name="connsiteX8" fmla="*/ 693420 w 762000"/>
              <a:gd name="connsiteY8" fmla="*/ 73343 h 762000"/>
              <a:gd name="connsiteX9" fmla="*/ 686753 w 762000"/>
              <a:gd name="connsiteY9" fmla="*/ 66675 h 762000"/>
              <a:gd name="connsiteX10" fmla="*/ 561023 w 762000"/>
              <a:gd name="connsiteY10" fmla="*/ 107632 h 762000"/>
              <a:gd name="connsiteX11" fmla="*/ 493395 w 762000"/>
              <a:gd name="connsiteY11" fmla="*/ 161925 h 762000"/>
              <a:gd name="connsiteX12" fmla="*/ 331470 w 762000"/>
              <a:gd name="connsiteY12" fmla="*/ 0 h 762000"/>
              <a:gd name="connsiteX13" fmla="*/ 221933 w 762000"/>
              <a:gd name="connsiteY13" fmla="*/ 108585 h 762000"/>
              <a:gd name="connsiteX14" fmla="*/ 276225 w 762000"/>
              <a:gd name="connsiteY14" fmla="*/ 176213 h 762000"/>
              <a:gd name="connsiteX15" fmla="*/ 317183 w 762000"/>
              <a:gd name="connsiteY15" fmla="*/ 301943 h 762000"/>
              <a:gd name="connsiteX16" fmla="*/ 310515 w 762000"/>
              <a:gd name="connsiteY16" fmla="*/ 308610 h 762000"/>
              <a:gd name="connsiteX17" fmla="*/ 182880 w 762000"/>
              <a:gd name="connsiteY17" fmla="*/ 269558 h 762000"/>
              <a:gd name="connsiteX18" fmla="*/ 115253 w 762000"/>
              <a:gd name="connsiteY18" fmla="*/ 215265 h 762000"/>
              <a:gd name="connsiteX19" fmla="*/ 0 w 762000"/>
              <a:gd name="connsiteY19" fmla="*/ 331470 h 762000"/>
              <a:gd name="connsiteX20" fmla="*/ 161925 w 762000"/>
              <a:gd name="connsiteY20" fmla="*/ 493395 h 762000"/>
              <a:gd name="connsiteX21" fmla="*/ 107632 w 762000"/>
              <a:gd name="connsiteY21" fmla="*/ 561023 h 762000"/>
              <a:gd name="connsiteX22" fmla="*/ 68580 w 762000"/>
              <a:gd name="connsiteY22" fmla="*/ 688658 h 762000"/>
              <a:gd name="connsiteX23" fmla="*/ 75248 w 762000"/>
              <a:gd name="connsiteY23" fmla="*/ 695325 h 762000"/>
              <a:gd name="connsiteX24" fmla="*/ 200978 w 762000"/>
              <a:gd name="connsiteY24" fmla="*/ 654368 h 762000"/>
              <a:gd name="connsiteX25" fmla="*/ 268605 w 762000"/>
              <a:gd name="connsiteY25" fmla="*/ 600075 h 762000"/>
              <a:gd name="connsiteX26" fmla="*/ 430530 w 762000"/>
              <a:gd name="connsiteY26" fmla="*/ 762000 h 762000"/>
              <a:gd name="connsiteX27" fmla="*/ 546735 w 762000"/>
              <a:gd name="connsiteY27" fmla="*/ 645795 h 762000"/>
              <a:gd name="connsiteX28" fmla="*/ 492443 w 762000"/>
              <a:gd name="connsiteY28" fmla="*/ 578168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62000" h="762000">
                <a:moveTo>
                  <a:pt x="492443" y="578168"/>
                </a:moveTo>
                <a:cubicBezTo>
                  <a:pt x="429578" y="580073"/>
                  <a:pt x="406718" y="499110"/>
                  <a:pt x="451485" y="452438"/>
                </a:cubicBezTo>
                <a:lnTo>
                  <a:pt x="458153" y="445770"/>
                </a:lnTo>
                <a:cubicBezTo>
                  <a:pt x="504825" y="401003"/>
                  <a:pt x="587693" y="421958"/>
                  <a:pt x="585788" y="484823"/>
                </a:cubicBezTo>
                <a:cubicBezTo>
                  <a:pt x="584835" y="521018"/>
                  <a:pt x="627698" y="564833"/>
                  <a:pt x="653415" y="539115"/>
                </a:cubicBezTo>
                <a:lnTo>
                  <a:pt x="762000" y="430530"/>
                </a:lnTo>
                <a:lnTo>
                  <a:pt x="600075" y="268605"/>
                </a:lnTo>
                <a:cubicBezTo>
                  <a:pt x="574358" y="242888"/>
                  <a:pt x="618173" y="200025"/>
                  <a:pt x="654368" y="200978"/>
                </a:cubicBezTo>
                <a:cubicBezTo>
                  <a:pt x="717233" y="202883"/>
                  <a:pt x="738188" y="120015"/>
                  <a:pt x="693420" y="73343"/>
                </a:cubicBezTo>
                <a:lnTo>
                  <a:pt x="686753" y="66675"/>
                </a:lnTo>
                <a:cubicBezTo>
                  <a:pt x="640080" y="21908"/>
                  <a:pt x="559118" y="44768"/>
                  <a:pt x="561023" y="107632"/>
                </a:cubicBezTo>
                <a:cubicBezTo>
                  <a:pt x="561975" y="143828"/>
                  <a:pt x="519113" y="187643"/>
                  <a:pt x="493395" y="161925"/>
                </a:cubicBezTo>
                <a:lnTo>
                  <a:pt x="331470" y="0"/>
                </a:lnTo>
                <a:lnTo>
                  <a:pt x="221933" y="108585"/>
                </a:lnTo>
                <a:cubicBezTo>
                  <a:pt x="196215" y="134303"/>
                  <a:pt x="240030" y="177165"/>
                  <a:pt x="276225" y="176213"/>
                </a:cubicBezTo>
                <a:cubicBezTo>
                  <a:pt x="339090" y="174308"/>
                  <a:pt x="361950" y="255270"/>
                  <a:pt x="317183" y="301943"/>
                </a:cubicBezTo>
                <a:lnTo>
                  <a:pt x="310515" y="308610"/>
                </a:lnTo>
                <a:cubicBezTo>
                  <a:pt x="263843" y="353378"/>
                  <a:pt x="180975" y="332423"/>
                  <a:pt x="182880" y="269558"/>
                </a:cubicBezTo>
                <a:cubicBezTo>
                  <a:pt x="183833" y="233363"/>
                  <a:pt x="140970" y="189548"/>
                  <a:pt x="115253" y="215265"/>
                </a:cubicBezTo>
                <a:lnTo>
                  <a:pt x="0" y="331470"/>
                </a:lnTo>
                <a:lnTo>
                  <a:pt x="161925" y="493395"/>
                </a:lnTo>
                <a:cubicBezTo>
                  <a:pt x="187643" y="519113"/>
                  <a:pt x="143828" y="561975"/>
                  <a:pt x="107632" y="561023"/>
                </a:cubicBezTo>
                <a:cubicBezTo>
                  <a:pt x="44768" y="559118"/>
                  <a:pt x="23813" y="641985"/>
                  <a:pt x="68580" y="688658"/>
                </a:cubicBezTo>
                <a:lnTo>
                  <a:pt x="75248" y="695325"/>
                </a:lnTo>
                <a:cubicBezTo>
                  <a:pt x="121920" y="740093"/>
                  <a:pt x="202883" y="717233"/>
                  <a:pt x="200978" y="654368"/>
                </a:cubicBezTo>
                <a:cubicBezTo>
                  <a:pt x="200025" y="618173"/>
                  <a:pt x="242888" y="574358"/>
                  <a:pt x="268605" y="600075"/>
                </a:cubicBezTo>
                <a:lnTo>
                  <a:pt x="430530" y="762000"/>
                </a:lnTo>
                <a:lnTo>
                  <a:pt x="546735" y="645795"/>
                </a:lnTo>
                <a:cubicBezTo>
                  <a:pt x="572453" y="620078"/>
                  <a:pt x="529590" y="577215"/>
                  <a:pt x="492443" y="578168"/>
                </a:cubicBezTo>
                <a:close/>
              </a:path>
            </a:pathLst>
          </a:custGeom>
          <a:gradFill flip="none" rotWithShape="1">
            <a:gsLst>
              <a:gs pos="76000">
                <a:schemeClr val="accent2"/>
              </a:gs>
              <a:gs pos="62000">
                <a:schemeClr val="accent4"/>
              </a:gs>
              <a:gs pos="46000">
                <a:schemeClr val="accent6"/>
              </a:gs>
              <a:gs pos="19000">
                <a:srgbClr val="7030A0"/>
              </a:gs>
              <a:gs pos="29000">
                <a:srgbClr val="0070C0"/>
              </a:gs>
              <a:gs pos="94000">
                <a:srgbClr val="C00000"/>
              </a:gs>
            </a:gsLst>
            <a:lin ang="16800000" scaled="0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860D96DE-FF83-834B-B3BD-8E42EE4DD1C8}"/>
              </a:ext>
            </a:extLst>
          </p:cNvPr>
          <p:cNvCxnSpPr>
            <a:cxnSpLocks/>
          </p:cNvCxnSpPr>
          <p:nvPr/>
        </p:nvCxnSpPr>
        <p:spPr>
          <a:xfrm>
            <a:off x="2638097" y="2832999"/>
            <a:ext cx="0" cy="1343787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0BC6953-9F78-D54D-9A13-450ECA7C3DB7}"/>
              </a:ext>
            </a:extLst>
          </p:cNvPr>
          <p:cNvCxnSpPr>
            <a:cxnSpLocks/>
          </p:cNvCxnSpPr>
          <p:nvPr/>
        </p:nvCxnSpPr>
        <p:spPr>
          <a:xfrm>
            <a:off x="3769042" y="5358114"/>
            <a:ext cx="3146765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E20AFAF-5C69-BC45-B0E0-E8264FD48B7D}"/>
              </a:ext>
            </a:extLst>
          </p:cNvPr>
          <p:cNvSpPr txBox="1"/>
          <p:nvPr/>
        </p:nvSpPr>
        <p:spPr>
          <a:xfrm>
            <a:off x="5887033" y="5578159"/>
            <a:ext cx="28730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Compute a statistic, </a:t>
            </a:r>
          </a:p>
          <a:p>
            <a:r>
              <a:rPr lang="en-US" sz="2400" dirty="0"/>
              <a:t>e.g. the sample mean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EA85A86-86AD-5A4A-9BA4-8A296F031753}"/>
              </a:ext>
            </a:extLst>
          </p:cNvPr>
          <p:cNvSpPr/>
          <p:nvPr/>
        </p:nvSpPr>
        <p:spPr>
          <a:xfrm>
            <a:off x="7210097" y="5301388"/>
            <a:ext cx="113452" cy="11345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2E4BDFE-DD25-AA49-949A-94D162C5F04F}"/>
              </a:ext>
            </a:extLst>
          </p:cNvPr>
          <p:cNvCxnSpPr>
            <a:cxnSpLocks/>
          </p:cNvCxnSpPr>
          <p:nvPr/>
        </p:nvCxnSpPr>
        <p:spPr>
          <a:xfrm flipV="1">
            <a:off x="7689620" y="3647090"/>
            <a:ext cx="1191621" cy="165430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Left-right Arrow 15">
            <a:extLst>
              <a:ext uri="{FF2B5EF4-FFF2-40B4-BE49-F238E27FC236}">
                <a16:creationId xmlns:a16="http://schemas.microsoft.com/office/drawing/2014/main" id="{7654BBCC-9114-CA44-A93F-5F034CC73491}"/>
              </a:ext>
            </a:extLst>
          </p:cNvPr>
          <p:cNvSpPr/>
          <p:nvPr/>
        </p:nvSpPr>
        <p:spPr>
          <a:xfrm>
            <a:off x="9605579" y="3121572"/>
            <a:ext cx="536904" cy="575442"/>
          </a:xfrm>
          <a:prstGeom prst="leftRightArrow">
            <a:avLst>
              <a:gd name="adj1" fmla="val 50000"/>
              <a:gd name="adj2" fmla="val 24510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</a:t>
            </a:r>
          </a:p>
        </p:txBody>
      </p:sp>
    </p:spTree>
    <p:extLst>
      <p:ext uri="{BB962C8B-B14F-4D97-AF65-F5344CB8AC3E}">
        <p14:creationId xmlns:p14="http://schemas.microsoft.com/office/powerpoint/2010/main" val="1655551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0D6F8EE4-BC22-5B44-AF53-D98EF7500923}"/>
              </a:ext>
            </a:extLst>
          </p:cNvPr>
          <p:cNvSpPr/>
          <p:nvPr/>
        </p:nvSpPr>
        <p:spPr>
          <a:xfrm>
            <a:off x="7689620" y="283779"/>
            <a:ext cx="3775376" cy="4090535"/>
          </a:xfrm>
          <a:prstGeom prst="roundRect">
            <a:avLst>
              <a:gd name="adj" fmla="val 6876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loud 11">
                <a:extLst>
                  <a:ext uri="{FF2B5EF4-FFF2-40B4-BE49-F238E27FC236}">
                    <a16:creationId xmlns:a16="http://schemas.microsoft.com/office/drawing/2014/main" id="{1AF3722A-0060-4144-928C-74D05C4E7D37}"/>
                  </a:ext>
                </a:extLst>
              </p:cNvPr>
              <p:cNvSpPr/>
              <p:nvPr/>
            </p:nvSpPr>
            <p:spPr>
              <a:xfrm>
                <a:off x="539982" y="516084"/>
                <a:ext cx="3962400" cy="2165131"/>
              </a:xfrm>
              <a:prstGeom prst="cloud">
                <a:avLst/>
              </a:prstGeom>
              <a:gradFill flip="none" rotWithShape="1">
                <a:gsLst>
                  <a:gs pos="76000">
                    <a:schemeClr val="accent2"/>
                  </a:gs>
                  <a:gs pos="62000">
                    <a:schemeClr val="accent4"/>
                  </a:gs>
                  <a:gs pos="46000">
                    <a:schemeClr val="accent6"/>
                  </a:gs>
                  <a:gs pos="19000">
                    <a:srgbClr val="7030A0"/>
                  </a:gs>
                  <a:gs pos="29000">
                    <a:srgbClr val="0070C0"/>
                  </a:gs>
                  <a:gs pos="94000">
                    <a:srgbClr val="C00000"/>
                  </a:gs>
                </a:gsLst>
                <a:lin ang="13500000" scaled="1"/>
                <a:tileRect/>
              </a:gra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Population</a:t>
                </a:r>
                <a:br>
                  <a:rPr lang="en-US" sz="2400" dirty="0">
                    <a:solidFill>
                      <a:schemeClr val="tx1"/>
                    </a:solidFill>
                  </a:rPr>
                </a:br>
                <a:r>
                  <a:rPr lang="en-US" sz="2400" dirty="0">
                    <a:solidFill>
                      <a:schemeClr val="tx1"/>
                    </a:solidFill>
                  </a:rPr>
                  <a:t>(size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2" name="Cloud 11">
                <a:extLst>
                  <a:ext uri="{FF2B5EF4-FFF2-40B4-BE49-F238E27FC236}">
                    <a16:creationId xmlns:a16="http://schemas.microsoft.com/office/drawing/2014/main" id="{1AF3722A-0060-4144-928C-74D05C4E7D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82" y="516084"/>
                <a:ext cx="3962400" cy="2165131"/>
              </a:xfrm>
              <a:prstGeom prst="cloud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1DF51F2-6ACD-9B4E-96EF-D5AC76861847}"/>
                  </a:ext>
                </a:extLst>
              </p:cNvPr>
              <p:cNvSpPr txBox="1"/>
              <p:nvPr/>
            </p:nvSpPr>
            <p:spPr>
              <a:xfrm>
                <a:off x="748265" y="4942616"/>
                <a:ext cx="110479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Sample</a:t>
                </a:r>
              </a:p>
              <a:p>
                <a:r>
                  <a:rPr lang="en-US" sz="2400" dirty="0"/>
                  <a:t>(size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1DF51F2-6ACD-9B4E-96EF-D5AC768618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265" y="4942616"/>
                <a:ext cx="1104790" cy="830997"/>
              </a:xfrm>
              <a:prstGeom prst="rect">
                <a:avLst/>
              </a:prstGeom>
              <a:blipFill>
                <a:blip r:embed="rId3"/>
                <a:stretch>
                  <a:fillRect l="-9195" t="-6061" r="-8046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Graphic 6" descr="Puzzle">
            <a:extLst>
              <a:ext uri="{FF2B5EF4-FFF2-40B4-BE49-F238E27FC236}">
                <a16:creationId xmlns:a16="http://schemas.microsoft.com/office/drawing/2014/main" id="{A7A96C26-F993-6944-A6EB-2BB0E06A1004}"/>
              </a:ext>
            </a:extLst>
          </p:cNvPr>
          <p:cNvSpPr/>
          <p:nvPr/>
        </p:nvSpPr>
        <p:spPr>
          <a:xfrm rot="18900000">
            <a:off x="1942444" y="4662463"/>
            <a:ext cx="1391304" cy="1391304"/>
          </a:xfrm>
          <a:custGeom>
            <a:avLst/>
            <a:gdLst>
              <a:gd name="connsiteX0" fmla="*/ 492443 w 762000"/>
              <a:gd name="connsiteY0" fmla="*/ 578168 h 762000"/>
              <a:gd name="connsiteX1" fmla="*/ 451485 w 762000"/>
              <a:gd name="connsiteY1" fmla="*/ 452438 h 762000"/>
              <a:gd name="connsiteX2" fmla="*/ 458153 w 762000"/>
              <a:gd name="connsiteY2" fmla="*/ 445770 h 762000"/>
              <a:gd name="connsiteX3" fmla="*/ 585788 w 762000"/>
              <a:gd name="connsiteY3" fmla="*/ 484823 h 762000"/>
              <a:gd name="connsiteX4" fmla="*/ 653415 w 762000"/>
              <a:gd name="connsiteY4" fmla="*/ 539115 h 762000"/>
              <a:gd name="connsiteX5" fmla="*/ 762000 w 762000"/>
              <a:gd name="connsiteY5" fmla="*/ 430530 h 762000"/>
              <a:gd name="connsiteX6" fmla="*/ 600075 w 762000"/>
              <a:gd name="connsiteY6" fmla="*/ 268605 h 762000"/>
              <a:gd name="connsiteX7" fmla="*/ 654368 w 762000"/>
              <a:gd name="connsiteY7" fmla="*/ 200978 h 762000"/>
              <a:gd name="connsiteX8" fmla="*/ 693420 w 762000"/>
              <a:gd name="connsiteY8" fmla="*/ 73343 h 762000"/>
              <a:gd name="connsiteX9" fmla="*/ 686753 w 762000"/>
              <a:gd name="connsiteY9" fmla="*/ 66675 h 762000"/>
              <a:gd name="connsiteX10" fmla="*/ 561023 w 762000"/>
              <a:gd name="connsiteY10" fmla="*/ 107632 h 762000"/>
              <a:gd name="connsiteX11" fmla="*/ 493395 w 762000"/>
              <a:gd name="connsiteY11" fmla="*/ 161925 h 762000"/>
              <a:gd name="connsiteX12" fmla="*/ 331470 w 762000"/>
              <a:gd name="connsiteY12" fmla="*/ 0 h 762000"/>
              <a:gd name="connsiteX13" fmla="*/ 221933 w 762000"/>
              <a:gd name="connsiteY13" fmla="*/ 108585 h 762000"/>
              <a:gd name="connsiteX14" fmla="*/ 276225 w 762000"/>
              <a:gd name="connsiteY14" fmla="*/ 176213 h 762000"/>
              <a:gd name="connsiteX15" fmla="*/ 317183 w 762000"/>
              <a:gd name="connsiteY15" fmla="*/ 301943 h 762000"/>
              <a:gd name="connsiteX16" fmla="*/ 310515 w 762000"/>
              <a:gd name="connsiteY16" fmla="*/ 308610 h 762000"/>
              <a:gd name="connsiteX17" fmla="*/ 182880 w 762000"/>
              <a:gd name="connsiteY17" fmla="*/ 269558 h 762000"/>
              <a:gd name="connsiteX18" fmla="*/ 115253 w 762000"/>
              <a:gd name="connsiteY18" fmla="*/ 215265 h 762000"/>
              <a:gd name="connsiteX19" fmla="*/ 0 w 762000"/>
              <a:gd name="connsiteY19" fmla="*/ 331470 h 762000"/>
              <a:gd name="connsiteX20" fmla="*/ 161925 w 762000"/>
              <a:gd name="connsiteY20" fmla="*/ 493395 h 762000"/>
              <a:gd name="connsiteX21" fmla="*/ 107632 w 762000"/>
              <a:gd name="connsiteY21" fmla="*/ 561023 h 762000"/>
              <a:gd name="connsiteX22" fmla="*/ 68580 w 762000"/>
              <a:gd name="connsiteY22" fmla="*/ 688658 h 762000"/>
              <a:gd name="connsiteX23" fmla="*/ 75248 w 762000"/>
              <a:gd name="connsiteY23" fmla="*/ 695325 h 762000"/>
              <a:gd name="connsiteX24" fmla="*/ 200978 w 762000"/>
              <a:gd name="connsiteY24" fmla="*/ 654368 h 762000"/>
              <a:gd name="connsiteX25" fmla="*/ 268605 w 762000"/>
              <a:gd name="connsiteY25" fmla="*/ 600075 h 762000"/>
              <a:gd name="connsiteX26" fmla="*/ 430530 w 762000"/>
              <a:gd name="connsiteY26" fmla="*/ 762000 h 762000"/>
              <a:gd name="connsiteX27" fmla="*/ 546735 w 762000"/>
              <a:gd name="connsiteY27" fmla="*/ 645795 h 762000"/>
              <a:gd name="connsiteX28" fmla="*/ 492443 w 762000"/>
              <a:gd name="connsiteY28" fmla="*/ 578168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62000" h="762000">
                <a:moveTo>
                  <a:pt x="492443" y="578168"/>
                </a:moveTo>
                <a:cubicBezTo>
                  <a:pt x="429578" y="580073"/>
                  <a:pt x="406718" y="499110"/>
                  <a:pt x="451485" y="452438"/>
                </a:cubicBezTo>
                <a:lnTo>
                  <a:pt x="458153" y="445770"/>
                </a:lnTo>
                <a:cubicBezTo>
                  <a:pt x="504825" y="401003"/>
                  <a:pt x="587693" y="421958"/>
                  <a:pt x="585788" y="484823"/>
                </a:cubicBezTo>
                <a:cubicBezTo>
                  <a:pt x="584835" y="521018"/>
                  <a:pt x="627698" y="564833"/>
                  <a:pt x="653415" y="539115"/>
                </a:cubicBezTo>
                <a:lnTo>
                  <a:pt x="762000" y="430530"/>
                </a:lnTo>
                <a:lnTo>
                  <a:pt x="600075" y="268605"/>
                </a:lnTo>
                <a:cubicBezTo>
                  <a:pt x="574358" y="242888"/>
                  <a:pt x="618173" y="200025"/>
                  <a:pt x="654368" y="200978"/>
                </a:cubicBezTo>
                <a:cubicBezTo>
                  <a:pt x="717233" y="202883"/>
                  <a:pt x="738188" y="120015"/>
                  <a:pt x="693420" y="73343"/>
                </a:cubicBezTo>
                <a:lnTo>
                  <a:pt x="686753" y="66675"/>
                </a:lnTo>
                <a:cubicBezTo>
                  <a:pt x="640080" y="21908"/>
                  <a:pt x="559118" y="44768"/>
                  <a:pt x="561023" y="107632"/>
                </a:cubicBezTo>
                <a:cubicBezTo>
                  <a:pt x="561975" y="143828"/>
                  <a:pt x="519113" y="187643"/>
                  <a:pt x="493395" y="161925"/>
                </a:cubicBezTo>
                <a:lnTo>
                  <a:pt x="331470" y="0"/>
                </a:lnTo>
                <a:lnTo>
                  <a:pt x="221933" y="108585"/>
                </a:lnTo>
                <a:cubicBezTo>
                  <a:pt x="196215" y="134303"/>
                  <a:pt x="240030" y="177165"/>
                  <a:pt x="276225" y="176213"/>
                </a:cubicBezTo>
                <a:cubicBezTo>
                  <a:pt x="339090" y="174308"/>
                  <a:pt x="361950" y="255270"/>
                  <a:pt x="317183" y="301943"/>
                </a:cubicBezTo>
                <a:lnTo>
                  <a:pt x="310515" y="308610"/>
                </a:lnTo>
                <a:cubicBezTo>
                  <a:pt x="263843" y="353378"/>
                  <a:pt x="180975" y="332423"/>
                  <a:pt x="182880" y="269558"/>
                </a:cubicBezTo>
                <a:cubicBezTo>
                  <a:pt x="183833" y="233363"/>
                  <a:pt x="140970" y="189548"/>
                  <a:pt x="115253" y="215265"/>
                </a:cubicBezTo>
                <a:lnTo>
                  <a:pt x="0" y="331470"/>
                </a:lnTo>
                <a:lnTo>
                  <a:pt x="161925" y="493395"/>
                </a:lnTo>
                <a:cubicBezTo>
                  <a:pt x="187643" y="519113"/>
                  <a:pt x="143828" y="561975"/>
                  <a:pt x="107632" y="561023"/>
                </a:cubicBezTo>
                <a:cubicBezTo>
                  <a:pt x="44768" y="559118"/>
                  <a:pt x="23813" y="641985"/>
                  <a:pt x="68580" y="688658"/>
                </a:cubicBezTo>
                <a:lnTo>
                  <a:pt x="75248" y="695325"/>
                </a:lnTo>
                <a:cubicBezTo>
                  <a:pt x="121920" y="740093"/>
                  <a:pt x="202883" y="717233"/>
                  <a:pt x="200978" y="654368"/>
                </a:cubicBezTo>
                <a:cubicBezTo>
                  <a:pt x="200025" y="618173"/>
                  <a:pt x="242888" y="574358"/>
                  <a:pt x="268605" y="600075"/>
                </a:cubicBezTo>
                <a:lnTo>
                  <a:pt x="430530" y="762000"/>
                </a:lnTo>
                <a:lnTo>
                  <a:pt x="546735" y="645795"/>
                </a:lnTo>
                <a:cubicBezTo>
                  <a:pt x="572453" y="620078"/>
                  <a:pt x="529590" y="577215"/>
                  <a:pt x="492443" y="578168"/>
                </a:cubicBezTo>
                <a:close/>
              </a:path>
            </a:pathLst>
          </a:custGeom>
          <a:gradFill flip="none" rotWithShape="1">
            <a:gsLst>
              <a:gs pos="76000">
                <a:schemeClr val="accent2"/>
              </a:gs>
              <a:gs pos="62000">
                <a:schemeClr val="accent4"/>
              </a:gs>
              <a:gs pos="46000">
                <a:schemeClr val="accent6"/>
              </a:gs>
              <a:gs pos="19000">
                <a:srgbClr val="7030A0"/>
              </a:gs>
              <a:gs pos="29000">
                <a:srgbClr val="0070C0"/>
              </a:gs>
              <a:gs pos="94000">
                <a:srgbClr val="C00000"/>
              </a:gs>
            </a:gsLst>
            <a:lin ang="16800000" scaled="0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860D96DE-FF83-834B-B3BD-8E42EE4DD1C8}"/>
              </a:ext>
            </a:extLst>
          </p:cNvPr>
          <p:cNvCxnSpPr>
            <a:cxnSpLocks/>
          </p:cNvCxnSpPr>
          <p:nvPr/>
        </p:nvCxnSpPr>
        <p:spPr>
          <a:xfrm>
            <a:off x="2638097" y="2832999"/>
            <a:ext cx="0" cy="1343787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0BC6953-9F78-D54D-9A13-450ECA7C3DB7}"/>
              </a:ext>
            </a:extLst>
          </p:cNvPr>
          <p:cNvCxnSpPr>
            <a:cxnSpLocks/>
          </p:cNvCxnSpPr>
          <p:nvPr/>
        </p:nvCxnSpPr>
        <p:spPr>
          <a:xfrm>
            <a:off x="3769042" y="5358114"/>
            <a:ext cx="3146765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E20AFAF-5C69-BC45-B0E0-E8264FD48B7D}"/>
              </a:ext>
            </a:extLst>
          </p:cNvPr>
          <p:cNvSpPr txBox="1"/>
          <p:nvPr/>
        </p:nvSpPr>
        <p:spPr>
          <a:xfrm>
            <a:off x="5887033" y="5578159"/>
            <a:ext cx="28730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Compute a statistic, </a:t>
            </a:r>
          </a:p>
          <a:p>
            <a:r>
              <a:rPr lang="en-US" sz="2400" dirty="0"/>
              <a:t>e.g. the sample mean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EA85A86-86AD-5A4A-9BA4-8A296F031753}"/>
              </a:ext>
            </a:extLst>
          </p:cNvPr>
          <p:cNvSpPr/>
          <p:nvPr/>
        </p:nvSpPr>
        <p:spPr>
          <a:xfrm>
            <a:off x="7210097" y="5301388"/>
            <a:ext cx="113452" cy="11345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27BAD58-52C3-064D-9800-A8704788E9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9885" y="567143"/>
            <a:ext cx="3008036" cy="3609643"/>
          </a:xfrm>
          <a:prstGeom prst="rect">
            <a:avLst/>
          </a:prstGeom>
        </p:spPr>
      </p:pic>
      <p:sp>
        <p:nvSpPr>
          <p:cNvPr id="18" name="Left-right Arrow 17">
            <a:extLst>
              <a:ext uri="{FF2B5EF4-FFF2-40B4-BE49-F238E27FC236}">
                <a16:creationId xmlns:a16="http://schemas.microsoft.com/office/drawing/2014/main" id="{F004997B-3133-7247-B951-A1BD2E2C4022}"/>
              </a:ext>
            </a:extLst>
          </p:cNvPr>
          <p:cNvSpPr/>
          <p:nvPr/>
        </p:nvSpPr>
        <p:spPr>
          <a:xfrm>
            <a:off x="9661336" y="3188865"/>
            <a:ext cx="296703" cy="391062"/>
          </a:xfrm>
          <a:prstGeom prst="leftRightArrow">
            <a:avLst>
              <a:gd name="adj1" fmla="val 50000"/>
              <a:gd name="adj2" fmla="val 31551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2E4BDFE-DD25-AA49-949A-94D162C5F04F}"/>
              </a:ext>
            </a:extLst>
          </p:cNvPr>
          <p:cNvCxnSpPr>
            <a:cxnSpLocks/>
          </p:cNvCxnSpPr>
          <p:nvPr/>
        </p:nvCxnSpPr>
        <p:spPr>
          <a:xfrm flipV="1">
            <a:off x="7689620" y="3647090"/>
            <a:ext cx="1191621" cy="165430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221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loud 11">
                <a:extLst>
                  <a:ext uri="{FF2B5EF4-FFF2-40B4-BE49-F238E27FC236}">
                    <a16:creationId xmlns:a16="http://schemas.microsoft.com/office/drawing/2014/main" id="{1AF3722A-0060-4144-928C-74D05C4E7D37}"/>
                  </a:ext>
                </a:extLst>
              </p:cNvPr>
              <p:cNvSpPr/>
              <p:nvPr/>
            </p:nvSpPr>
            <p:spPr>
              <a:xfrm>
                <a:off x="539982" y="516084"/>
                <a:ext cx="3962400" cy="2165131"/>
              </a:xfrm>
              <a:prstGeom prst="cloud">
                <a:avLst/>
              </a:prstGeom>
              <a:gradFill flip="none" rotWithShape="1">
                <a:gsLst>
                  <a:gs pos="76000">
                    <a:schemeClr val="accent2"/>
                  </a:gs>
                  <a:gs pos="62000">
                    <a:schemeClr val="accent4"/>
                  </a:gs>
                  <a:gs pos="46000">
                    <a:schemeClr val="accent6"/>
                  </a:gs>
                  <a:gs pos="19000">
                    <a:srgbClr val="7030A0"/>
                  </a:gs>
                  <a:gs pos="29000">
                    <a:srgbClr val="0070C0"/>
                  </a:gs>
                  <a:gs pos="94000">
                    <a:srgbClr val="C00000"/>
                  </a:gs>
                </a:gsLst>
                <a:lin ang="13500000" scaled="1"/>
                <a:tileRect/>
              </a:gra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Population</a:t>
                </a:r>
                <a:br>
                  <a:rPr lang="en-US" sz="2400" dirty="0">
                    <a:solidFill>
                      <a:schemeClr val="tx1"/>
                    </a:solidFill>
                  </a:rPr>
                </a:br>
                <a:r>
                  <a:rPr lang="en-US" sz="2400" dirty="0">
                    <a:solidFill>
                      <a:schemeClr val="tx1"/>
                    </a:solidFill>
                  </a:rPr>
                  <a:t>(size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2" name="Cloud 11">
                <a:extLst>
                  <a:ext uri="{FF2B5EF4-FFF2-40B4-BE49-F238E27FC236}">
                    <a16:creationId xmlns:a16="http://schemas.microsoft.com/office/drawing/2014/main" id="{1AF3722A-0060-4144-928C-74D05C4E7D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82" y="516084"/>
                <a:ext cx="3962400" cy="2165131"/>
              </a:xfrm>
              <a:prstGeom prst="cloud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1DF51F2-6ACD-9B4E-96EF-D5AC76861847}"/>
                  </a:ext>
                </a:extLst>
              </p:cNvPr>
              <p:cNvSpPr txBox="1"/>
              <p:nvPr/>
            </p:nvSpPr>
            <p:spPr>
              <a:xfrm>
                <a:off x="748265" y="4942616"/>
                <a:ext cx="110479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Sample</a:t>
                </a:r>
              </a:p>
              <a:p>
                <a:r>
                  <a:rPr lang="en-US" sz="2400" dirty="0"/>
                  <a:t>(size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1DF51F2-6ACD-9B4E-96EF-D5AC768618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265" y="4942616"/>
                <a:ext cx="1104790" cy="830997"/>
              </a:xfrm>
              <a:prstGeom prst="rect">
                <a:avLst/>
              </a:prstGeom>
              <a:blipFill>
                <a:blip r:embed="rId4"/>
                <a:stretch>
                  <a:fillRect l="-9195" t="-6061" r="-8046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Graphic 6" descr="Puzzle">
            <a:extLst>
              <a:ext uri="{FF2B5EF4-FFF2-40B4-BE49-F238E27FC236}">
                <a16:creationId xmlns:a16="http://schemas.microsoft.com/office/drawing/2014/main" id="{A7A96C26-F993-6944-A6EB-2BB0E06A1004}"/>
              </a:ext>
            </a:extLst>
          </p:cNvPr>
          <p:cNvSpPr/>
          <p:nvPr/>
        </p:nvSpPr>
        <p:spPr>
          <a:xfrm rot="18900000">
            <a:off x="1942444" y="4662463"/>
            <a:ext cx="1391304" cy="1391304"/>
          </a:xfrm>
          <a:custGeom>
            <a:avLst/>
            <a:gdLst>
              <a:gd name="connsiteX0" fmla="*/ 492443 w 762000"/>
              <a:gd name="connsiteY0" fmla="*/ 578168 h 762000"/>
              <a:gd name="connsiteX1" fmla="*/ 451485 w 762000"/>
              <a:gd name="connsiteY1" fmla="*/ 452438 h 762000"/>
              <a:gd name="connsiteX2" fmla="*/ 458153 w 762000"/>
              <a:gd name="connsiteY2" fmla="*/ 445770 h 762000"/>
              <a:gd name="connsiteX3" fmla="*/ 585788 w 762000"/>
              <a:gd name="connsiteY3" fmla="*/ 484823 h 762000"/>
              <a:gd name="connsiteX4" fmla="*/ 653415 w 762000"/>
              <a:gd name="connsiteY4" fmla="*/ 539115 h 762000"/>
              <a:gd name="connsiteX5" fmla="*/ 762000 w 762000"/>
              <a:gd name="connsiteY5" fmla="*/ 430530 h 762000"/>
              <a:gd name="connsiteX6" fmla="*/ 600075 w 762000"/>
              <a:gd name="connsiteY6" fmla="*/ 268605 h 762000"/>
              <a:gd name="connsiteX7" fmla="*/ 654368 w 762000"/>
              <a:gd name="connsiteY7" fmla="*/ 200978 h 762000"/>
              <a:gd name="connsiteX8" fmla="*/ 693420 w 762000"/>
              <a:gd name="connsiteY8" fmla="*/ 73343 h 762000"/>
              <a:gd name="connsiteX9" fmla="*/ 686753 w 762000"/>
              <a:gd name="connsiteY9" fmla="*/ 66675 h 762000"/>
              <a:gd name="connsiteX10" fmla="*/ 561023 w 762000"/>
              <a:gd name="connsiteY10" fmla="*/ 107632 h 762000"/>
              <a:gd name="connsiteX11" fmla="*/ 493395 w 762000"/>
              <a:gd name="connsiteY11" fmla="*/ 161925 h 762000"/>
              <a:gd name="connsiteX12" fmla="*/ 331470 w 762000"/>
              <a:gd name="connsiteY12" fmla="*/ 0 h 762000"/>
              <a:gd name="connsiteX13" fmla="*/ 221933 w 762000"/>
              <a:gd name="connsiteY13" fmla="*/ 108585 h 762000"/>
              <a:gd name="connsiteX14" fmla="*/ 276225 w 762000"/>
              <a:gd name="connsiteY14" fmla="*/ 176213 h 762000"/>
              <a:gd name="connsiteX15" fmla="*/ 317183 w 762000"/>
              <a:gd name="connsiteY15" fmla="*/ 301943 h 762000"/>
              <a:gd name="connsiteX16" fmla="*/ 310515 w 762000"/>
              <a:gd name="connsiteY16" fmla="*/ 308610 h 762000"/>
              <a:gd name="connsiteX17" fmla="*/ 182880 w 762000"/>
              <a:gd name="connsiteY17" fmla="*/ 269558 h 762000"/>
              <a:gd name="connsiteX18" fmla="*/ 115253 w 762000"/>
              <a:gd name="connsiteY18" fmla="*/ 215265 h 762000"/>
              <a:gd name="connsiteX19" fmla="*/ 0 w 762000"/>
              <a:gd name="connsiteY19" fmla="*/ 331470 h 762000"/>
              <a:gd name="connsiteX20" fmla="*/ 161925 w 762000"/>
              <a:gd name="connsiteY20" fmla="*/ 493395 h 762000"/>
              <a:gd name="connsiteX21" fmla="*/ 107632 w 762000"/>
              <a:gd name="connsiteY21" fmla="*/ 561023 h 762000"/>
              <a:gd name="connsiteX22" fmla="*/ 68580 w 762000"/>
              <a:gd name="connsiteY22" fmla="*/ 688658 h 762000"/>
              <a:gd name="connsiteX23" fmla="*/ 75248 w 762000"/>
              <a:gd name="connsiteY23" fmla="*/ 695325 h 762000"/>
              <a:gd name="connsiteX24" fmla="*/ 200978 w 762000"/>
              <a:gd name="connsiteY24" fmla="*/ 654368 h 762000"/>
              <a:gd name="connsiteX25" fmla="*/ 268605 w 762000"/>
              <a:gd name="connsiteY25" fmla="*/ 600075 h 762000"/>
              <a:gd name="connsiteX26" fmla="*/ 430530 w 762000"/>
              <a:gd name="connsiteY26" fmla="*/ 762000 h 762000"/>
              <a:gd name="connsiteX27" fmla="*/ 546735 w 762000"/>
              <a:gd name="connsiteY27" fmla="*/ 645795 h 762000"/>
              <a:gd name="connsiteX28" fmla="*/ 492443 w 762000"/>
              <a:gd name="connsiteY28" fmla="*/ 578168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62000" h="762000">
                <a:moveTo>
                  <a:pt x="492443" y="578168"/>
                </a:moveTo>
                <a:cubicBezTo>
                  <a:pt x="429578" y="580073"/>
                  <a:pt x="406718" y="499110"/>
                  <a:pt x="451485" y="452438"/>
                </a:cubicBezTo>
                <a:lnTo>
                  <a:pt x="458153" y="445770"/>
                </a:lnTo>
                <a:cubicBezTo>
                  <a:pt x="504825" y="401003"/>
                  <a:pt x="587693" y="421958"/>
                  <a:pt x="585788" y="484823"/>
                </a:cubicBezTo>
                <a:cubicBezTo>
                  <a:pt x="584835" y="521018"/>
                  <a:pt x="627698" y="564833"/>
                  <a:pt x="653415" y="539115"/>
                </a:cubicBezTo>
                <a:lnTo>
                  <a:pt x="762000" y="430530"/>
                </a:lnTo>
                <a:lnTo>
                  <a:pt x="600075" y="268605"/>
                </a:lnTo>
                <a:cubicBezTo>
                  <a:pt x="574358" y="242888"/>
                  <a:pt x="618173" y="200025"/>
                  <a:pt x="654368" y="200978"/>
                </a:cubicBezTo>
                <a:cubicBezTo>
                  <a:pt x="717233" y="202883"/>
                  <a:pt x="738188" y="120015"/>
                  <a:pt x="693420" y="73343"/>
                </a:cubicBezTo>
                <a:lnTo>
                  <a:pt x="686753" y="66675"/>
                </a:lnTo>
                <a:cubicBezTo>
                  <a:pt x="640080" y="21908"/>
                  <a:pt x="559118" y="44768"/>
                  <a:pt x="561023" y="107632"/>
                </a:cubicBezTo>
                <a:cubicBezTo>
                  <a:pt x="561975" y="143828"/>
                  <a:pt x="519113" y="187643"/>
                  <a:pt x="493395" y="161925"/>
                </a:cubicBezTo>
                <a:lnTo>
                  <a:pt x="331470" y="0"/>
                </a:lnTo>
                <a:lnTo>
                  <a:pt x="221933" y="108585"/>
                </a:lnTo>
                <a:cubicBezTo>
                  <a:pt x="196215" y="134303"/>
                  <a:pt x="240030" y="177165"/>
                  <a:pt x="276225" y="176213"/>
                </a:cubicBezTo>
                <a:cubicBezTo>
                  <a:pt x="339090" y="174308"/>
                  <a:pt x="361950" y="255270"/>
                  <a:pt x="317183" y="301943"/>
                </a:cubicBezTo>
                <a:lnTo>
                  <a:pt x="310515" y="308610"/>
                </a:lnTo>
                <a:cubicBezTo>
                  <a:pt x="263843" y="353378"/>
                  <a:pt x="180975" y="332423"/>
                  <a:pt x="182880" y="269558"/>
                </a:cubicBezTo>
                <a:cubicBezTo>
                  <a:pt x="183833" y="233363"/>
                  <a:pt x="140970" y="189548"/>
                  <a:pt x="115253" y="215265"/>
                </a:cubicBezTo>
                <a:lnTo>
                  <a:pt x="0" y="331470"/>
                </a:lnTo>
                <a:lnTo>
                  <a:pt x="161925" y="493395"/>
                </a:lnTo>
                <a:cubicBezTo>
                  <a:pt x="187643" y="519113"/>
                  <a:pt x="143828" y="561975"/>
                  <a:pt x="107632" y="561023"/>
                </a:cubicBezTo>
                <a:cubicBezTo>
                  <a:pt x="44768" y="559118"/>
                  <a:pt x="23813" y="641985"/>
                  <a:pt x="68580" y="688658"/>
                </a:cubicBezTo>
                <a:lnTo>
                  <a:pt x="75248" y="695325"/>
                </a:lnTo>
                <a:cubicBezTo>
                  <a:pt x="121920" y="740093"/>
                  <a:pt x="202883" y="717233"/>
                  <a:pt x="200978" y="654368"/>
                </a:cubicBezTo>
                <a:cubicBezTo>
                  <a:pt x="200025" y="618173"/>
                  <a:pt x="242888" y="574358"/>
                  <a:pt x="268605" y="600075"/>
                </a:cubicBezTo>
                <a:lnTo>
                  <a:pt x="430530" y="762000"/>
                </a:lnTo>
                <a:lnTo>
                  <a:pt x="546735" y="645795"/>
                </a:lnTo>
                <a:cubicBezTo>
                  <a:pt x="572453" y="620078"/>
                  <a:pt x="529590" y="577215"/>
                  <a:pt x="492443" y="578168"/>
                </a:cubicBezTo>
                <a:close/>
              </a:path>
            </a:pathLst>
          </a:custGeom>
          <a:gradFill flip="none" rotWithShape="1">
            <a:gsLst>
              <a:gs pos="76000">
                <a:schemeClr val="accent2"/>
              </a:gs>
              <a:gs pos="62000">
                <a:schemeClr val="accent4"/>
              </a:gs>
              <a:gs pos="46000">
                <a:schemeClr val="accent6"/>
              </a:gs>
              <a:gs pos="19000">
                <a:srgbClr val="7030A0"/>
              </a:gs>
              <a:gs pos="29000">
                <a:srgbClr val="0070C0"/>
              </a:gs>
              <a:gs pos="94000">
                <a:srgbClr val="C00000"/>
              </a:gs>
            </a:gsLst>
            <a:lin ang="16800000" scaled="0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0BC6953-9F78-D54D-9A13-450ECA7C3DB7}"/>
              </a:ext>
            </a:extLst>
          </p:cNvPr>
          <p:cNvCxnSpPr>
            <a:cxnSpLocks/>
          </p:cNvCxnSpPr>
          <p:nvPr/>
        </p:nvCxnSpPr>
        <p:spPr>
          <a:xfrm>
            <a:off x="3769042" y="5358114"/>
            <a:ext cx="3146765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696F794-1EAE-9944-BD58-77DA4B351202}"/>
              </a:ext>
            </a:extLst>
          </p:cNvPr>
          <p:cNvCxnSpPr>
            <a:cxnSpLocks/>
          </p:cNvCxnSpPr>
          <p:nvPr/>
        </p:nvCxnSpPr>
        <p:spPr>
          <a:xfrm>
            <a:off x="748265" y="399393"/>
            <a:ext cx="3754116" cy="228182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19AE46-0E53-4B44-97D3-86AE01BD9149}"/>
              </a:ext>
            </a:extLst>
          </p:cNvPr>
          <p:cNvCxnSpPr>
            <a:cxnSpLocks/>
          </p:cNvCxnSpPr>
          <p:nvPr/>
        </p:nvCxnSpPr>
        <p:spPr>
          <a:xfrm flipV="1">
            <a:off x="748265" y="516085"/>
            <a:ext cx="3844756" cy="228182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Curved Connector 19">
            <a:extLst>
              <a:ext uri="{FF2B5EF4-FFF2-40B4-BE49-F238E27FC236}">
                <a16:creationId xmlns:a16="http://schemas.microsoft.com/office/drawing/2014/main" id="{803E5FF9-DDC4-1844-8929-3DC33E046A74}"/>
              </a:ext>
            </a:extLst>
          </p:cNvPr>
          <p:cNvCxnSpPr>
            <a:cxnSpLocks/>
          </p:cNvCxnSpPr>
          <p:nvPr/>
        </p:nvCxnSpPr>
        <p:spPr>
          <a:xfrm>
            <a:off x="2638097" y="2832999"/>
            <a:ext cx="0" cy="1343787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354B312A-ABFC-5148-8E43-8C5D00C59EB2}"/>
              </a:ext>
            </a:extLst>
          </p:cNvPr>
          <p:cNvSpPr/>
          <p:nvPr/>
        </p:nvSpPr>
        <p:spPr>
          <a:xfrm>
            <a:off x="7210097" y="5301388"/>
            <a:ext cx="113452" cy="11345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AE458F-10B8-D24D-92DC-C7F4290CCBC9}"/>
              </a:ext>
            </a:extLst>
          </p:cNvPr>
          <p:cNvSpPr txBox="1"/>
          <p:nvPr/>
        </p:nvSpPr>
        <p:spPr>
          <a:xfrm>
            <a:off x="5887033" y="5578159"/>
            <a:ext cx="28730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Compute a statistic, </a:t>
            </a:r>
          </a:p>
          <a:p>
            <a:r>
              <a:rPr lang="en-US" sz="2400" dirty="0"/>
              <a:t>e.g. the sample mean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C96C4396-75EC-9842-91E8-60FBA21915BD}"/>
              </a:ext>
            </a:extLst>
          </p:cNvPr>
          <p:cNvSpPr/>
          <p:nvPr/>
        </p:nvSpPr>
        <p:spPr>
          <a:xfrm>
            <a:off x="7689620" y="283779"/>
            <a:ext cx="3775376" cy="4090535"/>
          </a:xfrm>
          <a:prstGeom prst="roundRect">
            <a:avLst>
              <a:gd name="adj" fmla="val 6876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6210381-1FBE-8C43-8395-189C3AAEA8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3696" y="706282"/>
            <a:ext cx="2960413" cy="3552496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50A63722-2479-5D4A-9485-E01A9D818B20}"/>
              </a:ext>
            </a:extLst>
          </p:cNvPr>
          <p:cNvSpPr/>
          <p:nvPr/>
        </p:nvSpPr>
        <p:spPr>
          <a:xfrm>
            <a:off x="7210097" y="5301388"/>
            <a:ext cx="113452" cy="11345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649D64-03B4-344D-914C-D0B746A7B53F}"/>
              </a:ext>
            </a:extLst>
          </p:cNvPr>
          <p:cNvCxnSpPr>
            <a:cxnSpLocks/>
          </p:cNvCxnSpPr>
          <p:nvPr/>
        </p:nvCxnSpPr>
        <p:spPr>
          <a:xfrm flipV="1">
            <a:off x="7689620" y="3647090"/>
            <a:ext cx="1191621" cy="165430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Left-right Arrow 25">
            <a:extLst>
              <a:ext uri="{FF2B5EF4-FFF2-40B4-BE49-F238E27FC236}">
                <a16:creationId xmlns:a16="http://schemas.microsoft.com/office/drawing/2014/main" id="{B4A7D965-1C2E-704F-B5B3-E43523A303FC}"/>
              </a:ext>
            </a:extLst>
          </p:cNvPr>
          <p:cNvSpPr/>
          <p:nvPr/>
        </p:nvSpPr>
        <p:spPr>
          <a:xfrm>
            <a:off x="9605579" y="3121572"/>
            <a:ext cx="536904" cy="575442"/>
          </a:xfrm>
          <a:prstGeom prst="leftRightArrow">
            <a:avLst>
              <a:gd name="adj1" fmla="val 50000"/>
              <a:gd name="adj2" fmla="val 24510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5D5CF9-F31B-C54F-810D-6F250B37771E}"/>
              </a:ext>
            </a:extLst>
          </p:cNvPr>
          <p:cNvSpPr txBox="1"/>
          <p:nvPr/>
        </p:nvSpPr>
        <p:spPr>
          <a:xfrm>
            <a:off x="8111444" y="1155583"/>
            <a:ext cx="9685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3310530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1DF51F2-6ACD-9B4E-96EF-D5AC76861847}"/>
                  </a:ext>
                </a:extLst>
              </p:cNvPr>
              <p:cNvSpPr txBox="1"/>
              <p:nvPr/>
            </p:nvSpPr>
            <p:spPr>
              <a:xfrm>
                <a:off x="583093" y="1065336"/>
                <a:ext cx="110479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Sample</a:t>
                </a:r>
              </a:p>
              <a:p>
                <a:r>
                  <a:rPr lang="en-US" sz="2400" dirty="0"/>
                  <a:t>(size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1DF51F2-6ACD-9B4E-96EF-D5AC768618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93" y="1065336"/>
                <a:ext cx="1104790" cy="830997"/>
              </a:xfrm>
              <a:prstGeom prst="rect">
                <a:avLst/>
              </a:prstGeom>
              <a:blipFill>
                <a:blip r:embed="rId2"/>
                <a:stretch>
                  <a:fillRect l="-9195" t="-6061" r="-8046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Graphic 6" descr="Puzzle">
            <a:extLst>
              <a:ext uri="{FF2B5EF4-FFF2-40B4-BE49-F238E27FC236}">
                <a16:creationId xmlns:a16="http://schemas.microsoft.com/office/drawing/2014/main" id="{A7A96C26-F993-6944-A6EB-2BB0E06A1004}"/>
              </a:ext>
            </a:extLst>
          </p:cNvPr>
          <p:cNvSpPr/>
          <p:nvPr/>
        </p:nvSpPr>
        <p:spPr>
          <a:xfrm rot="18900000">
            <a:off x="1921183" y="803692"/>
            <a:ext cx="1391304" cy="1391304"/>
          </a:xfrm>
          <a:custGeom>
            <a:avLst/>
            <a:gdLst>
              <a:gd name="connsiteX0" fmla="*/ 492443 w 762000"/>
              <a:gd name="connsiteY0" fmla="*/ 578168 h 762000"/>
              <a:gd name="connsiteX1" fmla="*/ 451485 w 762000"/>
              <a:gd name="connsiteY1" fmla="*/ 452438 h 762000"/>
              <a:gd name="connsiteX2" fmla="*/ 458153 w 762000"/>
              <a:gd name="connsiteY2" fmla="*/ 445770 h 762000"/>
              <a:gd name="connsiteX3" fmla="*/ 585788 w 762000"/>
              <a:gd name="connsiteY3" fmla="*/ 484823 h 762000"/>
              <a:gd name="connsiteX4" fmla="*/ 653415 w 762000"/>
              <a:gd name="connsiteY4" fmla="*/ 539115 h 762000"/>
              <a:gd name="connsiteX5" fmla="*/ 762000 w 762000"/>
              <a:gd name="connsiteY5" fmla="*/ 430530 h 762000"/>
              <a:gd name="connsiteX6" fmla="*/ 600075 w 762000"/>
              <a:gd name="connsiteY6" fmla="*/ 268605 h 762000"/>
              <a:gd name="connsiteX7" fmla="*/ 654368 w 762000"/>
              <a:gd name="connsiteY7" fmla="*/ 200978 h 762000"/>
              <a:gd name="connsiteX8" fmla="*/ 693420 w 762000"/>
              <a:gd name="connsiteY8" fmla="*/ 73343 h 762000"/>
              <a:gd name="connsiteX9" fmla="*/ 686753 w 762000"/>
              <a:gd name="connsiteY9" fmla="*/ 66675 h 762000"/>
              <a:gd name="connsiteX10" fmla="*/ 561023 w 762000"/>
              <a:gd name="connsiteY10" fmla="*/ 107632 h 762000"/>
              <a:gd name="connsiteX11" fmla="*/ 493395 w 762000"/>
              <a:gd name="connsiteY11" fmla="*/ 161925 h 762000"/>
              <a:gd name="connsiteX12" fmla="*/ 331470 w 762000"/>
              <a:gd name="connsiteY12" fmla="*/ 0 h 762000"/>
              <a:gd name="connsiteX13" fmla="*/ 221933 w 762000"/>
              <a:gd name="connsiteY13" fmla="*/ 108585 h 762000"/>
              <a:gd name="connsiteX14" fmla="*/ 276225 w 762000"/>
              <a:gd name="connsiteY14" fmla="*/ 176213 h 762000"/>
              <a:gd name="connsiteX15" fmla="*/ 317183 w 762000"/>
              <a:gd name="connsiteY15" fmla="*/ 301943 h 762000"/>
              <a:gd name="connsiteX16" fmla="*/ 310515 w 762000"/>
              <a:gd name="connsiteY16" fmla="*/ 308610 h 762000"/>
              <a:gd name="connsiteX17" fmla="*/ 182880 w 762000"/>
              <a:gd name="connsiteY17" fmla="*/ 269558 h 762000"/>
              <a:gd name="connsiteX18" fmla="*/ 115253 w 762000"/>
              <a:gd name="connsiteY18" fmla="*/ 215265 h 762000"/>
              <a:gd name="connsiteX19" fmla="*/ 0 w 762000"/>
              <a:gd name="connsiteY19" fmla="*/ 331470 h 762000"/>
              <a:gd name="connsiteX20" fmla="*/ 161925 w 762000"/>
              <a:gd name="connsiteY20" fmla="*/ 493395 h 762000"/>
              <a:gd name="connsiteX21" fmla="*/ 107632 w 762000"/>
              <a:gd name="connsiteY21" fmla="*/ 561023 h 762000"/>
              <a:gd name="connsiteX22" fmla="*/ 68580 w 762000"/>
              <a:gd name="connsiteY22" fmla="*/ 688658 h 762000"/>
              <a:gd name="connsiteX23" fmla="*/ 75248 w 762000"/>
              <a:gd name="connsiteY23" fmla="*/ 695325 h 762000"/>
              <a:gd name="connsiteX24" fmla="*/ 200978 w 762000"/>
              <a:gd name="connsiteY24" fmla="*/ 654368 h 762000"/>
              <a:gd name="connsiteX25" fmla="*/ 268605 w 762000"/>
              <a:gd name="connsiteY25" fmla="*/ 600075 h 762000"/>
              <a:gd name="connsiteX26" fmla="*/ 430530 w 762000"/>
              <a:gd name="connsiteY26" fmla="*/ 762000 h 762000"/>
              <a:gd name="connsiteX27" fmla="*/ 546735 w 762000"/>
              <a:gd name="connsiteY27" fmla="*/ 645795 h 762000"/>
              <a:gd name="connsiteX28" fmla="*/ 492443 w 762000"/>
              <a:gd name="connsiteY28" fmla="*/ 578168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62000" h="762000">
                <a:moveTo>
                  <a:pt x="492443" y="578168"/>
                </a:moveTo>
                <a:cubicBezTo>
                  <a:pt x="429578" y="580073"/>
                  <a:pt x="406718" y="499110"/>
                  <a:pt x="451485" y="452438"/>
                </a:cubicBezTo>
                <a:lnTo>
                  <a:pt x="458153" y="445770"/>
                </a:lnTo>
                <a:cubicBezTo>
                  <a:pt x="504825" y="401003"/>
                  <a:pt x="587693" y="421958"/>
                  <a:pt x="585788" y="484823"/>
                </a:cubicBezTo>
                <a:cubicBezTo>
                  <a:pt x="584835" y="521018"/>
                  <a:pt x="627698" y="564833"/>
                  <a:pt x="653415" y="539115"/>
                </a:cubicBezTo>
                <a:lnTo>
                  <a:pt x="762000" y="430530"/>
                </a:lnTo>
                <a:lnTo>
                  <a:pt x="600075" y="268605"/>
                </a:lnTo>
                <a:cubicBezTo>
                  <a:pt x="574358" y="242888"/>
                  <a:pt x="618173" y="200025"/>
                  <a:pt x="654368" y="200978"/>
                </a:cubicBezTo>
                <a:cubicBezTo>
                  <a:pt x="717233" y="202883"/>
                  <a:pt x="738188" y="120015"/>
                  <a:pt x="693420" y="73343"/>
                </a:cubicBezTo>
                <a:lnTo>
                  <a:pt x="686753" y="66675"/>
                </a:lnTo>
                <a:cubicBezTo>
                  <a:pt x="640080" y="21908"/>
                  <a:pt x="559118" y="44768"/>
                  <a:pt x="561023" y="107632"/>
                </a:cubicBezTo>
                <a:cubicBezTo>
                  <a:pt x="561975" y="143828"/>
                  <a:pt x="519113" y="187643"/>
                  <a:pt x="493395" y="161925"/>
                </a:cubicBezTo>
                <a:lnTo>
                  <a:pt x="331470" y="0"/>
                </a:lnTo>
                <a:lnTo>
                  <a:pt x="221933" y="108585"/>
                </a:lnTo>
                <a:cubicBezTo>
                  <a:pt x="196215" y="134303"/>
                  <a:pt x="240030" y="177165"/>
                  <a:pt x="276225" y="176213"/>
                </a:cubicBezTo>
                <a:cubicBezTo>
                  <a:pt x="339090" y="174308"/>
                  <a:pt x="361950" y="255270"/>
                  <a:pt x="317183" y="301943"/>
                </a:cubicBezTo>
                <a:lnTo>
                  <a:pt x="310515" y="308610"/>
                </a:lnTo>
                <a:cubicBezTo>
                  <a:pt x="263843" y="353378"/>
                  <a:pt x="180975" y="332423"/>
                  <a:pt x="182880" y="269558"/>
                </a:cubicBezTo>
                <a:cubicBezTo>
                  <a:pt x="183833" y="233363"/>
                  <a:pt x="140970" y="189548"/>
                  <a:pt x="115253" y="215265"/>
                </a:cubicBezTo>
                <a:lnTo>
                  <a:pt x="0" y="331470"/>
                </a:lnTo>
                <a:lnTo>
                  <a:pt x="161925" y="493395"/>
                </a:lnTo>
                <a:cubicBezTo>
                  <a:pt x="187643" y="519113"/>
                  <a:pt x="143828" y="561975"/>
                  <a:pt x="107632" y="561023"/>
                </a:cubicBezTo>
                <a:cubicBezTo>
                  <a:pt x="44768" y="559118"/>
                  <a:pt x="23813" y="641985"/>
                  <a:pt x="68580" y="688658"/>
                </a:cubicBezTo>
                <a:lnTo>
                  <a:pt x="75248" y="695325"/>
                </a:lnTo>
                <a:cubicBezTo>
                  <a:pt x="121920" y="740093"/>
                  <a:pt x="202883" y="717233"/>
                  <a:pt x="200978" y="654368"/>
                </a:cubicBezTo>
                <a:cubicBezTo>
                  <a:pt x="200025" y="618173"/>
                  <a:pt x="242888" y="574358"/>
                  <a:pt x="268605" y="600075"/>
                </a:cubicBezTo>
                <a:lnTo>
                  <a:pt x="430530" y="762000"/>
                </a:lnTo>
                <a:lnTo>
                  <a:pt x="546735" y="645795"/>
                </a:lnTo>
                <a:cubicBezTo>
                  <a:pt x="572453" y="620078"/>
                  <a:pt x="529590" y="577215"/>
                  <a:pt x="492443" y="578168"/>
                </a:cubicBezTo>
                <a:close/>
              </a:path>
            </a:pathLst>
          </a:custGeom>
          <a:gradFill flip="none" rotWithShape="1">
            <a:gsLst>
              <a:gs pos="76000">
                <a:schemeClr val="accent2"/>
              </a:gs>
              <a:gs pos="62000">
                <a:schemeClr val="accent4"/>
              </a:gs>
              <a:gs pos="46000">
                <a:schemeClr val="accent6"/>
              </a:gs>
              <a:gs pos="19000">
                <a:srgbClr val="7030A0"/>
              </a:gs>
              <a:gs pos="29000">
                <a:srgbClr val="0070C0"/>
              </a:gs>
              <a:gs pos="94000">
                <a:srgbClr val="C00000"/>
              </a:gs>
            </a:gsLst>
            <a:lin ang="16800000" scaled="0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0BC6953-9F78-D54D-9A13-450ECA7C3DB7}"/>
              </a:ext>
            </a:extLst>
          </p:cNvPr>
          <p:cNvCxnSpPr>
            <a:cxnSpLocks/>
          </p:cNvCxnSpPr>
          <p:nvPr/>
        </p:nvCxnSpPr>
        <p:spPr>
          <a:xfrm>
            <a:off x="3769042" y="5358114"/>
            <a:ext cx="3146765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6EA85A86-86AD-5A4A-9BA4-8A296F031753}"/>
              </a:ext>
            </a:extLst>
          </p:cNvPr>
          <p:cNvSpPr/>
          <p:nvPr/>
        </p:nvSpPr>
        <p:spPr>
          <a:xfrm>
            <a:off x="7210097" y="5301388"/>
            <a:ext cx="113452" cy="1134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urved Connector 19">
            <a:extLst>
              <a:ext uri="{FF2B5EF4-FFF2-40B4-BE49-F238E27FC236}">
                <a16:creationId xmlns:a16="http://schemas.microsoft.com/office/drawing/2014/main" id="{247CFD51-955C-7C4D-97AB-5652DE0040FD}"/>
              </a:ext>
            </a:extLst>
          </p:cNvPr>
          <p:cNvCxnSpPr>
            <a:cxnSpLocks/>
          </p:cNvCxnSpPr>
          <p:nvPr/>
        </p:nvCxnSpPr>
        <p:spPr>
          <a:xfrm>
            <a:off x="2627345" y="2604475"/>
            <a:ext cx="0" cy="169364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Graphic 6" descr="Puzzle">
            <a:extLst>
              <a:ext uri="{FF2B5EF4-FFF2-40B4-BE49-F238E27FC236}">
                <a16:creationId xmlns:a16="http://schemas.microsoft.com/office/drawing/2014/main" id="{674A0750-8A4C-9B43-9A80-5A289B34EE4E}"/>
              </a:ext>
            </a:extLst>
          </p:cNvPr>
          <p:cNvSpPr/>
          <p:nvPr/>
        </p:nvSpPr>
        <p:spPr>
          <a:xfrm rot="8100000">
            <a:off x="1942445" y="4632057"/>
            <a:ext cx="1391304" cy="1391304"/>
          </a:xfrm>
          <a:custGeom>
            <a:avLst/>
            <a:gdLst>
              <a:gd name="connsiteX0" fmla="*/ 492443 w 762000"/>
              <a:gd name="connsiteY0" fmla="*/ 578168 h 762000"/>
              <a:gd name="connsiteX1" fmla="*/ 451485 w 762000"/>
              <a:gd name="connsiteY1" fmla="*/ 452438 h 762000"/>
              <a:gd name="connsiteX2" fmla="*/ 458153 w 762000"/>
              <a:gd name="connsiteY2" fmla="*/ 445770 h 762000"/>
              <a:gd name="connsiteX3" fmla="*/ 585788 w 762000"/>
              <a:gd name="connsiteY3" fmla="*/ 484823 h 762000"/>
              <a:gd name="connsiteX4" fmla="*/ 653415 w 762000"/>
              <a:gd name="connsiteY4" fmla="*/ 539115 h 762000"/>
              <a:gd name="connsiteX5" fmla="*/ 762000 w 762000"/>
              <a:gd name="connsiteY5" fmla="*/ 430530 h 762000"/>
              <a:gd name="connsiteX6" fmla="*/ 600075 w 762000"/>
              <a:gd name="connsiteY6" fmla="*/ 268605 h 762000"/>
              <a:gd name="connsiteX7" fmla="*/ 654368 w 762000"/>
              <a:gd name="connsiteY7" fmla="*/ 200978 h 762000"/>
              <a:gd name="connsiteX8" fmla="*/ 693420 w 762000"/>
              <a:gd name="connsiteY8" fmla="*/ 73343 h 762000"/>
              <a:gd name="connsiteX9" fmla="*/ 686753 w 762000"/>
              <a:gd name="connsiteY9" fmla="*/ 66675 h 762000"/>
              <a:gd name="connsiteX10" fmla="*/ 561023 w 762000"/>
              <a:gd name="connsiteY10" fmla="*/ 107632 h 762000"/>
              <a:gd name="connsiteX11" fmla="*/ 493395 w 762000"/>
              <a:gd name="connsiteY11" fmla="*/ 161925 h 762000"/>
              <a:gd name="connsiteX12" fmla="*/ 331470 w 762000"/>
              <a:gd name="connsiteY12" fmla="*/ 0 h 762000"/>
              <a:gd name="connsiteX13" fmla="*/ 221933 w 762000"/>
              <a:gd name="connsiteY13" fmla="*/ 108585 h 762000"/>
              <a:gd name="connsiteX14" fmla="*/ 276225 w 762000"/>
              <a:gd name="connsiteY14" fmla="*/ 176213 h 762000"/>
              <a:gd name="connsiteX15" fmla="*/ 317183 w 762000"/>
              <a:gd name="connsiteY15" fmla="*/ 301943 h 762000"/>
              <a:gd name="connsiteX16" fmla="*/ 310515 w 762000"/>
              <a:gd name="connsiteY16" fmla="*/ 308610 h 762000"/>
              <a:gd name="connsiteX17" fmla="*/ 182880 w 762000"/>
              <a:gd name="connsiteY17" fmla="*/ 269558 h 762000"/>
              <a:gd name="connsiteX18" fmla="*/ 115253 w 762000"/>
              <a:gd name="connsiteY18" fmla="*/ 215265 h 762000"/>
              <a:gd name="connsiteX19" fmla="*/ 0 w 762000"/>
              <a:gd name="connsiteY19" fmla="*/ 331470 h 762000"/>
              <a:gd name="connsiteX20" fmla="*/ 161925 w 762000"/>
              <a:gd name="connsiteY20" fmla="*/ 493395 h 762000"/>
              <a:gd name="connsiteX21" fmla="*/ 107632 w 762000"/>
              <a:gd name="connsiteY21" fmla="*/ 561023 h 762000"/>
              <a:gd name="connsiteX22" fmla="*/ 68580 w 762000"/>
              <a:gd name="connsiteY22" fmla="*/ 688658 h 762000"/>
              <a:gd name="connsiteX23" fmla="*/ 75248 w 762000"/>
              <a:gd name="connsiteY23" fmla="*/ 695325 h 762000"/>
              <a:gd name="connsiteX24" fmla="*/ 200978 w 762000"/>
              <a:gd name="connsiteY24" fmla="*/ 654368 h 762000"/>
              <a:gd name="connsiteX25" fmla="*/ 268605 w 762000"/>
              <a:gd name="connsiteY25" fmla="*/ 600075 h 762000"/>
              <a:gd name="connsiteX26" fmla="*/ 430530 w 762000"/>
              <a:gd name="connsiteY26" fmla="*/ 762000 h 762000"/>
              <a:gd name="connsiteX27" fmla="*/ 546735 w 762000"/>
              <a:gd name="connsiteY27" fmla="*/ 645795 h 762000"/>
              <a:gd name="connsiteX28" fmla="*/ 492443 w 762000"/>
              <a:gd name="connsiteY28" fmla="*/ 578168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62000" h="762000">
                <a:moveTo>
                  <a:pt x="492443" y="578168"/>
                </a:moveTo>
                <a:cubicBezTo>
                  <a:pt x="429578" y="580073"/>
                  <a:pt x="406718" y="499110"/>
                  <a:pt x="451485" y="452438"/>
                </a:cubicBezTo>
                <a:lnTo>
                  <a:pt x="458153" y="445770"/>
                </a:lnTo>
                <a:cubicBezTo>
                  <a:pt x="504825" y="401003"/>
                  <a:pt x="587693" y="421958"/>
                  <a:pt x="585788" y="484823"/>
                </a:cubicBezTo>
                <a:cubicBezTo>
                  <a:pt x="584835" y="521018"/>
                  <a:pt x="627698" y="564833"/>
                  <a:pt x="653415" y="539115"/>
                </a:cubicBezTo>
                <a:lnTo>
                  <a:pt x="762000" y="430530"/>
                </a:lnTo>
                <a:lnTo>
                  <a:pt x="600075" y="268605"/>
                </a:lnTo>
                <a:cubicBezTo>
                  <a:pt x="574358" y="242888"/>
                  <a:pt x="618173" y="200025"/>
                  <a:pt x="654368" y="200978"/>
                </a:cubicBezTo>
                <a:cubicBezTo>
                  <a:pt x="717233" y="202883"/>
                  <a:pt x="738188" y="120015"/>
                  <a:pt x="693420" y="73343"/>
                </a:cubicBezTo>
                <a:lnTo>
                  <a:pt x="686753" y="66675"/>
                </a:lnTo>
                <a:cubicBezTo>
                  <a:pt x="640080" y="21908"/>
                  <a:pt x="559118" y="44768"/>
                  <a:pt x="561023" y="107632"/>
                </a:cubicBezTo>
                <a:cubicBezTo>
                  <a:pt x="561975" y="143828"/>
                  <a:pt x="519113" y="187643"/>
                  <a:pt x="493395" y="161925"/>
                </a:cubicBezTo>
                <a:lnTo>
                  <a:pt x="331470" y="0"/>
                </a:lnTo>
                <a:lnTo>
                  <a:pt x="221933" y="108585"/>
                </a:lnTo>
                <a:cubicBezTo>
                  <a:pt x="196215" y="134303"/>
                  <a:pt x="240030" y="177165"/>
                  <a:pt x="276225" y="176213"/>
                </a:cubicBezTo>
                <a:cubicBezTo>
                  <a:pt x="339090" y="174308"/>
                  <a:pt x="361950" y="255270"/>
                  <a:pt x="317183" y="301943"/>
                </a:cubicBezTo>
                <a:lnTo>
                  <a:pt x="310515" y="308610"/>
                </a:lnTo>
                <a:cubicBezTo>
                  <a:pt x="263843" y="353378"/>
                  <a:pt x="180975" y="332423"/>
                  <a:pt x="182880" y="269558"/>
                </a:cubicBezTo>
                <a:cubicBezTo>
                  <a:pt x="183833" y="233363"/>
                  <a:pt x="140970" y="189548"/>
                  <a:pt x="115253" y="215265"/>
                </a:cubicBezTo>
                <a:lnTo>
                  <a:pt x="0" y="331470"/>
                </a:lnTo>
                <a:lnTo>
                  <a:pt x="161925" y="493395"/>
                </a:lnTo>
                <a:cubicBezTo>
                  <a:pt x="187643" y="519113"/>
                  <a:pt x="143828" y="561975"/>
                  <a:pt x="107632" y="561023"/>
                </a:cubicBezTo>
                <a:cubicBezTo>
                  <a:pt x="44768" y="559118"/>
                  <a:pt x="23813" y="641985"/>
                  <a:pt x="68580" y="688658"/>
                </a:cubicBezTo>
                <a:lnTo>
                  <a:pt x="75248" y="695325"/>
                </a:lnTo>
                <a:cubicBezTo>
                  <a:pt x="121920" y="740093"/>
                  <a:pt x="202883" y="717233"/>
                  <a:pt x="200978" y="654368"/>
                </a:cubicBezTo>
                <a:cubicBezTo>
                  <a:pt x="200025" y="618173"/>
                  <a:pt x="242888" y="574358"/>
                  <a:pt x="268605" y="600075"/>
                </a:cubicBezTo>
                <a:lnTo>
                  <a:pt x="430530" y="762000"/>
                </a:lnTo>
                <a:lnTo>
                  <a:pt x="546735" y="645795"/>
                </a:lnTo>
                <a:cubicBezTo>
                  <a:pt x="572453" y="620078"/>
                  <a:pt x="529590" y="577215"/>
                  <a:pt x="492443" y="578168"/>
                </a:cubicBezTo>
                <a:close/>
              </a:path>
            </a:pathLst>
          </a:custGeom>
          <a:gradFill flip="none" rotWithShape="1">
            <a:gsLst>
              <a:gs pos="78000">
                <a:schemeClr val="accent2"/>
              </a:gs>
              <a:gs pos="66000">
                <a:schemeClr val="accent4"/>
              </a:gs>
              <a:gs pos="47000">
                <a:schemeClr val="accent6"/>
              </a:gs>
              <a:gs pos="15000">
                <a:srgbClr val="7030A0"/>
              </a:gs>
              <a:gs pos="30000">
                <a:srgbClr val="0070C0"/>
              </a:gs>
              <a:gs pos="91000">
                <a:srgbClr val="C00000"/>
              </a:gs>
            </a:gsLst>
            <a:lin ang="16800000" scaled="0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D08AB90-B063-FF4D-9B4E-69A80853680C}"/>
                  </a:ext>
                </a:extLst>
              </p:cNvPr>
              <p:cNvSpPr txBox="1"/>
              <p:nvPr/>
            </p:nvSpPr>
            <p:spPr>
              <a:xfrm>
                <a:off x="516101" y="4701223"/>
                <a:ext cx="151742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Bootstrap sample</a:t>
                </a:r>
              </a:p>
              <a:p>
                <a:r>
                  <a:rPr lang="en-US" sz="2400" dirty="0"/>
                  <a:t>(size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D08AB90-B063-FF4D-9B4E-69A808536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101" y="4701223"/>
                <a:ext cx="1517423" cy="1200329"/>
              </a:xfrm>
              <a:prstGeom prst="rect">
                <a:avLst/>
              </a:prstGeom>
              <a:blipFill>
                <a:blip r:embed="rId3"/>
                <a:stretch>
                  <a:fillRect l="-5785" t="-4211" r="-4959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8EF1767F-65A6-C548-AD4A-F6874A77FBC9}"/>
              </a:ext>
            </a:extLst>
          </p:cNvPr>
          <p:cNvSpPr txBox="1"/>
          <p:nvPr/>
        </p:nvSpPr>
        <p:spPr>
          <a:xfrm>
            <a:off x="5887033" y="5578159"/>
            <a:ext cx="40696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Compute a </a:t>
            </a:r>
            <a:r>
              <a:rPr lang="en-US" sz="2400" b="1" dirty="0"/>
              <a:t>bootstrap statistic</a:t>
            </a:r>
            <a:r>
              <a:rPr lang="en-US" sz="2400" dirty="0"/>
              <a:t>, </a:t>
            </a:r>
          </a:p>
          <a:p>
            <a:r>
              <a:rPr lang="en-US" sz="2400" dirty="0"/>
              <a:t>e.g. the sample mean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386DB0-66CB-A54F-9317-8BDB1568DF49}"/>
              </a:ext>
            </a:extLst>
          </p:cNvPr>
          <p:cNvSpPr txBox="1"/>
          <p:nvPr/>
        </p:nvSpPr>
        <p:spPr>
          <a:xfrm>
            <a:off x="1019411" y="3032938"/>
            <a:ext cx="3194849" cy="707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Sample WITH REPLACEMENT</a:t>
            </a:r>
          </a:p>
          <a:p>
            <a:pPr algn="ctr"/>
            <a:r>
              <a:rPr lang="en-US" sz="2000" dirty="0"/>
              <a:t>using the same sample size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DE080FE4-A2F5-EA4E-865A-3454A4B839DA}"/>
              </a:ext>
            </a:extLst>
          </p:cNvPr>
          <p:cNvSpPr/>
          <p:nvPr/>
        </p:nvSpPr>
        <p:spPr>
          <a:xfrm>
            <a:off x="7689620" y="283779"/>
            <a:ext cx="3775376" cy="4090535"/>
          </a:xfrm>
          <a:prstGeom prst="roundRect">
            <a:avLst>
              <a:gd name="adj" fmla="val 6876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318FDF-6896-A747-B8DB-4C3F8F722C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1445" y="658712"/>
            <a:ext cx="2931728" cy="3518074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83F430C-8CA9-9845-BA39-57664DA5D3E1}"/>
              </a:ext>
            </a:extLst>
          </p:cNvPr>
          <p:cNvCxnSpPr>
            <a:cxnSpLocks/>
          </p:cNvCxnSpPr>
          <p:nvPr/>
        </p:nvCxnSpPr>
        <p:spPr>
          <a:xfrm flipV="1">
            <a:off x="7689620" y="3520966"/>
            <a:ext cx="1086518" cy="178042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653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013FB74-1037-3243-B577-F439F5F48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125" y="681183"/>
            <a:ext cx="9612471" cy="576748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62AFFF5-BCF2-3349-B3D2-8D10583EDAC6}"/>
              </a:ext>
            </a:extLst>
          </p:cNvPr>
          <p:cNvSpPr txBox="1"/>
          <p:nvPr/>
        </p:nvSpPr>
        <p:spPr>
          <a:xfrm>
            <a:off x="5015193" y="2125263"/>
            <a:ext cx="2161614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approximates</a:t>
            </a:r>
            <a:r>
              <a:rPr lang="en-US" sz="2400" dirty="0"/>
              <a:t> the unknown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CE5235D-CA70-1B4F-BC92-3280A466EFDE}"/>
              </a:ext>
            </a:extLst>
          </p:cNvPr>
          <p:cNvSpPr/>
          <p:nvPr/>
        </p:nvSpPr>
        <p:spPr>
          <a:xfrm>
            <a:off x="8486622" y="4407275"/>
            <a:ext cx="1730826" cy="83099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C85AEFF-D717-5940-9D51-AB95857CBBA7}"/>
              </a:ext>
            </a:extLst>
          </p:cNvPr>
          <p:cNvCxnSpPr>
            <a:cxnSpLocks/>
          </p:cNvCxnSpPr>
          <p:nvPr/>
        </p:nvCxnSpPr>
        <p:spPr>
          <a:xfrm>
            <a:off x="8486622" y="5071360"/>
            <a:ext cx="1411138" cy="0"/>
          </a:xfrm>
          <a:prstGeom prst="straightConnector1">
            <a:avLst/>
          </a:prstGeom>
          <a:ln w="762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86FDE6A-DAE3-0746-B52F-C56AA53DB9B8}"/>
              </a:ext>
            </a:extLst>
          </p:cNvPr>
          <p:cNvSpPr txBox="1"/>
          <p:nvPr/>
        </p:nvSpPr>
        <p:spPr>
          <a:xfrm>
            <a:off x="8486622" y="4400340"/>
            <a:ext cx="476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SE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8A7F8B0-671C-B449-88DE-58C10385D007}"/>
              </a:ext>
            </a:extLst>
          </p:cNvPr>
          <p:cNvSpPr/>
          <p:nvPr/>
        </p:nvSpPr>
        <p:spPr>
          <a:xfrm>
            <a:off x="3730089" y="4407275"/>
            <a:ext cx="1730826" cy="83099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F386871-D672-3546-B85E-D5A0024F9808}"/>
              </a:ext>
            </a:extLst>
          </p:cNvPr>
          <p:cNvCxnSpPr>
            <a:cxnSpLocks/>
          </p:cNvCxnSpPr>
          <p:nvPr/>
        </p:nvCxnSpPr>
        <p:spPr>
          <a:xfrm>
            <a:off x="3730089" y="5071360"/>
            <a:ext cx="1411138" cy="0"/>
          </a:xfrm>
          <a:prstGeom prst="straightConnector1">
            <a:avLst/>
          </a:prstGeom>
          <a:ln w="762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07FD795-4810-5E4B-A364-88F611D84B16}"/>
              </a:ext>
            </a:extLst>
          </p:cNvPr>
          <p:cNvSpPr txBox="1"/>
          <p:nvPr/>
        </p:nvSpPr>
        <p:spPr>
          <a:xfrm>
            <a:off x="3730089" y="4400340"/>
            <a:ext cx="1768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Bootstrap SE</a:t>
            </a:r>
          </a:p>
        </p:txBody>
      </p:sp>
    </p:spTree>
    <p:extLst>
      <p:ext uri="{BB962C8B-B14F-4D97-AF65-F5344CB8AC3E}">
        <p14:creationId xmlns:p14="http://schemas.microsoft.com/office/powerpoint/2010/main" val="1555760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EB9D6E5-43E1-6840-ABA9-231AAD0447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5149" b="58154"/>
          <a:stretch/>
        </p:blipFill>
        <p:spPr>
          <a:xfrm>
            <a:off x="4794139" y="291416"/>
            <a:ext cx="3756738" cy="26052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66E924-497C-9140-B8C9-2E6FA64C8D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214" r="4779" b="58198"/>
          <a:stretch/>
        </p:blipFill>
        <p:spPr>
          <a:xfrm>
            <a:off x="1624771" y="2977978"/>
            <a:ext cx="4337223" cy="28667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625DAF-0180-8B4C-BD63-5DB22ECF85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45" t="50000" r="30001" b="8198"/>
          <a:stretch/>
        </p:blipFill>
        <p:spPr>
          <a:xfrm>
            <a:off x="6759146" y="3429000"/>
            <a:ext cx="4147753" cy="286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694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6E49A9A-D504-874E-AAEE-4629B9EEA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126" y="991571"/>
            <a:ext cx="9398825" cy="487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120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49704B1-B073-004C-B71B-6C184A3FA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607" y="1039020"/>
            <a:ext cx="8252366" cy="49615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6D588FF-BB5F-064C-B8D1-A4AB842B88F8}"/>
              </a:ext>
            </a:extLst>
          </p:cNvPr>
          <p:cNvSpPr txBox="1"/>
          <p:nvPr/>
        </p:nvSpPr>
        <p:spPr>
          <a:xfrm>
            <a:off x="2060027" y="2144110"/>
            <a:ext cx="2182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Original sample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B52B7A-962F-2545-BDCD-722A70AAC208}"/>
              </a:ext>
            </a:extLst>
          </p:cNvPr>
          <p:cNvSpPr txBox="1"/>
          <p:nvPr/>
        </p:nvSpPr>
        <p:spPr>
          <a:xfrm>
            <a:off x="5092262" y="626602"/>
            <a:ext cx="4643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Many copies of the original sample</a:t>
            </a:r>
          </a:p>
        </p:txBody>
      </p:sp>
    </p:spTree>
    <p:extLst>
      <p:ext uri="{BB962C8B-B14F-4D97-AF65-F5344CB8AC3E}">
        <p14:creationId xmlns:p14="http://schemas.microsoft.com/office/powerpoint/2010/main" val="2697286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140</Words>
  <Application>Microsoft Macintosh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NOE Umberto</dc:creator>
  <cp:lastModifiedBy>NOE Umberto</cp:lastModifiedBy>
  <cp:revision>33</cp:revision>
  <dcterms:created xsi:type="dcterms:W3CDTF">2022-01-07T12:43:09Z</dcterms:created>
  <dcterms:modified xsi:type="dcterms:W3CDTF">2022-01-15T20:33:10Z</dcterms:modified>
</cp:coreProperties>
</file>