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66" r:id="rId6"/>
    <p:sldId id="267" r:id="rId7"/>
    <p:sldId id="260" r:id="rId8"/>
    <p:sldId id="261" r:id="rId9"/>
    <p:sldId id="262" r:id="rId10"/>
    <p:sldId id="265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06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84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909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72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9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592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120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36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56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59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285AE-E03F-47B2-A2F3-DF9918B4361A}" type="datetimeFigureOut">
              <a:rPr lang="en-GB" smtClean="0"/>
              <a:t>09/10/2022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C41FD-5C64-46E1-AEA4-9A80CA5F26A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40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2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08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331359" cy="972317"/>
              </a:xfrm>
              <a:prstGeom prst="rect">
                <a:avLst/>
              </a:prstGeom>
              <a:blipFill>
                <a:blip r:embed="rId6"/>
                <a:stretch>
                  <a:fillRect l="-914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685591" y="3268078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Oval 116"/>
          <p:cNvSpPr/>
          <p:nvPr/>
        </p:nvSpPr>
        <p:spPr>
          <a:xfrm>
            <a:off x="2073182" y="3548069"/>
            <a:ext cx="623034" cy="6222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4908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2567528" y="1650078"/>
            <a:ext cx="6177713" cy="1603967"/>
            <a:chOff x="2568270" y="990377"/>
            <a:chExt cx="6177713" cy="4025414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solidFill>
              <a:schemeClr val="accent2"/>
            </a:solidFill>
          </p:grpSpPr>
          <p:sp>
            <p:nvSpPr>
              <p:cNvPr id="13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1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26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3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0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1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2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</p:grpSpPr>
          <p:sp>
            <p:nvSpPr>
              <p:cNvPr id="63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4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5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6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7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69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0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71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0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1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2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3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4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5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6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7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8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99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0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1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2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3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4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5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6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7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noFill/>
              <a:ln w="9525" cap="rnd">
                <a:solidFill>
                  <a:schemeClr val="accent3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solidFill>
              <a:schemeClr val="accent6"/>
            </a:solidFill>
          </p:grpSpPr>
          <p:sp>
            <p:nvSpPr>
              <p:cNvPr id="10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0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5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16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57" name="Straight Connector 5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/>
            <p:cNvSpPr txBox="1"/>
            <p:nvPr/>
          </p:nvSpPr>
          <p:spPr>
            <a:xfrm>
              <a:off x="7625299" y="3447712"/>
              <a:ext cx="417102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Tom</a:t>
              </a:r>
              <a:endParaRPr lang="en-GB" sz="1000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625300" y="990377"/>
              <a:ext cx="500458" cy="6179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Josiah</a:t>
              </a:r>
              <a:endParaRPr lang="en-GB" sz="1000" dirty="0"/>
            </a:p>
          </p:txBody>
        </p:sp>
      </p:grpSp>
      <p:sp>
        <p:nvSpPr>
          <p:cNvPr id="3" name="Freeform 2"/>
          <p:cNvSpPr/>
          <p:nvPr/>
        </p:nvSpPr>
        <p:spPr>
          <a:xfrm>
            <a:off x="1488560" y="2058855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extBox 86"/>
          <p:cNvSpPr txBox="1"/>
          <p:nvPr/>
        </p:nvSpPr>
        <p:spPr>
          <a:xfrm>
            <a:off x="2560198" y="1025290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 +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Days|Department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/ID)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2575481" y="2941631"/>
            <a:ext cx="6177713" cy="1517813"/>
            <a:chOff x="2568270" y="1206595"/>
            <a:chExt cx="6177713" cy="3809196"/>
          </a:xfrm>
          <a:noFill/>
        </p:grpSpPr>
        <p:cxnSp>
          <p:nvCxnSpPr>
            <p:cNvPr id="123" name="Straight Connector 122"/>
            <p:cNvCxnSpPr/>
            <p:nvPr/>
          </p:nvCxnSpPr>
          <p:spPr>
            <a:xfrm flipV="1">
              <a:off x="2568633" y="2202873"/>
              <a:ext cx="6059978" cy="1612670"/>
            </a:xfrm>
            <a:prstGeom prst="line">
              <a:avLst/>
            </a:prstGeom>
            <a:grpFill/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/>
            <p:cNvGrpSpPr/>
            <p:nvPr/>
          </p:nvGrpSpPr>
          <p:grpSpPr>
            <a:xfrm rot="210749">
              <a:off x="3305402" y="1206595"/>
              <a:ext cx="4147789" cy="1057633"/>
              <a:chOff x="3023085" y="1048150"/>
              <a:chExt cx="4147789" cy="1057633"/>
            </a:xfrm>
            <a:grpFill/>
          </p:grpSpPr>
          <p:sp>
            <p:nvSpPr>
              <p:cNvPr id="187" name="Oval 6"/>
              <p:cNvSpPr>
                <a:spLocks noChangeArrowheads="1"/>
              </p:cNvSpPr>
              <p:nvPr/>
            </p:nvSpPr>
            <p:spPr bwMode="auto">
              <a:xfrm>
                <a:off x="3514870" y="184629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8" name="Oval 8"/>
              <p:cNvSpPr>
                <a:spLocks noChangeArrowheads="1"/>
              </p:cNvSpPr>
              <p:nvPr/>
            </p:nvSpPr>
            <p:spPr bwMode="auto">
              <a:xfrm>
                <a:off x="4422256" y="154415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9" name="Oval 11"/>
              <p:cNvSpPr>
                <a:spLocks noChangeArrowheads="1"/>
              </p:cNvSpPr>
              <p:nvPr/>
            </p:nvSpPr>
            <p:spPr bwMode="auto">
              <a:xfrm>
                <a:off x="4954393" y="16090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0" name="Oval 14"/>
              <p:cNvSpPr>
                <a:spLocks noChangeArrowheads="1"/>
              </p:cNvSpPr>
              <p:nvPr/>
            </p:nvSpPr>
            <p:spPr bwMode="auto">
              <a:xfrm>
                <a:off x="5570047" y="14245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1" name="Oval 19"/>
              <p:cNvSpPr>
                <a:spLocks noChangeArrowheads="1"/>
              </p:cNvSpPr>
              <p:nvPr/>
            </p:nvSpPr>
            <p:spPr bwMode="auto">
              <a:xfrm>
                <a:off x="6106557" y="13731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2" name="Oval 25"/>
              <p:cNvSpPr>
                <a:spLocks noChangeArrowheads="1"/>
              </p:cNvSpPr>
              <p:nvPr/>
            </p:nvSpPr>
            <p:spPr bwMode="auto">
              <a:xfrm>
                <a:off x="4033941" y="175662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3" name="Oval 6"/>
              <p:cNvSpPr>
                <a:spLocks noChangeArrowheads="1"/>
              </p:cNvSpPr>
              <p:nvPr/>
            </p:nvSpPr>
            <p:spPr bwMode="auto">
              <a:xfrm>
                <a:off x="3023085" y="204863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4" name="Oval 19"/>
              <p:cNvSpPr>
                <a:spLocks noChangeArrowheads="1"/>
              </p:cNvSpPr>
              <p:nvPr/>
            </p:nvSpPr>
            <p:spPr bwMode="auto">
              <a:xfrm>
                <a:off x="6638203" y="131385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95" name="Oval 19"/>
              <p:cNvSpPr>
                <a:spLocks noChangeArrowheads="1"/>
              </p:cNvSpPr>
              <p:nvPr/>
            </p:nvSpPr>
            <p:spPr bwMode="auto">
              <a:xfrm>
                <a:off x="7113724" y="104815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281564" y="1936630"/>
              <a:ext cx="4150085" cy="2425206"/>
              <a:chOff x="3003268" y="2138523"/>
              <a:chExt cx="4150085" cy="2425206"/>
            </a:xfrm>
            <a:grpFill/>
          </p:grpSpPr>
          <p:sp>
            <p:nvSpPr>
              <p:cNvPr id="160" name="Oval 6"/>
              <p:cNvSpPr>
                <a:spLocks noChangeArrowheads="1"/>
              </p:cNvSpPr>
              <p:nvPr/>
            </p:nvSpPr>
            <p:spPr bwMode="auto">
              <a:xfrm>
                <a:off x="3487988" y="320989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1" name="Oval 8"/>
              <p:cNvSpPr>
                <a:spLocks noChangeArrowheads="1"/>
              </p:cNvSpPr>
              <p:nvPr/>
            </p:nvSpPr>
            <p:spPr bwMode="auto">
              <a:xfrm>
                <a:off x="4429297" y="265554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2" name="Oval 11"/>
              <p:cNvSpPr>
                <a:spLocks noChangeArrowheads="1"/>
              </p:cNvSpPr>
              <p:nvPr/>
            </p:nvSpPr>
            <p:spPr bwMode="auto">
              <a:xfrm>
                <a:off x="5008515" y="250608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3" name="Oval 14"/>
              <p:cNvSpPr>
                <a:spLocks noChangeArrowheads="1"/>
              </p:cNvSpPr>
              <p:nvPr/>
            </p:nvSpPr>
            <p:spPr bwMode="auto">
              <a:xfrm>
                <a:off x="5553421" y="25652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4" name="Oval 19"/>
              <p:cNvSpPr>
                <a:spLocks noChangeArrowheads="1"/>
              </p:cNvSpPr>
              <p:nvPr/>
            </p:nvSpPr>
            <p:spPr bwMode="auto">
              <a:xfrm>
                <a:off x="6111883" y="236734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5" name="Oval 25"/>
              <p:cNvSpPr>
                <a:spLocks noChangeArrowheads="1"/>
              </p:cNvSpPr>
              <p:nvPr/>
            </p:nvSpPr>
            <p:spPr bwMode="auto">
              <a:xfrm>
                <a:off x="3953698" y="29642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6" name="Oval 6"/>
              <p:cNvSpPr>
                <a:spLocks noChangeArrowheads="1"/>
              </p:cNvSpPr>
              <p:nvPr/>
            </p:nvSpPr>
            <p:spPr bwMode="auto">
              <a:xfrm>
                <a:off x="3003268" y="332677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7" name="Oval 19"/>
              <p:cNvSpPr>
                <a:spLocks noChangeArrowheads="1"/>
              </p:cNvSpPr>
              <p:nvPr/>
            </p:nvSpPr>
            <p:spPr bwMode="auto">
              <a:xfrm>
                <a:off x="6678269" y="236112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8" name="Oval 19"/>
              <p:cNvSpPr>
                <a:spLocks noChangeArrowheads="1"/>
              </p:cNvSpPr>
              <p:nvPr/>
            </p:nvSpPr>
            <p:spPr bwMode="auto">
              <a:xfrm>
                <a:off x="7096203" y="213852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69" name="Oval 6"/>
              <p:cNvSpPr>
                <a:spLocks noChangeArrowheads="1"/>
              </p:cNvSpPr>
              <p:nvPr/>
            </p:nvSpPr>
            <p:spPr bwMode="auto">
              <a:xfrm>
                <a:off x="3486654" y="344227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0" name="Oval 8"/>
              <p:cNvSpPr>
                <a:spLocks noChangeArrowheads="1"/>
              </p:cNvSpPr>
              <p:nvPr/>
            </p:nvSpPr>
            <p:spPr bwMode="auto">
              <a:xfrm>
                <a:off x="4426481" y="33465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1" name="Oval 11"/>
              <p:cNvSpPr>
                <a:spLocks noChangeArrowheads="1"/>
              </p:cNvSpPr>
              <p:nvPr/>
            </p:nvSpPr>
            <p:spPr bwMode="auto">
              <a:xfrm>
                <a:off x="5008515" y="3081757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2" name="Oval 14"/>
              <p:cNvSpPr>
                <a:spLocks noChangeArrowheads="1"/>
              </p:cNvSpPr>
              <p:nvPr/>
            </p:nvSpPr>
            <p:spPr bwMode="auto">
              <a:xfrm>
                <a:off x="5553421" y="30285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3" name="Oval 19"/>
              <p:cNvSpPr>
                <a:spLocks noChangeArrowheads="1"/>
              </p:cNvSpPr>
              <p:nvPr/>
            </p:nvSpPr>
            <p:spPr bwMode="auto">
              <a:xfrm>
                <a:off x="6118545" y="291421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4" name="Oval 25"/>
              <p:cNvSpPr>
                <a:spLocks noChangeArrowheads="1"/>
              </p:cNvSpPr>
              <p:nvPr/>
            </p:nvSpPr>
            <p:spPr bwMode="auto">
              <a:xfrm>
                <a:off x="3961949" y="34442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5" name="Oval 6"/>
              <p:cNvSpPr>
                <a:spLocks noChangeArrowheads="1"/>
              </p:cNvSpPr>
              <p:nvPr/>
            </p:nvSpPr>
            <p:spPr bwMode="auto">
              <a:xfrm>
                <a:off x="3003268" y="375845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6" name="Oval 19"/>
              <p:cNvSpPr>
                <a:spLocks noChangeArrowheads="1"/>
              </p:cNvSpPr>
              <p:nvPr/>
            </p:nvSpPr>
            <p:spPr bwMode="auto">
              <a:xfrm>
                <a:off x="6678269" y="2646276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7" name="Oval 19"/>
              <p:cNvSpPr>
                <a:spLocks noChangeArrowheads="1"/>
              </p:cNvSpPr>
              <p:nvPr/>
            </p:nvSpPr>
            <p:spPr bwMode="auto">
              <a:xfrm>
                <a:off x="7093907" y="255106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8" name="Oval 6"/>
              <p:cNvSpPr>
                <a:spLocks noChangeArrowheads="1"/>
              </p:cNvSpPr>
              <p:nvPr/>
            </p:nvSpPr>
            <p:spPr bwMode="auto">
              <a:xfrm>
                <a:off x="3495053" y="440825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79" name="Oval 8"/>
              <p:cNvSpPr>
                <a:spLocks noChangeArrowheads="1"/>
              </p:cNvSpPr>
              <p:nvPr/>
            </p:nvSpPr>
            <p:spPr bwMode="auto">
              <a:xfrm>
                <a:off x="4424282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0" name="Oval 11"/>
              <p:cNvSpPr>
                <a:spLocks noChangeArrowheads="1"/>
              </p:cNvSpPr>
              <p:nvPr/>
            </p:nvSpPr>
            <p:spPr bwMode="auto">
              <a:xfrm>
                <a:off x="5008515" y="376559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1" name="Oval 14"/>
              <p:cNvSpPr>
                <a:spLocks noChangeArrowheads="1"/>
              </p:cNvSpPr>
              <p:nvPr/>
            </p:nvSpPr>
            <p:spPr bwMode="auto">
              <a:xfrm>
                <a:off x="5553421" y="373701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2" name="Oval 19"/>
              <p:cNvSpPr>
                <a:spLocks noChangeArrowheads="1"/>
              </p:cNvSpPr>
              <p:nvPr/>
            </p:nvSpPr>
            <p:spPr bwMode="auto">
              <a:xfrm>
                <a:off x="6111883" y="36872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3" name="Oval 25"/>
              <p:cNvSpPr>
                <a:spLocks noChangeArrowheads="1"/>
              </p:cNvSpPr>
              <p:nvPr/>
            </p:nvSpPr>
            <p:spPr bwMode="auto">
              <a:xfrm>
                <a:off x="3953698" y="404066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4" name="Oval 6"/>
              <p:cNvSpPr>
                <a:spLocks noChangeArrowheads="1"/>
              </p:cNvSpPr>
              <p:nvPr/>
            </p:nvSpPr>
            <p:spPr bwMode="auto">
              <a:xfrm>
                <a:off x="3003268" y="4506579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5" name="Oval 19"/>
              <p:cNvSpPr>
                <a:spLocks noChangeArrowheads="1"/>
              </p:cNvSpPr>
              <p:nvPr/>
            </p:nvSpPr>
            <p:spPr bwMode="auto">
              <a:xfrm>
                <a:off x="6678269" y="3361641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86" name="Oval 19"/>
              <p:cNvSpPr>
                <a:spLocks noChangeArrowheads="1"/>
              </p:cNvSpPr>
              <p:nvPr/>
            </p:nvSpPr>
            <p:spPr bwMode="auto">
              <a:xfrm>
                <a:off x="7093907" y="3218498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332470" y="3597893"/>
              <a:ext cx="4147789" cy="1184372"/>
              <a:chOff x="3003268" y="3733082"/>
              <a:chExt cx="4147789" cy="1184372"/>
            </a:xfrm>
            <a:grpFill/>
          </p:grpSpPr>
          <p:sp>
            <p:nvSpPr>
              <p:cNvPr id="138" name="Oval 6"/>
              <p:cNvSpPr>
                <a:spLocks noChangeArrowheads="1"/>
              </p:cNvSpPr>
              <p:nvPr/>
            </p:nvSpPr>
            <p:spPr bwMode="auto">
              <a:xfrm>
                <a:off x="3495053" y="464063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39" name="Oval 8"/>
              <p:cNvSpPr>
                <a:spLocks noChangeArrowheads="1"/>
              </p:cNvSpPr>
              <p:nvPr/>
            </p:nvSpPr>
            <p:spPr bwMode="auto">
              <a:xfrm>
                <a:off x="4424282" y="424705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0" name="Oval 11"/>
              <p:cNvSpPr>
                <a:spLocks noChangeArrowheads="1"/>
              </p:cNvSpPr>
              <p:nvPr/>
            </p:nvSpPr>
            <p:spPr bwMode="auto">
              <a:xfrm>
                <a:off x="5008515" y="425982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1" name="Oval 14"/>
              <p:cNvSpPr>
                <a:spLocks noChangeArrowheads="1"/>
              </p:cNvSpPr>
              <p:nvPr/>
            </p:nvSpPr>
            <p:spPr bwMode="auto">
              <a:xfrm>
                <a:off x="5553421" y="409781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42" name="Oval 19"/>
              <p:cNvSpPr>
                <a:spLocks noChangeArrowheads="1"/>
              </p:cNvSpPr>
              <p:nvPr/>
            </p:nvSpPr>
            <p:spPr bwMode="auto">
              <a:xfrm>
                <a:off x="6118545" y="3981900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3" name="Oval 25"/>
              <p:cNvSpPr>
                <a:spLocks noChangeArrowheads="1"/>
              </p:cNvSpPr>
              <p:nvPr/>
            </p:nvSpPr>
            <p:spPr bwMode="auto">
              <a:xfrm>
                <a:off x="3957265" y="449403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4" name="Oval 6"/>
              <p:cNvSpPr>
                <a:spLocks noChangeArrowheads="1"/>
              </p:cNvSpPr>
              <p:nvPr/>
            </p:nvSpPr>
            <p:spPr bwMode="auto">
              <a:xfrm>
                <a:off x="3003268" y="4860304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8" name="Oval 19"/>
              <p:cNvSpPr>
                <a:spLocks noChangeArrowheads="1"/>
              </p:cNvSpPr>
              <p:nvPr/>
            </p:nvSpPr>
            <p:spPr bwMode="auto">
              <a:xfrm>
                <a:off x="6678269" y="3841003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  <p:sp>
            <p:nvSpPr>
              <p:cNvPr id="159" name="Oval 19"/>
              <p:cNvSpPr>
                <a:spLocks noChangeArrowheads="1"/>
              </p:cNvSpPr>
              <p:nvPr/>
            </p:nvSpPr>
            <p:spPr bwMode="auto">
              <a:xfrm>
                <a:off x="7093907" y="3733082"/>
                <a:ext cx="57150" cy="57150"/>
              </a:xfrm>
              <a:prstGeom prst="ellipse">
                <a:avLst/>
              </a:prstGeom>
              <a:grpFill/>
              <a:ln w="9525" cap="rnd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GB"/>
              </a:p>
            </p:txBody>
          </p:sp>
        </p:grpSp>
        <p:cxnSp>
          <p:nvCxnSpPr>
            <p:cNvPr id="127" name="Straight Connector 126"/>
            <p:cNvCxnSpPr/>
            <p:nvPr/>
          </p:nvCxnSpPr>
          <p:spPr>
            <a:xfrm flipV="1">
              <a:off x="2568270" y="2918624"/>
              <a:ext cx="6052388" cy="1423611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V="1">
              <a:off x="2576223" y="1655858"/>
              <a:ext cx="6154309" cy="1484598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flipV="1">
              <a:off x="2576223" y="3102344"/>
              <a:ext cx="6052388" cy="1913447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2576223" y="1215858"/>
              <a:ext cx="6169760" cy="906853"/>
            </a:xfrm>
            <a:prstGeom prst="line">
              <a:avLst/>
            </a:prstGeom>
            <a:grp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9" name="Straight Connector 308"/>
          <p:cNvCxnSpPr/>
          <p:nvPr/>
        </p:nvCxnSpPr>
        <p:spPr>
          <a:xfrm flipV="1">
            <a:off x="2564141" y="3752138"/>
            <a:ext cx="6059978" cy="642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0" name="Group 309"/>
          <p:cNvGrpSpPr/>
          <p:nvPr/>
        </p:nvGrpSpPr>
        <p:grpSpPr>
          <a:xfrm rot="210749">
            <a:off x="3300910" y="3355161"/>
            <a:ext cx="4147789" cy="421425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355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6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7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8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9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0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1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2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3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3277072" y="3646051"/>
            <a:ext cx="4150085" cy="966348"/>
            <a:chOff x="3003268" y="2138523"/>
            <a:chExt cx="4150085" cy="2425206"/>
          </a:xfrm>
          <a:noFill/>
        </p:grpSpPr>
        <p:sp>
          <p:nvSpPr>
            <p:cNvPr id="328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9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0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1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2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3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4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5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6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7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8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9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0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1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2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3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4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5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6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7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8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9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0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1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2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3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4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312" name="Group 311"/>
          <p:cNvGrpSpPr/>
          <p:nvPr/>
        </p:nvGrpSpPr>
        <p:grpSpPr>
          <a:xfrm>
            <a:off x="3327978" y="4307998"/>
            <a:ext cx="4147789" cy="471925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319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0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1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2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3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4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5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6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7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FF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313" name="Straight Connector 312"/>
          <p:cNvCxnSpPr/>
          <p:nvPr/>
        </p:nvCxnSpPr>
        <p:spPr>
          <a:xfrm flipV="1">
            <a:off x="2563778" y="4037336"/>
            <a:ext cx="6052388" cy="567252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 flipV="1">
            <a:off x="2571731" y="3595733"/>
            <a:ext cx="5961563" cy="529995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 flipV="1">
            <a:off x="2571731" y="4186990"/>
            <a:ext cx="6044435" cy="68598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 flipV="1">
            <a:off x="2571731" y="3243184"/>
            <a:ext cx="6064091" cy="477014"/>
          </a:xfrm>
          <a:prstGeom prst="line">
            <a:avLst/>
          </a:prstGeom>
          <a:ln w="63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Freeform 363"/>
          <p:cNvSpPr/>
          <p:nvPr/>
        </p:nvSpPr>
        <p:spPr>
          <a:xfrm>
            <a:off x="1469222" y="3279174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5" name="Freeform 364"/>
          <p:cNvSpPr/>
          <p:nvPr/>
        </p:nvSpPr>
        <p:spPr>
          <a:xfrm>
            <a:off x="1469404" y="3649499"/>
            <a:ext cx="1106077" cy="138431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6" name="TextBox 365"/>
          <p:cNvSpPr txBox="1"/>
          <p:nvPr/>
        </p:nvSpPr>
        <p:spPr>
          <a:xfrm>
            <a:off x="8786551" y="1938747"/>
            <a:ext cx="121591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Psychology</a:t>
            </a:r>
            <a:endParaRPr lang="en-GB" dirty="0"/>
          </a:p>
        </p:txBody>
      </p:sp>
      <p:sp>
        <p:nvSpPr>
          <p:cNvPr id="367" name="TextBox 366"/>
          <p:cNvSpPr txBox="1"/>
          <p:nvPr/>
        </p:nvSpPr>
        <p:spPr>
          <a:xfrm>
            <a:off x="8768945" y="3069379"/>
            <a:ext cx="11455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Linguistics</a:t>
            </a:r>
            <a:endParaRPr lang="en-GB" dirty="0"/>
          </a:p>
        </p:txBody>
      </p:sp>
      <p:sp>
        <p:nvSpPr>
          <p:cNvPr id="368" name="TextBox 367"/>
          <p:cNvSpPr txBox="1"/>
          <p:nvPr/>
        </p:nvSpPr>
        <p:spPr>
          <a:xfrm>
            <a:off x="8758009" y="3557991"/>
            <a:ext cx="12971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Engineering</a:t>
            </a:r>
            <a:endParaRPr lang="en-GB" dirty="0"/>
          </a:p>
        </p:txBody>
      </p:sp>
      <p:sp>
        <p:nvSpPr>
          <p:cNvPr id="369" name="Freeform 368"/>
          <p:cNvSpPr/>
          <p:nvPr/>
        </p:nvSpPr>
        <p:spPr>
          <a:xfrm>
            <a:off x="110629" y="1853130"/>
            <a:ext cx="1581068" cy="3413295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583434" y="2785050"/>
            <a:ext cx="7055368" cy="7969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369" idx="2"/>
          </p:cNvCxnSpPr>
          <p:nvPr/>
        </p:nvCxnSpPr>
        <p:spPr>
          <a:xfrm flipH="1">
            <a:off x="110638" y="3583030"/>
            <a:ext cx="2472796" cy="4462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1241915" y="2753833"/>
            <a:ext cx="193480" cy="818707"/>
          </a:xfrm>
          <a:custGeom>
            <a:avLst/>
            <a:gdLst>
              <a:gd name="connsiteX0" fmla="*/ 108420 w 193480"/>
              <a:gd name="connsiteY0" fmla="*/ 818707 h 818707"/>
              <a:gd name="connsiteX1" fmla="*/ 2094 w 193480"/>
              <a:gd name="connsiteY1" fmla="*/ 393404 h 818707"/>
              <a:gd name="connsiteX2" fmla="*/ 193480 w 193480"/>
              <a:gd name="connsiteY2" fmla="*/ 0 h 818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3480" h="818707">
                <a:moveTo>
                  <a:pt x="108420" y="818707"/>
                </a:moveTo>
                <a:cubicBezTo>
                  <a:pt x="48168" y="674281"/>
                  <a:pt x="-12083" y="529855"/>
                  <a:pt x="2094" y="393404"/>
                </a:cubicBezTo>
                <a:cubicBezTo>
                  <a:pt x="16271" y="256953"/>
                  <a:pt x="104875" y="128476"/>
                  <a:pt x="193480" y="0"/>
                </a:cubicBezTo>
              </a:path>
            </a:pathLst>
          </a:custGeom>
          <a:noFill/>
          <a:ln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reeform 19"/>
          <p:cNvSpPr/>
          <p:nvPr/>
        </p:nvSpPr>
        <p:spPr>
          <a:xfrm>
            <a:off x="1284455" y="3625702"/>
            <a:ext cx="119043" cy="340242"/>
          </a:xfrm>
          <a:custGeom>
            <a:avLst/>
            <a:gdLst>
              <a:gd name="connsiteX0" fmla="*/ 55247 w 119043"/>
              <a:gd name="connsiteY0" fmla="*/ 0 h 340242"/>
              <a:gd name="connsiteX1" fmla="*/ 2085 w 119043"/>
              <a:gd name="connsiteY1" fmla="*/ 180754 h 340242"/>
              <a:gd name="connsiteX2" fmla="*/ 119043 w 119043"/>
              <a:gd name="connsiteY2" fmla="*/ 340242 h 34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9043" h="340242">
                <a:moveTo>
                  <a:pt x="55247" y="0"/>
                </a:moveTo>
                <a:cubicBezTo>
                  <a:pt x="23349" y="62023"/>
                  <a:pt x="-8548" y="124047"/>
                  <a:pt x="2085" y="180754"/>
                </a:cubicBezTo>
                <a:cubicBezTo>
                  <a:pt x="12718" y="237461"/>
                  <a:pt x="65880" y="288851"/>
                  <a:pt x="119043" y="340242"/>
                </a:cubicBezTo>
              </a:path>
            </a:pathLst>
          </a:custGeom>
          <a:noFill/>
          <a:ln>
            <a:solidFill>
              <a:schemeClr val="accent4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Connector 24"/>
          <p:cNvCxnSpPr>
            <a:endCxn id="3" idx="2"/>
          </p:cNvCxnSpPr>
          <p:nvPr/>
        </p:nvCxnSpPr>
        <p:spPr>
          <a:xfrm flipH="1" flipV="1">
            <a:off x="1488566" y="2778542"/>
            <a:ext cx="1074759" cy="971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364" idx="2"/>
          </p:cNvCxnSpPr>
          <p:nvPr/>
        </p:nvCxnSpPr>
        <p:spPr>
          <a:xfrm flipH="1">
            <a:off x="1469228" y="3997693"/>
            <a:ext cx="1104473" cy="1168"/>
          </a:xfrm>
          <a:prstGeom prst="line">
            <a:avLst/>
          </a:prstGeom>
          <a:ln>
            <a:solidFill>
              <a:schemeClr val="accent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365" idx="2"/>
          </p:cNvCxnSpPr>
          <p:nvPr/>
        </p:nvCxnSpPr>
        <p:spPr>
          <a:xfrm flipH="1" flipV="1">
            <a:off x="1469410" y="4369186"/>
            <a:ext cx="1114024" cy="2553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1126151" y="3593805"/>
            <a:ext cx="298612" cy="744279"/>
          </a:xfrm>
          <a:custGeom>
            <a:avLst/>
            <a:gdLst>
              <a:gd name="connsiteX0" fmla="*/ 224184 w 298612"/>
              <a:gd name="connsiteY0" fmla="*/ 0 h 744279"/>
              <a:gd name="connsiteX1" fmla="*/ 900 w 298612"/>
              <a:gd name="connsiteY1" fmla="*/ 435935 h 744279"/>
              <a:gd name="connsiteX2" fmla="*/ 298612 w 298612"/>
              <a:gd name="connsiteY2" fmla="*/ 744279 h 74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612" h="744279">
                <a:moveTo>
                  <a:pt x="224184" y="0"/>
                </a:moveTo>
                <a:cubicBezTo>
                  <a:pt x="106339" y="155944"/>
                  <a:pt x="-11505" y="311889"/>
                  <a:pt x="900" y="435935"/>
                </a:cubicBezTo>
                <a:cubicBezTo>
                  <a:pt x="13305" y="559982"/>
                  <a:pt x="155958" y="652130"/>
                  <a:pt x="298612" y="744279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0" name="Freeform 369"/>
          <p:cNvSpPr/>
          <p:nvPr/>
        </p:nvSpPr>
        <p:spPr>
          <a:xfrm>
            <a:off x="2598495" y="2777032"/>
            <a:ext cx="57813" cy="443598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1" name="Freeform 370"/>
          <p:cNvSpPr/>
          <p:nvPr/>
        </p:nvSpPr>
        <p:spPr>
          <a:xfrm>
            <a:off x="2594637" y="2115072"/>
            <a:ext cx="91547" cy="658788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2" name="TextBox 3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450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/>
          <p:cNvSpPr>
            <a:spLocks noChangeArrowheads="1"/>
          </p:cNvSpPr>
          <p:nvPr/>
        </p:nvSpPr>
        <p:spPr bwMode="auto">
          <a:xfrm rot="210749">
            <a:off x="3781854" y="2008758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Oval 8"/>
          <p:cNvSpPr>
            <a:spLocks noChangeArrowheads="1"/>
          </p:cNvSpPr>
          <p:nvPr/>
        </p:nvSpPr>
        <p:spPr bwMode="auto">
          <a:xfrm rot="210749">
            <a:off x="4706047" y="16630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Oval 11"/>
          <p:cNvSpPr>
            <a:spLocks noChangeArrowheads="1"/>
          </p:cNvSpPr>
          <p:nvPr/>
        </p:nvSpPr>
        <p:spPr bwMode="auto">
          <a:xfrm rot="210749">
            <a:off x="5225082" y="16527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 rot="210749">
            <a:off x="5859008" y="141447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Oval 19"/>
          <p:cNvSpPr>
            <a:spLocks noChangeArrowheads="1"/>
          </p:cNvSpPr>
          <p:nvPr/>
        </p:nvSpPr>
        <p:spPr bwMode="auto">
          <a:xfrm rot="210749">
            <a:off x="6396227" y="151294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Oval 25"/>
          <p:cNvSpPr>
            <a:spLocks noChangeArrowheads="1"/>
          </p:cNvSpPr>
          <p:nvPr/>
        </p:nvSpPr>
        <p:spPr bwMode="auto">
          <a:xfrm rot="210749">
            <a:off x="4305444" y="185130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Oval 6"/>
          <p:cNvSpPr>
            <a:spLocks noChangeArrowheads="1"/>
          </p:cNvSpPr>
          <p:nvPr/>
        </p:nvSpPr>
        <p:spPr bwMode="auto">
          <a:xfrm rot="210749">
            <a:off x="3278596" y="208083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1" name="Oval 19"/>
          <p:cNvSpPr>
            <a:spLocks noChangeArrowheads="1"/>
          </p:cNvSpPr>
          <p:nvPr/>
        </p:nvSpPr>
        <p:spPr bwMode="auto">
          <a:xfrm rot="210749">
            <a:off x="6931940" y="156891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422847" y="133284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 rot="5400000">
            <a:off x="9943986" y="649229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139" name="Oval 6"/>
          <p:cNvSpPr>
            <a:spLocks noChangeArrowheads="1"/>
          </p:cNvSpPr>
          <p:nvPr/>
        </p:nvSpPr>
        <p:spPr bwMode="auto">
          <a:xfrm rot="210749">
            <a:off x="3793443" y="16791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0" name="Oval 8"/>
          <p:cNvSpPr>
            <a:spLocks noChangeArrowheads="1"/>
          </p:cNvSpPr>
          <p:nvPr/>
        </p:nvSpPr>
        <p:spPr bwMode="auto">
          <a:xfrm rot="210749">
            <a:off x="4718602" y="1740222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1" name="Oval 11"/>
          <p:cNvSpPr>
            <a:spLocks noChangeArrowheads="1"/>
          </p:cNvSpPr>
          <p:nvPr/>
        </p:nvSpPr>
        <p:spPr bwMode="auto">
          <a:xfrm rot="210749">
            <a:off x="5244794" y="155555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3" name="Oval 14"/>
          <p:cNvSpPr>
            <a:spLocks noChangeArrowheads="1"/>
          </p:cNvSpPr>
          <p:nvPr/>
        </p:nvSpPr>
        <p:spPr bwMode="auto">
          <a:xfrm rot="210749">
            <a:off x="5874618" y="133549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5" name="Oval 19"/>
          <p:cNvSpPr>
            <a:spLocks noChangeArrowheads="1"/>
          </p:cNvSpPr>
          <p:nvPr/>
        </p:nvSpPr>
        <p:spPr bwMode="auto">
          <a:xfrm rot="210749">
            <a:off x="6409073" y="130744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6" name="Oval 25"/>
          <p:cNvSpPr>
            <a:spLocks noChangeArrowheads="1"/>
          </p:cNvSpPr>
          <p:nvPr/>
        </p:nvSpPr>
        <p:spPr bwMode="auto">
          <a:xfrm rot="210749">
            <a:off x="4316632" y="171329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7" name="Oval 6"/>
          <p:cNvSpPr>
            <a:spLocks noChangeArrowheads="1"/>
          </p:cNvSpPr>
          <p:nvPr/>
        </p:nvSpPr>
        <p:spPr bwMode="auto">
          <a:xfrm rot="210749">
            <a:off x="3290185" y="187594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8" name="Oval 19"/>
          <p:cNvSpPr>
            <a:spLocks noChangeArrowheads="1"/>
          </p:cNvSpPr>
          <p:nvPr/>
        </p:nvSpPr>
        <p:spPr bwMode="auto">
          <a:xfrm rot="210749">
            <a:off x="6942318" y="14389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9" name="Oval 19"/>
          <p:cNvSpPr>
            <a:spLocks noChangeArrowheads="1"/>
          </p:cNvSpPr>
          <p:nvPr/>
        </p:nvSpPr>
        <p:spPr bwMode="auto">
          <a:xfrm rot="210749">
            <a:off x="7426646" y="1052880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1" name="Oval 6"/>
          <p:cNvSpPr>
            <a:spLocks noChangeArrowheads="1"/>
          </p:cNvSpPr>
          <p:nvPr/>
        </p:nvSpPr>
        <p:spPr bwMode="auto">
          <a:xfrm rot="210749">
            <a:off x="3780779" y="2093898"/>
            <a:ext cx="45719" cy="45719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2" name="Oval 8"/>
          <p:cNvSpPr>
            <a:spLocks noChangeArrowheads="1"/>
          </p:cNvSpPr>
          <p:nvPr/>
        </p:nvSpPr>
        <p:spPr bwMode="auto">
          <a:xfrm rot="210749">
            <a:off x="4706047" y="198981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3" name="Oval 11"/>
          <p:cNvSpPr>
            <a:spLocks noChangeArrowheads="1"/>
          </p:cNvSpPr>
          <p:nvPr/>
        </p:nvSpPr>
        <p:spPr bwMode="auto">
          <a:xfrm rot="210749">
            <a:off x="5214522" y="187854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4" name="Oval 14"/>
          <p:cNvSpPr>
            <a:spLocks noChangeArrowheads="1"/>
          </p:cNvSpPr>
          <p:nvPr/>
        </p:nvSpPr>
        <p:spPr bwMode="auto">
          <a:xfrm rot="210749">
            <a:off x="5857573" y="1799206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5" name="Oval 19"/>
          <p:cNvSpPr>
            <a:spLocks noChangeArrowheads="1"/>
          </p:cNvSpPr>
          <p:nvPr/>
        </p:nvSpPr>
        <p:spPr bwMode="auto">
          <a:xfrm rot="210749">
            <a:off x="6396226" y="178075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6" name="Oval 25"/>
          <p:cNvSpPr>
            <a:spLocks noChangeArrowheads="1"/>
          </p:cNvSpPr>
          <p:nvPr/>
        </p:nvSpPr>
        <p:spPr bwMode="auto">
          <a:xfrm rot="210749">
            <a:off x="4305445" y="21277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7" name="Oval 6"/>
          <p:cNvSpPr>
            <a:spLocks noChangeArrowheads="1"/>
          </p:cNvSpPr>
          <p:nvPr/>
        </p:nvSpPr>
        <p:spPr bwMode="auto">
          <a:xfrm rot="210749">
            <a:off x="3277161" y="2266062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8" name="Oval 19"/>
          <p:cNvSpPr>
            <a:spLocks noChangeArrowheads="1"/>
          </p:cNvSpPr>
          <p:nvPr/>
        </p:nvSpPr>
        <p:spPr bwMode="auto">
          <a:xfrm rot="210749">
            <a:off x="6930505" y="1754149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9" name="Oval 19"/>
          <p:cNvSpPr>
            <a:spLocks noChangeArrowheads="1"/>
          </p:cNvSpPr>
          <p:nvPr/>
        </p:nvSpPr>
        <p:spPr bwMode="auto">
          <a:xfrm rot="210749">
            <a:off x="7420183" y="140187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0" name="TextBox 159"/>
          <p:cNvSpPr txBox="1"/>
          <p:nvPr/>
        </p:nvSpPr>
        <p:spPr>
          <a:xfrm>
            <a:off x="2497549" y="577237"/>
            <a:ext cx="594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lmer(RT ~ Days + (1|ID) + (1|Task)</a:t>
            </a:r>
          </a:p>
        </p:txBody>
      </p:sp>
      <p:sp>
        <p:nvSpPr>
          <p:cNvPr id="108" name="Oval 6"/>
          <p:cNvSpPr>
            <a:spLocks noChangeArrowheads="1"/>
          </p:cNvSpPr>
          <p:nvPr/>
        </p:nvSpPr>
        <p:spPr bwMode="auto">
          <a:xfrm>
            <a:off x="3829446" y="4568457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9" name="Oval 8"/>
          <p:cNvSpPr>
            <a:spLocks noChangeArrowheads="1"/>
          </p:cNvSpPr>
          <p:nvPr/>
        </p:nvSpPr>
        <p:spPr bwMode="auto">
          <a:xfrm>
            <a:off x="4758675" y="417487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0" name="Oval 11"/>
          <p:cNvSpPr>
            <a:spLocks noChangeArrowheads="1"/>
          </p:cNvSpPr>
          <p:nvPr/>
        </p:nvSpPr>
        <p:spPr bwMode="auto">
          <a:xfrm>
            <a:off x="5342908" y="415447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1" name="Oval 14"/>
          <p:cNvSpPr>
            <a:spLocks noChangeArrowheads="1"/>
          </p:cNvSpPr>
          <p:nvPr/>
        </p:nvSpPr>
        <p:spPr bwMode="auto">
          <a:xfrm>
            <a:off x="5887814" y="4025636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2" name="Oval 19"/>
          <p:cNvSpPr>
            <a:spLocks noChangeArrowheads="1"/>
          </p:cNvSpPr>
          <p:nvPr/>
        </p:nvSpPr>
        <p:spPr bwMode="auto">
          <a:xfrm>
            <a:off x="6441440" y="3764254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3" name="Oval 25"/>
          <p:cNvSpPr>
            <a:spLocks noChangeArrowheads="1"/>
          </p:cNvSpPr>
          <p:nvPr/>
        </p:nvSpPr>
        <p:spPr bwMode="auto">
          <a:xfrm>
            <a:off x="4288213" y="456753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4" name="Oval 6"/>
          <p:cNvSpPr>
            <a:spLocks noChangeArrowheads="1"/>
          </p:cNvSpPr>
          <p:nvPr/>
        </p:nvSpPr>
        <p:spPr bwMode="auto">
          <a:xfrm>
            <a:off x="3326163" y="4705410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5" name="Oval 19"/>
          <p:cNvSpPr>
            <a:spLocks noChangeArrowheads="1"/>
          </p:cNvSpPr>
          <p:nvPr/>
        </p:nvSpPr>
        <p:spPr bwMode="auto">
          <a:xfrm>
            <a:off x="7012662" y="3635823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7428300" y="3660905"/>
            <a:ext cx="57150" cy="57150"/>
          </a:xfrm>
          <a:prstGeom prst="ellipse">
            <a:avLst/>
          </a:prstGeom>
          <a:solidFill>
            <a:srgbClr val="7030A0"/>
          </a:solidFill>
          <a:ln w="9525" cap="rnd">
            <a:solidFill>
              <a:srgbClr val="7030A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2" name="Oval 6"/>
          <p:cNvSpPr>
            <a:spLocks noChangeArrowheads="1"/>
          </p:cNvSpPr>
          <p:nvPr/>
        </p:nvSpPr>
        <p:spPr bwMode="auto">
          <a:xfrm>
            <a:off x="3797381" y="449458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3" name="Oval 8"/>
          <p:cNvSpPr>
            <a:spLocks noChangeArrowheads="1"/>
          </p:cNvSpPr>
          <p:nvPr/>
        </p:nvSpPr>
        <p:spPr bwMode="auto">
          <a:xfrm>
            <a:off x="4726052" y="409985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4" name="Oval 11"/>
          <p:cNvSpPr>
            <a:spLocks noChangeArrowheads="1"/>
          </p:cNvSpPr>
          <p:nvPr/>
        </p:nvSpPr>
        <p:spPr bwMode="auto">
          <a:xfrm>
            <a:off x="5342908" y="4071431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5" name="Oval 14"/>
          <p:cNvSpPr>
            <a:spLocks noChangeArrowheads="1"/>
          </p:cNvSpPr>
          <p:nvPr/>
        </p:nvSpPr>
        <p:spPr bwMode="auto">
          <a:xfrm>
            <a:off x="5872921" y="3867436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6" name="Oval 19"/>
          <p:cNvSpPr>
            <a:spLocks noChangeArrowheads="1"/>
          </p:cNvSpPr>
          <p:nvPr/>
        </p:nvSpPr>
        <p:spPr bwMode="auto">
          <a:xfrm>
            <a:off x="6440537" y="38920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7" name="Oval 25"/>
          <p:cNvSpPr>
            <a:spLocks noChangeArrowheads="1"/>
          </p:cNvSpPr>
          <p:nvPr/>
        </p:nvSpPr>
        <p:spPr bwMode="auto">
          <a:xfrm>
            <a:off x="4259733" y="418934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8" name="Oval 6"/>
          <p:cNvSpPr>
            <a:spLocks noChangeArrowheads="1"/>
          </p:cNvSpPr>
          <p:nvPr/>
        </p:nvSpPr>
        <p:spPr bwMode="auto">
          <a:xfrm>
            <a:off x="3305736" y="4555615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9" name="Oval 19"/>
          <p:cNvSpPr>
            <a:spLocks noChangeArrowheads="1"/>
          </p:cNvSpPr>
          <p:nvPr/>
        </p:nvSpPr>
        <p:spPr bwMode="auto">
          <a:xfrm>
            <a:off x="6980737" y="3536314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0" name="Oval 19"/>
          <p:cNvSpPr>
            <a:spLocks noChangeArrowheads="1"/>
          </p:cNvSpPr>
          <p:nvPr/>
        </p:nvSpPr>
        <p:spPr bwMode="auto">
          <a:xfrm>
            <a:off x="7396375" y="3428393"/>
            <a:ext cx="57150" cy="57150"/>
          </a:xfrm>
          <a:prstGeom prst="ellipse">
            <a:avLst/>
          </a:prstGeom>
          <a:solidFill>
            <a:srgbClr val="00B0F0"/>
          </a:solidFill>
          <a:ln w="9525" cap="rnd">
            <a:solidFill>
              <a:srgbClr val="00B0F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2" name="Oval 6"/>
          <p:cNvSpPr>
            <a:spLocks noChangeArrowheads="1"/>
          </p:cNvSpPr>
          <p:nvPr/>
        </p:nvSpPr>
        <p:spPr bwMode="auto">
          <a:xfrm>
            <a:off x="3817948" y="482770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3" name="Oval 8"/>
          <p:cNvSpPr>
            <a:spLocks noChangeArrowheads="1"/>
          </p:cNvSpPr>
          <p:nvPr/>
        </p:nvSpPr>
        <p:spPr bwMode="auto">
          <a:xfrm>
            <a:off x="4736319" y="4527040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4" name="Oval 11"/>
          <p:cNvSpPr>
            <a:spLocks noChangeArrowheads="1"/>
          </p:cNvSpPr>
          <p:nvPr/>
        </p:nvSpPr>
        <p:spPr bwMode="auto">
          <a:xfrm>
            <a:off x="5331410" y="444689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5" name="Oval 14"/>
          <p:cNvSpPr>
            <a:spLocks noChangeArrowheads="1"/>
          </p:cNvSpPr>
          <p:nvPr/>
        </p:nvSpPr>
        <p:spPr bwMode="auto">
          <a:xfrm>
            <a:off x="5876481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6" name="Oval 19"/>
          <p:cNvSpPr>
            <a:spLocks noChangeArrowheads="1"/>
          </p:cNvSpPr>
          <p:nvPr/>
        </p:nvSpPr>
        <p:spPr bwMode="auto">
          <a:xfrm>
            <a:off x="6441440" y="4168974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7" name="Oval 25"/>
          <p:cNvSpPr>
            <a:spLocks noChangeArrowheads="1"/>
          </p:cNvSpPr>
          <p:nvPr/>
        </p:nvSpPr>
        <p:spPr bwMode="auto">
          <a:xfrm>
            <a:off x="4276869" y="4457003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8" name="Oval 6"/>
          <p:cNvSpPr>
            <a:spLocks noChangeArrowheads="1"/>
          </p:cNvSpPr>
          <p:nvPr/>
        </p:nvSpPr>
        <p:spPr bwMode="auto">
          <a:xfrm>
            <a:off x="3326163" y="504737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9" name="Oval 19"/>
          <p:cNvSpPr>
            <a:spLocks noChangeArrowheads="1"/>
          </p:cNvSpPr>
          <p:nvPr/>
        </p:nvSpPr>
        <p:spPr bwMode="auto">
          <a:xfrm>
            <a:off x="7001165" y="3838861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0" name="Oval 19"/>
          <p:cNvSpPr>
            <a:spLocks noChangeArrowheads="1"/>
          </p:cNvSpPr>
          <p:nvPr/>
        </p:nvSpPr>
        <p:spPr bwMode="auto">
          <a:xfrm>
            <a:off x="7415659" y="3803288"/>
            <a:ext cx="57150" cy="57150"/>
          </a:xfrm>
          <a:prstGeom prst="ellipse">
            <a:avLst/>
          </a:prstGeom>
          <a:solidFill>
            <a:srgbClr val="EE06CD"/>
          </a:solidFill>
          <a:ln w="9525" cap="rnd">
            <a:solidFill>
              <a:srgbClr val="EE06CD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208" name="Group 207"/>
          <p:cNvGrpSpPr/>
          <p:nvPr/>
        </p:nvGrpSpPr>
        <p:grpSpPr>
          <a:xfrm>
            <a:off x="3334311" y="1842614"/>
            <a:ext cx="4179714" cy="1676135"/>
            <a:chOff x="3305736" y="3428393"/>
            <a:chExt cx="4179714" cy="1676135"/>
          </a:xfrm>
          <a:noFill/>
        </p:grpSpPr>
        <p:sp>
          <p:nvSpPr>
            <p:cNvPr id="209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0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1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2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3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4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5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6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7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8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9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0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1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2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3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4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5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6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7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8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9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0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1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2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3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4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5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952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36" name="Group 235"/>
          <p:cNvGrpSpPr/>
          <p:nvPr/>
        </p:nvGrpSpPr>
        <p:grpSpPr>
          <a:xfrm>
            <a:off x="3333408" y="2574893"/>
            <a:ext cx="4179714" cy="1676135"/>
            <a:chOff x="3305736" y="3428393"/>
            <a:chExt cx="4179714" cy="1676135"/>
          </a:xfrm>
          <a:noFill/>
        </p:grpSpPr>
        <p:sp>
          <p:nvSpPr>
            <p:cNvPr id="237" name="Oval 6"/>
            <p:cNvSpPr>
              <a:spLocks noChangeArrowheads="1"/>
            </p:cNvSpPr>
            <p:nvPr/>
          </p:nvSpPr>
          <p:spPr bwMode="auto">
            <a:xfrm>
              <a:off x="3829446" y="456845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8" name="Oval 8"/>
            <p:cNvSpPr>
              <a:spLocks noChangeArrowheads="1"/>
            </p:cNvSpPr>
            <p:nvPr/>
          </p:nvSpPr>
          <p:spPr bwMode="auto">
            <a:xfrm>
              <a:off x="4758675" y="417487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9" name="Oval 11"/>
            <p:cNvSpPr>
              <a:spLocks noChangeArrowheads="1"/>
            </p:cNvSpPr>
            <p:nvPr/>
          </p:nvSpPr>
          <p:spPr bwMode="auto">
            <a:xfrm>
              <a:off x="5342908" y="4187647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0" name="Oval 14"/>
            <p:cNvSpPr>
              <a:spLocks noChangeArrowheads="1"/>
            </p:cNvSpPr>
            <p:nvPr/>
          </p:nvSpPr>
          <p:spPr bwMode="auto">
            <a:xfrm>
              <a:off x="5887814" y="40256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1" name="Oval 19"/>
            <p:cNvSpPr>
              <a:spLocks noChangeArrowheads="1"/>
            </p:cNvSpPr>
            <p:nvPr/>
          </p:nvSpPr>
          <p:spPr bwMode="auto">
            <a:xfrm>
              <a:off x="6452938" y="39097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2" name="Oval 25"/>
            <p:cNvSpPr>
              <a:spLocks noChangeArrowheads="1"/>
            </p:cNvSpPr>
            <p:nvPr/>
          </p:nvSpPr>
          <p:spPr bwMode="auto">
            <a:xfrm>
              <a:off x="4291658" y="442185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3" name="Oval 6"/>
            <p:cNvSpPr>
              <a:spLocks noChangeArrowheads="1"/>
            </p:cNvSpPr>
            <p:nvPr/>
          </p:nvSpPr>
          <p:spPr bwMode="auto">
            <a:xfrm>
              <a:off x="3326163" y="470541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4" name="Oval 19"/>
            <p:cNvSpPr>
              <a:spLocks noChangeArrowheads="1"/>
            </p:cNvSpPr>
            <p:nvPr/>
          </p:nvSpPr>
          <p:spPr bwMode="auto">
            <a:xfrm>
              <a:off x="7012662" y="363582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5" name="Oval 19"/>
            <p:cNvSpPr>
              <a:spLocks noChangeArrowheads="1"/>
            </p:cNvSpPr>
            <p:nvPr/>
          </p:nvSpPr>
          <p:spPr bwMode="auto">
            <a:xfrm>
              <a:off x="7428300" y="366090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6" name="Oval 6"/>
            <p:cNvSpPr>
              <a:spLocks noChangeArrowheads="1"/>
            </p:cNvSpPr>
            <p:nvPr/>
          </p:nvSpPr>
          <p:spPr bwMode="auto">
            <a:xfrm>
              <a:off x="3797381" y="449458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7" name="Oval 8"/>
            <p:cNvSpPr>
              <a:spLocks noChangeArrowheads="1"/>
            </p:cNvSpPr>
            <p:nvPr/>
          </p:nvSpPr>
          <p:spPr bwMode="auto">
            <a:xfrm>
              <a:off x="4726052" y="409985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8" name="Oval 11"/>
            <p:cNvSpPr>
              <a:spLocks noChangeArrowheads="1"/>
            </p:cNvSpPr>
            <p:nvPr/>
          </p:nvSpPr>
          <p:spPr bwMode="auto">
            <a:xfrm>
              <a:off x="5342908" y="407143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9" name="Oval 14"/>
            <p:cNvSpPr>
              <a:spLocks noChangeArrowheads="1"/>
            </p:cNvSpPr>
            <p:nvPr/>
          </p:nvSpPr>
          <p:spPr bwMode="auto">
            <a:xfrm>
              <a:off x="5872921" y="386743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0" name="Oval 19"/>
            <p:cNvSpPr>
              <a:spLocks noChangeArrowheads="1"/>
            </p:cNvSpPr>
            <p:nvPr/>
          </p:nvSpPr>
          <p:spPr bwMode="auto">
            <a:xfrm>
              <a:off x="6424363" y="3620089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1" name="Oval 25"/>
            <p:cNvSpPr>
              <a:spLocks noChangeArrowheads="1"/>
            </p:cNvSpPr>
            <p:nvPr/>
          </p:nvSpPr>
          <p:spPr bwMode="auto">
            <a:xfrm>
              <a:off x="4259733" y="418934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2" name="Oval 6"/>
            <p:cNvSpPr>
              <a:spLocks noChangeArrowheads="1"/>
            </p:cNvSpPr>
            <p:nvPr/>
          </p:nvSpPr>
          <p:spPr bwMode="auto">
            <a:xfrm>
              <a:off x="3305736" y="4555615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3" name="Oval 19"/>
            <p:cNvSpPr>
              <a:spLocks noChangeArrowheads="1"/>
            </p:cNvSpPr>
            <p:nvPr/>
          </p:nvSpPr>
          <p:spPr bwMode="auto">
            <a:xfrm>
              <a:off x="6980737" y="353631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4" name="Oval 19"/>
            <p:cNvSpPr>
              <a:spLocks noChangeArrowheads="1"/>
            </p:cNvSpPr>
            <p:nvPr/>
          </p:nvSpPr>
          <p:spPr bwMode="auto">
            <a:xfrm>
              <a:off x="7396375" y="3428393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5" name="Oval 6"/>
            <p:cNvSpPr>
              <a:spLocks noChangeArrowheads="1"/>
            </p:cNvSpPr>
            <p:nvPr/>
          </p:nvSpPr>
          <p:spPr bwMode="auto">
            <a:xfrm>
              <a:off x="3817948" y="482770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6" name="Oval 8"/>
            <p:cNvSpPr>
              <a:spLocks noChangeArrowheads="1"/>
            </p:cNvSpPr>
            <p:nvPr/>
          </p:nvSpPr>
          <p:spPr bwMode="auto">
            <a:xfrm>
              <a:off x="4736319" y="4527040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7" name="Oval 11"/>
            <p:cNvSpPr>
              <a:spLocks noChangeArrowheads="1"/>
            </p:cNvSpPr>
            <p:nvPr/>
          </p:nvSpPr>
          <p:spPr bwMode="auto">
            <a:xfrm>
              <a:off x="5331410" y="444689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8" name="Oval 14"/>
            <p:cNvSpPr>
              <a:spLocks noChangeArrowheads="1"/>
            </p:cNvSpPr>
            <p:nvPr/>
          </p:nvSpPr>
          <p:spPr bwMode="auto">
            <a:xfrm>
              <a:off x="5876481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9" name="Oval 19"/>
            <p:cNvSpPr>
              <a:spLocks noChangeArrowheads="1"/>
            </p:cNvSpPr>
            <p:nvPr/>
          </p:nvSpPr>
          <p:spPr bwMode="auto">
            <a:xfrm>
              <a:off x="6441440" y="4168974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0" name="Oval 25"/>
            <p:cNvSpPr>
              <a:spLocks noChangeArrowheads="1"/>
            </p:cNvSpPr>
            <p:nvPr/>
          </p:nvSpPr>
          <p:spPr bwMode="auto">
            <a:xfrm>
              <a:off x="4280160" y="4681106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1" name="Oval 6"/>
            <p:cNvSpPr>
              <a:spLocks noChangeArrowheads="1"/>
            </p:cNvSpPr>
            <p:nvPr/>
          </p:nvSpPr>
          <p:spPr bwMode="auto">
            <a:xfrm>
              <a:off x="3326163" y="504737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2" name="Oval 19"/>
            <p:cNvSpPr>
              <a:spLocks noChangeArrowheads="1"/>
            </p:cNvSpPr>
            <p:nvPr/>
          </p:nvSpPr>
          <p:spPr bwMode="auto">
            <a:xfrm>
              <a:off x="7001165" y="3838861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3" name="Oval 19"/>
            <p:cNvSpPr>
              <a:spLocks noChangeArrowheads="1"/>
            </p:cNvSpPr>
            <p:nvPr/>
          </p:nvSpPr>
          <p:spPr bwMode="auto">
            <a:xfrm>
              <a:off x="7415659" y="3803288"/>
              <a:ext cx="57150" cy="57150"/>
            </a:xfrm>
            <a:prstGeom prst="ellipse">
              <a:avLst/>
            </a:prstGeom>
            <a:grpFill/>
            <a:ln w="3175" cap="rnd">
              <a:solidFill>
                <a:schemeClr val="bg1">
                  <a:lumMod val="75000"/>
                </a:schemeClr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292" name="Straight Connector 291"/>
          <p:cNvCxnSpPr/>
          <p:nvPr/>
        </p:nvCxnSpPr>
        <p:spPr>
          <a:xfrm flipV="1">
            <a:off x="2579126" y="1753984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 flipV="1">
            <a:off x="2568633" y="2576673"/>
            <a:ext cx="6059978" cy="161267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Freeform 294"/>
          <p:cNvSpPr/>
          <p:nvPr/>
        </p:nvSpPr>
        <p:spPr>
          <a:xfrm rot="5400000">
            <a:off x="9963638" y="2424113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6" name="TextBox 295"/>
          <p:cNvSpPr txBox="1"/>
          <p:nvPr/>
        </p:nvSpPr>
        <p:spPr>
          <a:xfrm>
            <a:off x="11019738" y="2540453"/>
            <a:ext cx="496138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" dirty="0" smtClean="0"/>
              <a:t>Josiah</a:t>
            </a:r>
            <a:endParaRPr lang="en-GB" sz="800" dirty="0"/>
          </a:p>
        </p:txBody>
      </p:sp>
      <p:sp>
        <p:nvSpPr>
          <p:cNvPr id="297" name="TextBox 296"/>
          <p:cNvSpPr txBox="1"/>
          <p:nvPr/>
        </p:nvSpPr>
        <p:spPr>
          <a:xfrm>
            <a:off x="9514453" y="2505319"/>
            <a:ext cx="370614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smtClean="0"/>
              <a:t>Tom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8" name="TextBox 297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8" name="TextBox 2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>
            <a:stCxn id="3" idx="2"/>
          </p:cNvCxnSpPr>
          <p:nvPr/>
        </p:nvCxnSpPr>
        <p:spPr>
          <a:xfrm flipH="1">
            <a:off x="10432473" y="1495626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/>
          <p:cNvCxnSpPr/>
          <p:nvPr/>
        </p:nvCxnSpPr>
        <p:spPr>
          <a:xfrm flipH="1">
            <a:off x="10426656" y="3265494"/>
            <a:ext cx="8892" cy="10448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9486745" y="4367691"/>
            <a:ext cx="423514" cy="215444"/>
          </a:xfrm>
          <a:prstGeom prst="rect">
            <a:avLst/>
          </a:prstGeom>
          <a:solidFill>
            <a:srgbClr val="EE06CD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TaskX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2" name="TextBox 301"/>
          <p:cNvSpPr txBox="1"/>
          <p:nvPr/>
        </p:nvSpPr>
        <p:spPr>
          <a:xfrm>
            <a:off x="10469459" y="4367691"/>
            <a:ext cx="420308" cy="21544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>
                <a:solidFill>
                  <a:schemeClr val="bg1"/>
                </a:solidFill>
              </a:rPr>
              <a:t>TaskY</a:t>
            </a:r>
            <a:endParaRPr lang="en-GB" sz="800" dirty="0">
              <a:solidFill>
                <a:schemeClr val="bg1"/>
              </a:solidFill>
            </a:endParaRPr>
          </a:p>
        </p:txBody>
      </p:sp>
      <p:sp>
        <p:nvSpPr>
          <p:cNvPr id="303" name="TextBox 302"/>
          <p:cNvSpPr txBox="1"/>
          <p:nvPr/>
        </p:nvSpPr>
        <p:spPr>
          <a:xfrm>
            <a:off x="11202321" y="4353013"/>
            <a:ext cx="418704" cy="215444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800" dirty="0" err="1" smtClean="0"/>
              <a:t>TaskZ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590181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19"/>
          <p:cNvSpPr>
            <a:spLocks noChangeArrowheads="1"/>
          </p:cNvSpPr>
          <p:nvPr/>
        </p:nvSpPr>
        <p:spPr bwMode="auto">
          <a:xfrm rot="210749">
            <a:off x="7009168" y="2144839"/>
            <a:ext cx="57150" cy="57150"/>
          </a:xfrm>
          <a:prstGeom prst="ellipse">
            <a:avLst/>
          </a:prstGeom>
          <a:solidFill>
            <a:schemeClr val="accent2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6" name="Oval 19"/>
          <p:cNvSpPr>
            <a:spLocks noChangeArrowheads="1"/>
          </p:cNvSpPr>
          <p:nvPr/>
        </p:nvSpPr>
        <p:spPr bwMode="auto">
          <a:xfrm>
            <a:off x="3254114" y="4238396"/>
            <a:ext cx="57150" cy="57150"/>
          </a:xfrm>
          <a:prstGeom prst="ellipse">
            <a:avLst/>
          </a:prstGeom>
          <a:solidFill>
            <a:schemeClr val="accent6"/>
          </a:solidFill>
          <a:ln w="9525" cap="rnd">
            <a:solidFill>
              <a:srgbClr val="000000"/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1" name="TextBox 120"/>
          <p:cNvSpPr txBox="1"/>
          <p:nvPr/>
        </p:nvSpPr>
        <p:spPr>
          <a:xfrm>
            <a:off x="7211621" y="1802373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3456304" y="4088215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4850510" y="2619177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TextBox 38"/>
          <p:cNvSpPr txBox="1"/>
          <p:nvPr/>
        </p:nvSpPr>
        <p:spPr>
          <a:xfrm>
            <a:off x="5052700" y="2468996"/>
            <a:ext cx="1030410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Umberto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0" name="Oval 19"/>
          <p:cNvSpPr>
            <a:spLocks noChangeArrowheads="1"/>
          </p:cNvSpPr>
          <p:nvPr/>
        </p:nvSpPr>
        <p:spPr bwMode="auto">
          <a:xfrm>
            <a:off x="6083110" y="3473782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6285300" y="3323601"/>
            <a:ext cx="581954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Alex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2" name="Oval 19"/>
          <p:cNvSpPr>
            <a:spLocks noChangeArrowheads="1"/>
          </p:cNvSpPr>
          <p:nvPr/>
        </p:nvSpPr>
        <p:spPr bwMode="auto">
          <a:xfrm>
            <a:off x="3321441" y="3035555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3523631" y="2885374"/>
            <a:ext cx="884858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Monica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6" name="Oval 19"/>
          <p:cNvSpPr>
            <a:spLocks noChangeArrowheads="1"/>
          </p:cNvSpPr>
          <p:nvPr/>
        </p:nvSpPr>
        <p:spPr bwMode="auto">
          <a:xfrm>
            <a:off x="7650246" y="2962837"/>
            <a:ext cx="57150" cy="571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rnd">
            <a:solidFill>
              <a:schemeClr val="bg2">
                <a:lumMod val="75000"/>
              </a:schemeClr>
            </a:solidFill>
            <a:prstDash val="solid"/>
            <a:round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TextBox 46"/>
          <p:cNvSpPr txBox="1"/>
          <p:nvPr/>
        </p:nvSpPr>
        <p:spPr>
          <a:xfrm>
            <a:off x="7852436" y="2812656"/>
            <a:ext cx="776175" cy="36933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85000"/>
                  </a:schemeClr>
                </a:solidFill>
              </a:rPr>
              <a:t>Emma</a:t>
            </a:r>
            <a:endParaRPr lang="en-GB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7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3670655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m(RT ~ 1 + Days)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514477" cy="923330"/>
              </a:xfrm>
              <a:prstGeom prst="rect">
                <a:avLst/>
              </a:prstGeom>
              <a:blipFill>
                <a:blip r:embed="rId4"/>
                <a:stretch>
                  <a:fillRect l="-1386" t="-328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530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0" name="Straight Connector 139"/>
          <p:cNvCxnSpPr/>
          <p:nvPr/>
        </p:nvCxnSpPr>
        <p:spPr>
          <a:xfrm flipV="1">
            <a:off x="2562760" y="943088"/>
            <a:ext cx="6059978" cy="161267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3318300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grpSp>
        <p:nvGrpSpPr>
          <p:cNvPr id="129" name="Group 128"/>
          <p:cNvGrpSpPr/>
          <p:nvPr/>
        </p:nvGrpSpPr>
        <p:grpSpPr>
          <a:xfrm>
            <a:off x="3301214" y="4512052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Connector 123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/>
              <p:cNvSpPr txBox="1"/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5" name="TextBox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621" y="4786082"/>
                <a:ext cx="285013" cy="276999"/>
              </a:xfrm>
              <a:prstGeom prst="rect">
                <a:avLst/>
              </a:prstGeom>
              <a:blipFill>
                <a:blip r:embed="rId3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TextBox 135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sp>
        <p:nvSpPr>
          <p:cNvPr id="137" name="TextBox 13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lm(RT ~ 1 + Days + ID)</a:t>
                </a:r>
              </a:p>
              <a:p>
                <a:r>
                  <a:rPr lang="en-GB" dirty="0" smtClean="0"/>
                  <a:t>Intercept </a:t>
                </a:r>
                <a:r>
                  <a:rPr lang="en-GB" sz="1200" dirty="0"/>
                  <a:t>(RT at day 0)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GB" sz="1200" dirty="0" smtClean="0"/>
              </a:p>
              <a:p>
                <a:r>
                  <a:rPr lang="en-GB" dirty="0" smtClean="0"/>
                  <a:t>Slope of Days </a:t>
                </a:r>
                <a:r>
                  <a:rPr lang="en-GB" sz="1200" dirty="0"/>
                  <a:t>(Change in RT each day</a:t>
                </a:r>
                <a:r>
                  <a:rPr lang="en-GB" sz="1200" dirty="0" smtClean="0"/>
                  <a:t>) </a:t>
                </a:r>
                <a:r>
                  <a:rPr lang="en-GB" dirty="0" smtClean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r>
                  <a:rPr lang="en-GB" dirty="0" smtClean="0"/>
                  <a:t>Group Difference </a:t>
                </a:r>
                <a:r>
                  <a:rPr lang="en-GB" sz="1200" dirty="0" smtClean="0"/>
                  <a:t>(Change in RT moving from T to J)</a:t>
                </a:r>
                <a:r>
                  <a:rPr lang="en-GB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GB" b="0" dirty="0" smtClean="0"/>
              </a:p>
              <a:p>
                <a:endParaRPr lang="en-GB" dirty="0" smtClean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305711"/>
                <a:ext cx="4852517" cy="1754326"/>
              </a:xfrm>
              <a:prstGeom prst="rect">
                <a:avLst/>
              </a:prstGeom>
              <a:blipFill>
                <a:blip r:embed="rId4"/>
                <a:stretch>
                  <a:fillRect l="-1005" t="-1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/>
          <p:nvPr/>
        </p:nvCxnSpPr>
        <p:spPr>
          <a:xfrm flipV="1">
            <a:off x="2753833" y="2555758"/>
            <a:ext cx="0" cy="22940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312" y="3487968"/>
                <a:ext cx="285013" cy="276999"/>
              </a:xfrm>
              <a:prstGeom prst="rect">
                <a:avLst/>
              </a:prstGeom>
              <a:blipFill>
                <a:blip r:embed="rId5"/>
                <a:stretch>
                  <a:fillRect l="-30435" t="-2174" r="-8696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25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8828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3858685" y="523667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2160914" y="3623576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Oval 82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>
            <a:endCxn id="82" idx="7"/>
          </p:cNvCxnSpPr>
          <p:nvPr/>
        </p:nvCxnSpPr>
        <p:spPr>
          <a:xfrm flipH="1">
            <a:off x="2555437" y="943737"/>
            <a:ext cx="1368434" cy="27435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7155" y="17901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8" name="Oval 87"/>
          <p:cNvSpPr/>
          <p:nvPr/>
        </p:nvSpPr>
        <p:spPr>
          <a:xfrm>
            <a:off x="5496994" y="516723"/>
            <a:ext cx="462212" cy="435081"/>
          </a:xfrm>
          <a:prstGeom prst="ellipse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TextBox 88"/>
          <p:cNvSpPr txBox="1"/>
          <p:nvPr/>
        </p:nvSpPr>
        <p:spPr>
          <a:xfrm>
            <a:off x="5231508" y="18249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R</a:t>
            </a:r>
            <a:r>
              <a:rPr lang="en-GB" dirty="0" smtClean="0">
                <a:solidFill>
                  <a:schemeClr val="accent6"/>
                </a:solidFill>
              </a:rPr>
              <a:t>A</a:t>
            </a:r>
            <a:r>
              <a:rPr lang="en-GB" dirty="0" smtClean="0">
                <a:solidFill>
                  <a:schemeClr val="accent1"/>
                </a:solidFill>
              </a:rPr>
              <a:t>N</a:t>
            </a:r>
            <a:r>
              <a:rPr lang="en-GB" dirty="0" smtClean="0">
                <a:solidFill>
                  <a:srgbClr val="7030A0"/>
                </a:solidFill>
              </a:rPr>
              <a:t>D</a:t>
            </a:r>
            <a:r>
              <a:rPr lang="en-GB" dirty="0" smtClean="0">
                <a:solidFill>
                  <a:schemeClr val="bg2">
                    <a:lumMod val="75000"/>
                  </a:schemeClr>
                </a:solidFill>
              </a:rPr>
              <a:t>O</a:t>
            </a:r>
            <a:r>
              <a:rPr lang="en-GB" dirty="0" smtClean="0">
                <a:solidFill>
                  <a:srgbClr val="00B050"/>
                </a:solidFill>
              </a:rPr>
              <a:t>M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14" name="Straight Connector 13"/>
          <p:cNvCxnSpPr>
            <a:stCxn id="88" idx="3"/>
          </p:cNvCxnSpPr>
          <p:nvPr/>
        </p:nvCxnSpPr>
        <p:spPr>
          <a:xfrm flipH="1">
            <a:off x="2759163" y="888088"/>
            <a:ext cx="2805520" cy="1881380"/>
          </a:xfrm>
          <a:prstGeom prst="line">
            <a:avLst/>
          </a:prstGeom>
          <a:ln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8" idx="3"/>
          </p:cNvCxnSpPr>
          <p:nvPr/>
        </p:nvCxnSpPr>
        <p:spPr>
          <a:xfrm flipH="1">
            <a:off x="2744526" y="888088"/>
            <a:ext cx="2820157" cy="3293697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42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133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Straight Connector 141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633" y="2782750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68633" y="1646284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84085" y="3316282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68633" y="853238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3301214" y="3396625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Connector 75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338" y="3441384"/>
                <a:ext cx="278473" cy="301493"/>
              </a:xfrm>
              <a:prstGeom prst="rect">
                <a:avLst/>
              </a:prstGeom>
              <a:blipFill>
                <a:blip r:embed="rId4"/>
                <a:stretch>
                  <a:fillRect l="-13043" r="-10870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097280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76223" y="2472856"/>
            <a:ext cx="182940" cy="1335819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691664" cy="299313"/>
              </a:xfrm>
              <a:prstGeom prst="rect">
                <a:avLst/>
              </a:prstGeom>
              <a:blipFill>
                <a:blip r:embed="rId5"/>
                <a:stretch>
                  <a:fillRect l="-10526" r="-5263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491481" cy="276999"/>
              </a:xfrm>
              <a:prstGeom prst="rect">
                <a:avLst/>
              </a:prstGeom>
              <a:blipFill>
                <a:blip r:embed="rId6"/>
                <a:stretch>
                  <a:fillRect l="-14815" r="-370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(1|ID)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3" y="555296"/>
                <a:ext cx="3936264" cy="945643"/>
              </a:xfrm>
              <a:prstGeom prst="rect">
                <a:avLst/>
              </a:prstGeom>
              <a:blipFill>
                <a:blip r:embed="rId7"/>
                <a:stretch>
                  <a:fillRect l="-1238" t="-3226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3301214" y="2840796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435" t="-2222" r="-8696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Connector 87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3318520" y="2038869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Straight Connector 12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3323043" y="3978260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29" name="TextBox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0435" t="-4444" r="-6522" b="-3555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3318520" y="4494637"/>
            <a:ext cx="833396" cy="491652"/>
            <a:chOff x="3301214" y="3396625"/>
            <a:chExt cx="83339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279692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0435" t="-2174" r="-8696" b="-3260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138" name="Oval 137"/>
          <p:cNvSpPr/>
          <p:nvPr/>
        </p:nvSpPr>
        <p:spPr>
          <a:xfrm>
            <a:off x="4627617" y="501700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TextBox 138"/>
          <p:cNvSpPr txBox="1"/>
          <p:nvPr/>
        </p:nvSpPr>
        <p:spPr>
          <a:xfrm>
            <a:off x="4506087" y="15704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FIXED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3754635" y="3326709"/>
            <a:ext cx="462212" cy="4350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1" name="Straight Connector 140"/>
          <p:cNvCxnSpPr>
            <a:stCxn id="138" idx="4"/>
            <a:endCxn id="140" idx="0"/>
          </p:cNvCxnSpPr>
          <p:nvPr/>
        </p:nvCxnSpPr>
        <p:spPr>
          <a:xfrm flipH="1">
            <a:off x="3985741" y="936781"/>
            <a:ext cx="872982" cy="23899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98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cxnSp>
        <p:nvCxnSpPr>
          <p:cNvPr id="158" name="Straight Connector 157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042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2568633" y="5336771"/>
            <a:ext cx="631767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68633" y="1396538"/>
            <a:ext cx="0" cy="3940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568633" y="2202873"/>
            <a:ext cx="6059978" cy="16126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 rot="210749">
            <a:off x="3305402" y="1206595"/>
            <a:ext cx="4147789" cy="1057633"/>
            <a:chOff x="3023085" y="1048150"/>
            <a:chExt cx="4147789" cy="1057633"/>
          </a:xfrm>
          <a:solidFill>
            <a:schemeClr val="accent2"/>
          </a:solidFill>
        </p:grpSpPr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3514870" y="1846299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auto">
            <a:xfrm>
              <a:off x="4422256" y="154415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auto">
            <a:xfrm>
              <a:off x="4954393" y="160909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auto">
            <a:xfrm>
              <a:off x="5570047" y="142456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Oval 19"/>
            <p:cNvSpPr>
              <a:spLocks noChangeArrowheads="1"/>
            </p:cNvSpPr>
            <p:nvPr/>
          </p:nvSpPr>
          <p:spPr bwMode="auto">
            <a:xfrm>
              <a:off x="6106557" y="1373141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Oval 25"/>
            <p:cNvSpPr>
              <a:spLocks noChangeArrowheads="1"/>
            </p:cNvSpPr>
            <p:nvPr/>
          </p:nvSpPr>
          <p:spPr bwMode="auto">
            <a:xfrm>
              <a:off x="4033941" y="1756627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0" name="Oval 6"/>
            <p:cNvSpPr>
              <a:spLocks noChangeArrowheads="1"/>
            </p:cNvSpPr>
            <p:nvPr/>
          </p:nvSpPr>
          <p:spPr bwMode="auto">
            <a:xfrm>
              <a:off x="3023085" y="204863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1" name="Oval 19"/>
            <p:cNvSpPr>
              <a:spLocks noChangeArrowheads="1"/>
            </p:cNvSpPr>
            <p:nvPr/>
          </p:nvSpPr>
          <p:spPr bwMode="auto">
            <a:xfrm>
              <a:off x="6638203" y="1313856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2" name="Oval 19"/>
            <p:cNvSpPr>
              <a:spLocks noChangeArrowheads="1"/>
            </p:cNvSpPr>
            <p:nvPr/>
          </p:nvSpPr>
          <p:spPr bwMode="auto">
            <a:xfrm>
              <a:off x="7113724" y="104815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3281564" y="1936630"/>
            <a:ext cx="4150085" cy="2425206"/>
            <a:chOff x="3003268" y="2138523"/>
            <a:chExt cx="4150085" cy="2425206"/>
          </a:xfrm>
        </p:grpSpPr>
        <p:sp>
          <p:nvSpPr>
            <p:cNvPr id="63" name="Oval 6"/>
            <p:cNvSpPr>
              <a:spLocks noChangeArrowheads="1"/>
            </p:cNvSpPr>
            <p:nvPr/>
          </p:nvSpPr>
          <p:spPr bwMode="auto">
            <a:xfrm>
              <a:off x="3487988" y="320989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4" name="Oval 8"/>
            <p:cNvSpPr>
              <a:spLocks noChangeArrowheads="1"/>
            </p:cNvSpPr>
            <p:nvPr/>
          </p:nvSpPr>
          <p:spPr bwMode="auto">
            <a:xfrm>
              <a:off x="4429297" y="265554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5" name="Oval 11"/>
            <p:cNvSpPr>
              <a:spLocks noChangeArrowheads="1"/>
            </p:cNvSpPr>
            <p:nvPr/>
          </p:nvSpPr>
          <p:spPr bwMode="auto">
            <a:xfrm>
              <a:off x="5008515" y="250608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6" name="Oval 14"/>
            <p:cNvSpPr>
              <a:spLocks noChangeArrowheads="1"/>
            </p:cNvSpPr>
            <p:nvPr/>
          </p:nvSpPr>
          <p:spPr bwMode="auto">
            <a:xfrm>
              <a:off x="5553421" y="25652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7" name="Oval 19"/>
            <p:cNvSpPr>
              <a:spLocks noChangeArrowheads="1"/>
            </p:cNvSpPr>
            <p:nvPr/>
          </p:nvSpPr>
          <p:spPr bwMode="auto">
            <a:xfrm>
              <a:off x="6111883" y="236734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8" name="Oval 25"/>
            <p:cNvSpPr>
              <a:spLocks noChangeArrowheads="1"/>
            </p:cNvSpPr>
            <p:nvPr/>
          </p:nvSpPr>
          <p:spPr bwMode="auto">
            <a:xfrm>
              <a:off x="3953698" y="29642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9" name="Oval 6"/>
            <p:cNvSpPr>
              <a:spLocks noChangeArrowheads="1"/>
            </p:cNvSpPr>
            <p:nvPr/>
          </p:nvSpPr>
          <p:spPr bwMode="auto">
            <a:xfrm>
              <a:off x="3003268" y="332677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0" name="Oval 19"/>
            <p:cNvSpPr>
              <a:spLocks noChangeArrowheads="1"/>
            </p:cNvSpPr>
            <p:nvPr/>
          </p:nvSpPr>
          <p:spPr bwMode="auto">
            <a:xfrm>
              <a:off x="6678269" y="236112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1" name="Oval 19"/>
            <p:cNvSpPr>
              <a:spLocks noChangeArrowheads="1"/>
            </p:cNvSpPr>
            <p:nvPr/>
          </p:nvSpPr>
          <p:spPr bwMode="auto">
            <a:xfrm>
              <a:off x="7096203" y="213852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0" name="Oval 6"/>
            <p:cNvSpPr>
              <a:spLocks noChangeArrowheads="1"/>
            </p:cNvSpPr>
            <p:nvPr/>
          </p:nvSpPr>
          <p:spPr bwMode="auto">
            <a:xfrm>
              <a:off x="3486654" y="3442270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1" name="Oval 8"/>
            <p:cNvSpPr>
              <a:spLocks noChangeArrowheads="1"/>
            </p:cNvSpPr>
            <p:nvPr/>
          </p:nvSpPr>
          <p:spPr bwMode="auto">
            <a:xfrm>
              <a:off x="4426481" y="3346582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2" name="Oval 11"/>
            <p:cNvSpPr>
              <a:spLocks noChangeArrowheads="1"/>
            </p:cNvSpPr>
            <p:nvPr/>
          </p:nvSpPr>
          <p:spPr bwMode="auto">
            <a:xfrm>
              <a:off x="5008515" y="3081757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3" name="Oval 14"/>
            <p:cNvSpPr>
              <a:spLocks noChangeArrowheads="1"/>
            </p:cNvSpPr>
            <p:nvPr/>
          </p:nvSpPr>
          <p:spPr bwMode="auto">
            <a:xfrm>
              <a:off x="5553421" y="30285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4" name="Oval 19"/>
            <p:cNvSpPr>
              <a:spLocks noChangeArrowheads="1"/>
            </p:cNvSpPr>
            <p:nvPr/>
          </p:nvSpPr>
          <p:spPr bwMode="auto">
            <a:xfrm>
              <a:off x="6118545" y="291421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5" name="Oval 25"/>
            <p:cNvSpPr>
              <a:spLocks noChangeArrowheads="1"/>
            </p:cNvSpPr>
            <p:nvPr/>
          </p:nvSpPr>
          <p:spPr bwMode="auto">
            <a:xfrm>
              <a:off x="3961949" y="34442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6" name="Oval 6"/>
            <p:cNvSpPr>
              <a:spLocks noChangeArrowheads="1"/>
            </p:cNvSpPr>
            <p:nvPr/>
          </p:nvSpPr>
          <p:spPr bwMode="auto">
            <a:xfrm>
              <a:off x="3003268" y="375845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7" name="Oval 19"/>
            <p:cNvSpPr>
              <a:spLocks noChangeArrowheads="1"/>
            </p:cNvSpPr>
            <p:nvPr/>
          </p:nvSpPr>
          <p:spPr bwMode="auto">
            <a:xfrm>
              <a:off x="6678269" y="2646276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8" name="Oval 19"/>
            <p:cNvSpPr>
              <a:spLocks noChangeArrowheads="1"/>
            </p:cNvSpPr>
            <p:nvPr/>
          </p:nvSpPr>
          <p:spPr bwMode="auto">
            <a:xfrm>
              <a:off x="7093907" y="255106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3495053" y="4408254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0" name="Oval 8"/>
            <p:cNvSpPr>
              <a:spLocks noChangeArrowheads="1"/>
            </p:cNvSpPr>
            <p:nvPr/>
          </p:nvSpPr>
          <p:spPr bwMode="auto">
            <a:xfrm>
              <a:off x="4424282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1" name="Oval 11"/>
            <p:cNvSpPr>
              <a:spLocks noChangeArrowheads="1"/>
            </p:cNvSpPr>
            <p:nvPr/>
          </p:nvSpPr>
          <p:spPr bwMode="auto">
            <a:xfrm>
              <a:off x="5008515" y="376559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2" name="Oval 14"/>
            <p:cNvSpPr>
              <a:spLocks noChangeArrowheads="1"/>
            </p:cNvSpPr>
            <p:nvPr/>
          </p:nvSpPr>
          <p:spPr bwMode="auto">
            <a:xfrm>
              <a:off x="5553421" y="373701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3" name="Oval 19"/>
            <p:cNvSpPr>
              <a:spLocks noChangeArrowheads="1"/>
            </p:cNvSpPr>
            <p:nvPr/>
          </p:nvSpPr>
          <p:spPr bwMode="auto">
            <a:xfrm>
              <a:off x="6111883" y="368725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4" name="Oval 25"/>
            <p:cNvSpPr>
              <a:spLocks noChangeArrowheads="1"/>
            </p:cNvSpPr>
            <p:nvPr/>
          </p:nvSpPr>
          <p:spPr bwMode="auto">
            <a:xfrm>
              <a:off x="3953698" y="4040663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5" name="Oval 6"/>
            <p:cNvSpPr>
              <a:spLocks noChangeArrowheads="1"/>
            </p:cNvSpPr>
            <p:nvPr/>
          </p:nvSpPr>
          <p:spPr bwMode="auto">
            <a:xfrm>
              <a:off x="3003268" y="4506579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6678269" y="3361641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7" name="Oval 19"/>
            <p:cNvSpPr>
              <a:spLocks noChangeArrowheads="1"/>
            </p:cNvSpPr>
            <p:nvPr/>
          </p:nvSpPr>
          <p:spPr bwMode="auto">
            <a:xfrm>
              <a:off x="7093907" y="3218498"/>
              <a:ext cx="57150" cy="57150"/>
            </a:xfrm>
            <a:prstGeom prst="ellipse">
              <a:avLst/>
            </a:prstGeom>
            <a:noFill/>
            <a:ln w="9525" cap="rnd">
              <a:solidFill>
                <a:schemeClr val="accent3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332470" y="3597893"/>
            <a:ext cx="4147789" cy="1184372"/>
            <a:chOff x="3003268" y="3733082"/>
            <a:chExt cx="4147789" cy="1184372"/>
          </a:xfrm>
          <a:solidFill>
            <a:schemeClr val="accent6"/>
          </a:solidFill>
        </p:grpSpPr>
        <p:sp>
          <p:nvSpPr>
            <p:cNvPr id="108" name="Oval 6"/>
            <p:cNvSpPr>
              <a:spLocks noChangeArrowheads="1"/>
            </p:cNvSpPr>
            <p:nvPr/>
          </p:nvSpPr>
          <p:spPr bwMode="auto">
            <a:xfrm>
              <a:off x="3495053" y="464063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9" name="Oval 8"/>
            <p:cNvSpPr>
              <a:spLocks noChangeArrowheads="1"/>
            </p:cNvSpPr>
            <p:nvPr/>
          </p:nvSpPr>
          <p:spPr bwMode="auto">
            <a:xfrm>
              <a:off x="4424282" y="424705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0" name="Oval 11"/>
            <p:cNvSpPr>
              <a:spLocks noChangeArrowheads="1"/>
            </p:cNvSpPr>
            <p:nvPr/>
          </p:nvSpPr>
          <p:spPr bwMode="auto">
            <a:xfrm>
              <a:off x="5008515" y="425982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1" name="Oval 14"/>
            <p:cNvSpPr>
              <a:spLocks noChangeArrowheads="1"/>
            </p:cNvSpPr>
            <p:nvPr/>
          </p:nvSpPr>
          <p:spPr bwMode="auto">
            <a:xfrm>
              <a:off x="5553421" y="409781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2" name="Oval 19"/>
            <p:cNvSpPr>
              <a:spLocks noChangeArrowheads="1"/>
            </p:cNvSpPr>
            <p:nvPr/>
          </p:nvSpPr>
          <p:spPr bwMode="auto">
            <a:xfrm>
              <a:off x="6118545" y="3981900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3" name="Oval 25"/>
            <p:cNvSpPr>
              <a:spLocks noChangeArrowheads="1"/>
            </p:cNvSpPr>
            <p:nvPr/>
          </p:nvSpPr>
          <p:spPr bwMode="auto">
            <a:xfrm>
              <a:off x="3957265" y="449403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4" name="Oval 6"/>
            <p:cNvSpPr>
              <a:spLocks noChangeArrowheads="1"/>
            </p:cNvSpPr>
            <p:nvPr/>
          </p:nvSpPr>
          <p:spPr bwMode="auto">
            <a:xfrm>
              <a:off x="3003268" y="4860304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6678269" y="3841003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6" name="Oval 19"/>
            <p:cNvSpPr>
              <a:spLocks noChangeArrowheads="1"/>
            </p:cNvSpPr>
            <p:nvPr/>
          </p:nvSpPr>
          <p:spPr bwMode="auto">
            <a:xfrm>
              <a:off x="7093907" y="3733082"/>
              <a:ext cx="57150" cy="57150"/>
            </a:xfrm>
            <a:prstGeom prst="ellipse">
              <a:avLst/>
            </a:prstGeom>
            <a:grp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cxnSp>
        <p:nvCxnSpPr>
          <p:cNvPr id="57" name="Straight Connector 56"/>
          <p:cNvCxnSpPr/>
          <p:nvPr/>
        </p:nvCxnSpPr>
        <p:spPr>
          <a:xfrm flipV="1">
            <a:off x="2568270" y="2918624"/>
            <a:ext cx="6052388" cy="1423611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576223" y="1655858"/>
            <a:ext cx="6154309" cy="1484598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V="1">
            <a:off x="2576223" y="3102344"/>
            <a:ext cx="6052388" cy="1913447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7625299" y="3447712"/>
            <a:ext cx="5825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Tom</a:t>
            </a:r>
            <a:endParaRPr lang="en-GB" dirty="0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2576223" y="1215858"/>
            <a:ext cx="6169760" cy="906853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7625300" y="990377"/>
            <a:ext cx="75533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Josiah</a:t>
            </a:r>
            <a:endParaRPr lang="en-GB" dirty="0"/>
          </a:p>
        </p:txBody>
      </p:sp>
      <p:sp>
        <p:nvSpPr>
          <p:cNvPr id="3" name="Freeform 2"/>
          <p:cNvSpPr/>
          <p:nvPr/>
        </p:nvSpPr>
        <p:spPr>
          <a:xfrm>
            <a:off x="1391472" y="2353586"/>
            <a:ext cx="1106077" cy="2798859"/>
          </a:xfrm>
          <a:custGeom>
            <a:avLst/>
            <a:gdLst>
              <a:gd name="connsiteX0" fmla="*/ 1073432 w 1106077"/>
              <a:gd name="connsiteY0" fmla="*/ 0 h 2798859"/>
              <a:gd name="connsiteX1" fmla="*/ 970065 w 1106077"/>
              <a:gd name="connsiteY1" fmla="*/ 485030 h 2798859"/>
              <a:gd name="connsiteX2" fmla="*/ 6 w 1106077"/>
              <a:gd name="connsiteY2" fmla="*/ 1455089 h 2798859"/>
              <a:gd name="connsiteX3" fmla="*/ 985968 w 1106077"/>
              <a:gd name="connsiteY3" fmla="*/ 2313830 h 2798859"/>
              <a:gd name="connsiteX4" fmla="*/ 1089335 w 1106077"/>
              <a:gd name="connsiteY4" fmla="*/ 2798859 h 2798859"/>
              <a:gd name="connsiteX5" fmla="*/ 1089335 w 1106077"/>
              <a:gd name="connsiteY5" fmla="*/ 2798859 h 2798859"/>
              <a:gd name="connsiteX6" fmla="*/ 1089335 w 1106077"/>
              <a:gd name="connsiteY6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06077" h="2798859">
                <a:moveTo>
                  <a:pt x="1073432" y="0"/>
                </a:moveTo>
                <a:cubicBezTo>
                  <a:pt x="1111200" y="121257"/>
                  <a:pt x="1148969" y="242515"/>
                  <a:pt x="970065" y="485030"/>
                </a:cubicBezTo>
                <a:cubicBezTo>
                  <a:pt x="791161" y="727545"/>
                  <a:pt x="-2644" y="1150289"/>
                  <a:pt x="6" y="1455089"/>
                </a:cubicBezTo>
                <a:cubicBezTo>
                  <a:pt x="2656" y="1759889"/>
                  <a:pt x="804413" y="2089868"/>
                  <a:pt x="985968" y="2313830"/>
                </a:cubicBezTo>
                <a:cubicBezTo>
                  <a:pt x="1167523" y="2537792"/>
                  <a:pt x="1089335" y="2798859"/>
                  <a:pt x="1089335" y="2798859"/>
                </a:cubicBezTo>
                <a:lnTo>
                  <a:pt x="1089335" y="2798859"/>
                </a:lnTo>
                <a:lnTo>
                  <a:pt x="1089335" y="2798859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206" y="3663754"/>
                <a:ext cx="372153" cy="276999"/>
              </a:xfrm>
              <a:prstGeom prst="rect">
                <a:avLst/>
              </a:prstGeom>
              <a:blipFill>
                <a:blip r:embed="rId2"/>
                <a:stretch>
                  <a:fillRect l="-14754" r="-6557" b="-2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78"/>
          <p:cNvSpPr txBox="1"/>
          <p:nvPr/>
        </p:nvSpPr>
        <p:spPr>
          <a:xfrm>
            <a:off x="895500" y="3181988"/>
            <a:ext cx="41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RT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122998" y="3455758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2122998" y="3093862"/>
            <a:ext cx="0" cy="330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968" y="3441528"/>
                <a:ext cx="368884" cy="301493"/>
              </a:xfrm>
              <a:prstGeom prst="rect">
                <a:avLst/>
              </a:prstGeom>
              <a:blipFill>
                <a:blip r:embed="rId3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 16"/>
          <p:cNvSpPr/>
          <p:nvPr/>
        </p:nvSpPr>
        <p:spPr>
          <a:xfrm>
            <a:off x="2568271" y="3824577"/>
            <a:ext cx="190965" cy="1191214"/>
          </a:xfrm>
          <a:custGeom>
            <a:avLst/>
            <a:gdLst>
              <a:gd name="connsiteX0" fmla="*/ 0 w 190965"/>
              <a:gd name="connsiteY0" fmla="*/ 0 h 1097280"/>
              <a:gd name="connsiteX1" fmla="*/ 190832 w 190965"/>
              <a:gd name="connsiteY1" fmla="*/ 612251 h 1097280"/>
              <a:gd name="connsiteX2" fmla="*/ 23854 w 190965"/>
              <a:gd name="connsiteY2" fmla="*/ 1097280 h 109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965" h="1097280">
                <a:moveTo>
                  <a:pt x="0" y="0"/>
                </a:moveTo>
                <a:cubicBezTo>
                  <a:pt x="93428" y="214685"/>
                  <a:pt x="186856" y="429371"/>
                  <a:pt x="190832" y="612251"/>
                </a:cubicBezTo>
                <a:cubicBezTo>
                  <a:pt x="194808" y="795131"/>
                  <a:pt x="109331" y="946205"/>
                  <a:pt x="23854" y="1097280"/>
                </a:cubicBezTo>
              </a:path>
            </a:pathLst>
          </a:custGeom>
          <a:noFill/>
          <a:ln>
            <a:solidFill>
              <a:schemeClr val="accent6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2560317" y="2139474"/>
            <a:ext cx="198846" cy="1669202"/>
          </a:xfrm>
          <a:custGeom>
            <a:avLst/>
            <a:gdLst>
              <a:gd name="connsiteX0" fmla="*/ 0 w 182940"/>
              <a:gd name="connsiteY0" fmla="*/ 1335819 h 1335819"/>
              <a:gd name="connsiteX1" fmla="*/ 182880 w 182940"/>
              <a:gd name="connsiteY1" fmla="*/ 500932 h 1335819"/>
              <a:gd name="connsiteX2" fmla="*/ 15902 w 182940"/>
              <a:gd name="connsiteY2" fmla="*/ 0 h 1335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940" h="1335819">
                <a:moveTo>
                  <a:pt x="0" y="1335819"/>
                </a:moveTo>
                <a:cubicBezTo>
                  <a:pt x="90115" y="1029693"/>
                  <a:pt x="180230" y="723568"/>
                  <a:pt x="182880" y="500932"/>
                </a:cubicBezTo>
                <a:cubicBezTo>
                  <a:pt x="185530" y="278296"/>
                  <a:pt x="100716" y="139148"/>
                  <a:pt x="15902" y="0"/>
                </a:cubicBezTo>
              </a:path>
            </a:pathLst>
          </a:custGeom>
          <a:noFill/>
          <a:ln>
            <a:solidFill>
              <a:schemeClr val="accent2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201" y="2601408"/>
                <a:ext cx="789447" cy="299313"/>
              </a:xfrm>
              <a:prstGeom prst="rect">
                <a:avLst/>
              </a:prstGeom>
              <a:blipFill>
                <a:blip r:embed="rId4"/>
                <a:stretch>
                  <a:fillRect l="-9231" r="-4615" b="-265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m:oMathPara>
                </a14:m>
                <a:endParaRPr lang="en-GB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526" y="4185710"/>
                <a:ext cx="589264" cy="276999"/>
              </a:xfrm>
              <a:prstGeom prst="rect">
                <a:avLst/>
              </a:prstGeom>
              <a:blipFill>
                <a:blip r:embed="rId5"/>
                <a:stretch>
                  <a:fillRect l="-12371" r="-4124" b="-3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lmer(RT ~ 1 + Days + (1 + </a:t>
                </a:r>
                <a:r>
                  <a:rPr lang="en-GB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Days|ID</a:t>
                </a:r>
                <a:r>
                  <a:rPr lang="en-GB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GB" dirty="0" smtClean="0"/>
                  <a:t>Intercept 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  <a:p>
                <a:r>
                  <a:rPr lang="en-GB" dirty="0" smtClean="0"/>
                  <a:t>Slope =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𝜁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 smtClean="0"/>
                  <a:t>)</a:t>
                </a: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632" y="555296"/>
                <a:ext cx="5041217" cy="972317"/>
              </a:xfrm>
              <a:prstGeom prst="rect">
                <a:avLst/>
              </a:prstGeom>
              <a:blipFill>
                <a:blip r:embed="rId6"/>
                <a:stretch>
                  <a:fillRect l="-967" t="-3125" b="-6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" name="Group 132"/>
          <p:cNvGrpSpPr/>
          <p:nvPr/>
        </p:nvGrpSpPr>
        <p:grpSpPr>
          <a:xfrm>
            <a:off x="3284017" y="3410722"/>
            <a:ext cx="920536" cy="491652"/>
            <a:chOff x="3301214" y="3396625"/>
            <a:chExt cx="920536" cy="4916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/>
                <p:cNvSpPr txBox="1"/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4" name="TextBox 1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36683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5000" r="-6667" b="-2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Connector 13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3348284" y="4550211"/>
            <a:ext cx="1619893" cy="553998"/>
            <a:chOff x="3301214" y="3396625"/>
            <a:chExt cx="1619893" cy="5539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/>
                <p:cNvSpPr txBox="1"/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𝑡𝑜𝑚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6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4918" y="3396625"/>
                  <a:ext cx="1066189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7429" t="-14286" r="-342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3285107" y="1880868"/>
            <a:ext cx="1819235" cy="582802"/>
            <a:chOff x="3301214" y="3485360"/>
            <a:chExt cx="1819235" cy="5828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/>
                <p:cNvSpPr txBox="1"/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a14:m>
                  <a:r>
                    <a:rPr lang="en-GB" dirty="0" smtClean="0"/>
                    <a:t> +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𝑗𝑜𝑠𝑖𝑎h</m:t>
                          </m:r>
                        </m:sub>
                      </m:sSub>
                    </m:oMath>
                  </a14:m>
                  <a:endParaRPr lang="en-GB" dirty="0">
                    <a:solidFill>
                      <a:schemeClr val="accent2"/>
                    </a:solidFill>
                  </a:endParaRPr>
                </a:p>
                <a:p>
                  <a:endParaRPr lang="en-GB" dirty="0"/>
                </a:p>
              </p:txBody>
            </p:sp>
          </mc:Choice>
          <mc:Fallback xmlns="">
            <p:sp>
              <p:nvSpPr>
                <p:cNvPr id="149" name="TextBox 1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5679" y="3491850"/>
                  <a:ext cx="1264770" cy="576312"/>
                </a:xfrm>
                <a:prstGeom prst="rect">
                  <a:avLst/>
                </a:prstGeom>
                <a:blipFill>
                  <a:blip r:embed="rId9"/>
                  <a:stretch>
                    <a:fillRect l="-6763" t="-12766" r="-531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Straight Connector 149"/>
            <p:cNvCxnSpPr/>
            <p:nvPr/>
          </p:nvCxnSpPr>
          <p:spPr>
            <a:xfrm flipV="1">
              <a:off x="3301214" y="3613715"/>
              <a:ext cx="539487" cy="7135"/>
            </a:xfrm>
            <a:prstGeom prst="line">
              <a:avLst/>
            </a:prstGeom>
            <a:ln w="952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 flipV="1">
              <a:off x="3822100" y="3485360"/>
              <a:ext cx="0" cy="135491"/>
            </a:xfrm>
            <a:prstGeom prst="lin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/>
            <p:cNvSpPr txBox="1"/>
            <p:nvPr/>
          </p:nvSpPr>
          <p:spPr>
            <a:xfrm>
              <a:off x="3456304" y="3580500"/>
              <a:ext cx="2661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/>
                <a:t>1</a:t>
              </a:r>
              <a:endParaRPr lang="en-GB" sz="1400" dirty="0"/>
            </a:p>
          </p:txBody>
        </p:sp>
      </p:grpSp>
      <p:sp>
        <p:nvSpPr>
          <p:cNvPr id="28" name="Freeform 27"/>
          <p:cNvSpPr/>
          <p:nvPr/>
        </p:nvSpPr>
        <p:spPr>
          <a:xfrm>
            <a:off x="8899724" y="3258402"/>
            <a:ext cx="1797808" cy="989225"/>
          </a:xfrm>
          <a:custGeom>
            <a:avLst/>
            <a:gdLst>
              <a:gd name="connsiteX0" fmla="*/ 0 w 1349477"/>
              <a:gd name="connsiteY0" fmla="*/ 619442 h 620811"/>
              <a:gd name="connsiteX1" fmla="*/ 383458 w 1349477"/>
              <a:gd name="connsiteY1" fmla="*/ 523578 h 620811"/>
              <a:gd name="connsiteX2" fmla="*/ 781664 w 1349477"/>
              <a:gd name="connsiteY2" fmla="*/ 10 h 620811"/>
              <a:gd name="connsiteX3" fmla="*/ 1098755 w 1349477"/>
              <a:gd name="connsiteY3" fmla="*/ 538326 h 620811"/>
              <a:gd name="connsiteX4" fmla="*/ 1349477 w 1349477"/>
              <a:gd name="connsiteY4" fmla="*/ 604694 h 62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9477" h="620811">
                <a:moveTo>
                  <a:pt x="0" y="619442"/>
                </a:moveTo>
                <a:cubicBezTo>
                  <a:pt x="126590" y="623129"/>
                  <a:pt x="253181" y="626817"/>
                  <a:pt x="383458" y="523578"/>
                </a:cubicBezTo>
                <a:cubicBezTo>
                  <a:pt x="513735" y="420339"/>
                  <a:pt x="662448" y="-2448"/>
                  <a:pt x="781664" y="10"/>
                </a:cubicBezTo>
                <a:cubicBezTo>
                  <a:pt x="900880" y="2468"/>
                  <a:pt x="1004120" y="437545"/>
                  <a:pt x="1098755" y="538326"/>
                </a:cubicBezTo>
                <a:cubicBezTo>
                  <a:pt x="1193390" y="639107"/>
                  <a:pt x="1271433" y="621900"/>
                  <a:pt x="1349477" y="604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Connector 29"/>
          <p:cNvCxnSpPr>
            <a:stCxn id="28" idx="2"/>
          </p:cNvCxnSpPr>
          <p:nvPr/>
        </p:nvCxnSpPr>
        <p:spPr>
          <a:xfrm flipH="1">
            <a:off x="9933039" y="3258418"/>
            <a:ext cx="8038" cy="9765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733935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9512709" y="4059067"/>
            <a:ext cx="199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/>
              <p:cNvSpPr txBox="1"/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6" name="TextBox 1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5000" y="4185709"/>
                <a:ext cx="366832" cy="276999"/>
              </a:xfrm>
              <a:prstGeom prst="rect">
                <a:avLst/>
              </a:prstGeom>
              <a:blipFill>
                <a:blip r:embed="rId10"/>
                <a:stretch>
                  <a:fillRect l="-13333" r="-8333" b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014" y="3779609"/>
                <a:ext cx="368884" cy="301493"/>
              </a:xfrm>
              <a:prstGeom prst="rect">
                <a:avLst/>
              </a:prstGeom>
              <a:blipFill>
                <a:blip r:embed="rId11"/>
                <a:stretch>
                  <a:fillRect l="-8197" r="-6557" b="-2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Straight Connector 122"/>
          <p:cNvCxnSpPr/>
          <p:nvPr/>
        </p:nvCxnSpPr>
        <p:spPr>
          <a:xfrm flipV="1">
            <a:off x="2591811" y="2086049"/>
            <a:ext cx="6059978" cy="161267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64495" y="5324180"/>
            <a:ext cx="2525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  <a:r>
              <a:rPr lang="en-GB" dirty="0" smtClean="0"/>
              <a:t>ays of sleep deprivation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9405749" y="4129722"/>
            <a:ext cx="21672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800" b="0" dirty="0" smtClean="0">
                <a:solidFill>
                  <a:schemeClr val="accent2"/>
                </a:solidFill>
              </a:rPr>
              <a:t>J</a:t>
            </a:r>
            <a:endParaRPr lang="en-GB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sz="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514" y="4127214"/>
                <a:ext cx="270266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954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957</Words>
  <Application>Microsoft Office PowerPoint</Application>
  <PresentationFormat>Widescreen</PresentationFormat>
  <Paragraphs>190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Josiah King</dc:creator>
  <cp:lastModifiedBy>Josiah King</cp:lastModifiedBy>
  <cp:revision>17</cp:revision>
  <dcterms:created xsi:type="dcterms:W3CDTF">2022-10-05T09:31:48Z</dcterms:created>
  <dcterms:modified xsi:type="dcterms:W3CDTF">2022-10-09T12:07:27Z</dcterms:modified>
</cp:coreProperties>
</file>