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6" r:id="rId6"/>
    <p:sldId id="267" r:id="rId7"/>
    <p:sldId id="260" r:id="rId8"/>
    <p:sldId id="261" r:id="rId9"/>
    <p:sldId id="262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3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84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90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72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7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59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12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6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0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56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59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285AE-E03F-47B2-A2F3-DF9918B4361A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64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283621" y="3670655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21" y="3670655"/>
                <a:ext cx="285013" cy="276999"/>
              </a:xfrm>
              <a:prstGeom prst="rect">
                <a:avLst/>
              </a:prstGeom>
              <a:blipFill>
                <a:blip r:embed="rId2"/>
                <a:stretch>
                  <a:fillRect l="-30435" t="-2174" r="-8696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301214" y="3396625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568633" y="555296"/>
                <a:ext cx="35144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m(RT ~ 1 + Days)</a:t>
                </a:r>
              </a:p>
              <a:p>
                <a:r>
                  <a:rPr lang="en-GB" dirty="0" smtClean="0"/>
                  <a:t>Intercept </a:t>
                </a:r>
                <a:r>
                  <a:rPr lang="en-GB" sz="1200" dirty="0"/>
                  <a:t>(RT at day 0) </a:t>
                </a:r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sz="1200" dirty="0" smtClean="0"/>
              </a:p>
              <a:p>
                <a:r>
                  <a:rPr lang="en-GB" dirty="0" smtClean="0"/>
                  <a:t>Slope </a:t>
                </a:r>
                <a:r>
                  <a:rPr lang="en-GB" sz="1200" dirty="0"/>
                  <a:t>(Change in RT each day</a:t>
                </a:r>
                <a:r>
                  <a:rPr lang="en-GB" sz="1200" dirty="0" smtClean="0"/>
                  <a:t>) </a:t>
                </a:r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514477" cy="923330"/>
              </a:xfrm>
              <a:prstGeom prst="rect">
                <a:avLst/>
              </a:prstGeom>
              <a:blipFill>
                <a:blip r:embed="rId4"/>
                <a:stretch>
                  <a:fillRect l="-1386" t="-3289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8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Connector 122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270" y="2918624"/>
            <a:ext cx="6052388" cy="1423611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76223" y="1655858"/>
            <a:ext cx="6154309" cy="1484598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76223" y="3102344"/>
            <a:ext cx="6052388" cy="1913447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76223" y="1215858"/>
            <a:ext cx="6169760" cy="90685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1792968" y="3441528"/>
                <a:ext cx="368884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68" y="3441528"/>
                <a:ext cx="368884" cy="301493"/>
              </a:xfrm>
              <a:prstGeom prst="rect">
                <a:avLst/>
              </a:prstGeom>
              <a:blipFill>
                <a:blip r:embed="rId3"/>
                <a:stretch>
                  <a:fillRect l="-8197" r="-6557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191214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60317" y="2139474"/>
            <a:ext cx="198846" cy="1669202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78944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789447" cy="299313"/>
              </a:xfrm>
              <a:prstGeom prst="rect">
                <a:avLst/>
              </a:prstGeom>
              <a:blipFill>
                <a:blip r:embed="rId4"/>
                <a:stretch>
                  <a:fillRect l="-9231" r="-4615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589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589264" cy="276999"/>
              </a:xfrm>
              <a:prstGeom prst="rect">
                <a:avLst/>
              </a:prstGeom>
              <a:blipFill>
                <a:blip r:embed="rId5"/>
                <a:stretch>
                  <a:fillRect l="-12371" r="-412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2568632" y="555296"/>
                <a:ext cx="5331359" cy="972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 + </a:t>
                </a:r>
                <a:r>
                  <a:rPr lang="en-GB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Days|ID</a:t>
                </a:r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GB" dirty="0" smtClean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Slope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  <a:endParaRPr lang="en-GB" dirty="0" smtClean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2" y="555296"/>
                <a:ext cx="5331359" cy="972317"/>
              </a:xfrm>
              <a:prstGeom prst="rect">
                <a:avLst/>
              </a:prstGeom>
              <a:blipFill>
                <a:blip r:embed="rId6"/>
                <a:stretch>
                  <a:fillRect l="-914" t="-3125" b="-6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/>
          <p:cNvGrpSpPr/>
          <p:nvPr/>
        </p:nvGrpSpPr>
        <p:grpSpPr>
          <a:xfrm>
            <a:off x="3284017" y="3410722"/>
            <a:ext cx="920536" cy="491652"/>
            <a:chOff x="3301214" y="3396625"/>
            <a:chExt cx="92053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3854918" y="3396625"/>
                  <a:ext cx="3668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36683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5000" r="-6667" b="-2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Connector 13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48284" y="4550211"/>
            <a:ext cx="1619893" cy="553998"/>
            <a:chOff x="3301214" y="3396625"/>
            <a:chExt cx="1619893" cy="5539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3854918" y="3396625"/>
                  <a:ext cx="10661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GB" dirty="0" smtClean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a14:m>
                  <a:endParaRPr lang="en-GB" dirty="0">
                    <a:solidFill>
                      <a:schemeClr val="accent6"/>
                    </a:solidFill>
                  </a:endParaRPr>
                </a:p>
                <a:p>
                  <a:pPr/>
                  <a:endParaRPr lang="en-GB" dirty="0"/>
                </a:p>
              </p:txBody>
            </p:sp>
          </mc:Choice>
          <mc:Fallback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1066189" cy="553998"/>
                </a:xfrm>
                <a:prstGeom prst="rect">
                  <a:avLst/>
                </a:prstGeom>
                <a:blipFill>
                  <a:blip r:embed="rId8"/>
                  <a:stretch>
                    <a:fillRect l="-7429" t="-14286" r="-3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285107" y="1880868"/>
            <a:ext cx="1819235" cy="582802"/>
            <a:chOff x="3301214" y="3485360"/>
            <a:chExt cx="1819235" cy="5828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3855679" y="3491850"/>
                  <a:ext cx="1264770" cy="5763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GB" dirty="0" smtClean="0"/>
                    <a:t> 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a14:m>
                  <a:endParaRPr lang="en-GB" dirty="0">
                    <a:solidFill>
                      <a:schemeClr val="accent2"/>
                    </a:solidFill>
                  </a:endParaRPr>
                </a:p>
                <a:p>
                  <a:endParaRPr lang="en-GB" dirty="0"/>
                </a:p>
              </p:txBody>
            </p:sp>
          </mc:Choice>
          <mc:Fallback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79" y="3491850"/>
                  <a:ext cx="1264770" cy="576312"/>
                </a:xfrm>
                <a:prstGeom prst="rect">
                  <a:avLst/>
                </a:prstGeom>
                <a:blipFill>
                  <a:blip r:embed="rId9"/>
                  <a:stretch>
                    <a:fillRect l="-6763" t="-12766" r="-53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Connector 149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sp>
        <p:nvSpPr>
          <p:cNvPr id="28" name="Freeform 27"/>
          <p:cNvSpPr/>
          <p:nvPr/>
        </p:nvSpPr>
        <p:spPr>
          <a:xfrm>
            <a:off x="8899724" y="3258402"/>
            <a:ext cx="1797808" cy="989225"/>
          </a:xfrm>
          <a:custGeom>
            <a:avLst/>
            <a:gdLst>
              <a:gd name="connsiteX0" fmla="*/ 0 w 1349477"/>
              <a:gd name="connsiteY0" fmla="*/ 619442 h 620811"/>
              <a:gd name="connsiteX1" fmla="*/ 383458 w 1349477"/>
              <a:gd name="connsiteY1" fmla="*/ 523578 h 620811"/>
              <a:gd name="connsiteX2" fmla="*/ 781664 w 1349477"/>
              <a:gd name="connsiteY2" fmla="*/ 10 h 620811"/>
              <a:gd name="connsiteX3" fmla="*/ 1098755 w 1349477"/>
              <a:gd name="connsiteY3" fmla="*/ 538326 h 620811"/>
              <a:gd name="connsiteX4" fmla="*/ 1349477 w 1349477"/>
              <a:gd name="connsiteY4" fmla="*/ 604694 h 62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9477" h="620811">
                <a:moveTo>
                  <a:pt x="0" y="619442"/>
                </a:moveTo>
                <a:cubicBezTo>
                  <a:pt x="126590" y="623129"/>
                  <a:pt x="253181" y="626817"/>
                  <a:pt x="383458" y="523578"/>
                </a:cubicBezTo>
                <a:cubicBezTo>
                  <a:pt x="513735" y="420339"/>
                  <a:pt x="662448" y="-2448"/>
                  <a:pt x="781664" y="10"/>
                </a:cubicBezTo>
                <a:cubicBezTo>
                  <a:pt x="900880" y="2468"/>
                  <a:pt x="1004120" y="437545"/>
                  <a:pt x="1098755" y="538326"/>
                </a:cubicBezTo>
                <a:cubicBezTo>
                  <a:pt x="1193390" y="639107"/>
                  <a:pt x="1271433" y="621900"/>
                  <a:pt x="1349477" y="6046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/>
          <p:cNvCxnSpPr>
            <a:stCxn id="28" idx="2"/>
          </p:cNvCxnSpPr>
          <p:nvPr/>
        </p:nvCxnSpPr>
        <p:spPr>
          <a:xfrm flipH="1">
            <a:off x="9933039" y="3258418"/>
            <a:ext cx="8038" cy="976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33935" y="4059067"/>
            <a:ext cx="199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512709" y="4059067"/>
            <a:ext cx="199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/>
              <p:cNvSpPr txBox="1"/>
              <p:nvPr/>
            </p:nvSpPr>
            <p:spPr>
              <a:xfrm>
                <a:off x="9755000" y="4185709"/>
                <a:ext cx="366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000" y="4185709"/>
                <a:ext cx="366832" cy="276999"/>
              </a:xfrm>
              <a:prstGeom prst="rect">
                <a:avLst/>
              </a:prstGeom>
              <a:blipFill>
                <a:blip r:embed="rId10"/>
                <a:stretch>
                  <a:fillRect l="-13333" r="-833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/>
              <p:cNvSpPr txBox="1"/>
              <p:nvPr/>
            </p:nvSpPr>
            <p:spPr>
              <a:xfrm>
                <a:off x="9541014" y="3779609"/>
                <a:ext cx="368884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014" y="3779609"/>
                <a:ext cx="368884" cy="301493"/>
              </a:xfrm>
              <a:prstGeom prst="rect">
                <a:avLst/>
              </a:prstGeom>
              <a:blipFill>
                <a:blip r:embed="rId11"/>
                <a:stretch>
                  <a:fillRect l="-8197" r="-6557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3685591" y="3268078"/>
            <a:ext cx="623034" cy="622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/>
          <p:cNvSpPr/>
          <p:nvPr/>
        </p:nvSpPr>
        <p:spPr>
          <a:xfrm>
            <a:off x="2073182" y="3548069"/>
            <a:ext cx="623034" cy="622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90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567528" y="1650078"/>
            <a:ext cx="6177713" cy="1603967"/>
            <a:chOff x="2568270" y="990377"/>
            <a:chExt cx="6177713" cy="4025414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2568633" y="2202873"/>
              <a:ext cx="6059978" cy="16126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 rot="210749">
              <a:off x="3305402" y="1206595"/>
              <a:ext cx="4147789" cy="1057633"/>
              <a:chOff x="3023085" y="1048150"/>
              <a:chExt cx="4147789" cy="1057633"/>
            </a:xfrm>
            <a:solidFill>
              <a:schemeClr val="accent2"/>
            </a:solidFill>
          </p:grpSpPr>
          <p:sp>
            <p:nvSpPr>
              <p:cNvPr id="13" name="Oval 6"/>
              <p:cNvSpPr>
                <a:spLocks noChangeArrowheads="1"/>
              </p:cNvSpPr>
              <p:nvPr/>
            </p:nvSpPr>
            <p:spPr bwMode="auto">
              <a:xfrm>
                <a:off x="3514870" y="1846299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Oval 8"/>
              <p:cNvSpPr>
                <a:spLocks noChangeArrowheads="1"/>
              </p:cNvSpPr>
              <p:nvPr/>
            </p:nvSpPr>
            <p:spPr bwMode="auto">
              <a:xfrm>
                <a:off x="4422256" y="1544151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Oval 11"/>
              <p:cNvSpPr>
                <a:spLocks noChangeArrowheads="1"/>
              </p:cNvSpPr>
              <p:nvPr/>
            </p:nvSpPr>
            <p:spPr bwMode="auto">
              <a:xfrm>
                <a:off x="4954393" y="160909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Oval 14"/>
              <p:cNvSpPr>
                <a:spLocks noChangeArrowheads="1"/>
              </p:cNvSpPr>
              <p:nvPr/>
            </p:nvSpPr>
            <p:spPr bwMode="auto">
              <a:xfrm>
                <a:off x="5570047" y="142456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Oval 19"/>
              <p:cNvSpPr>
                <a:spLocks noChangeArrowheads="1"/>
              </p:cNvSpPr>
              <p:nvPr/>
            </p:nvSpPr>
            <p:spPr bwMode="auto">
              <a:xfrm>
                <a:off x="6106557" y="1373141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Oval 25"/>
              <p:cNvSpPr>
                <a:spLocks noChangeArrowheads="1"/>
              </p:cNvSpPr>
              <p:nvPr/>
            </p:nvSpPr>
            <p:spPr bwMode="auto">
              <a:xfrm>
                <a:off x="4033941" y="1756627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Oval 6"/>
              <p:cNvSpPr>
                <a:spLocks noChangeArrowheads="1"/>
              </p:cNvSpPr>
              <p:nvPr/>
            </p:nvSpPr>
            <p:spPr bwMode="auto">
              <a:xfrm>
                <a:off x="3023085" y="204863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Oval 19"/>
              <p:cNvSpPr>
                <a:spLocks noChangeArrowheads="1"/>
              </p:cNvSpPr>
              <p:nvPr/>
            </p:nvSpPr>
            <p:spPr bwMode="auto">
              <a:xfrm>
                <a:off x="6638203" y="1313856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Oval 19"/>
              <p:cNvSpPr>
                <a:spLocks noChangeArrowheads="1"/>
              </p:cNvSpPr>
              <p:nvPr/>
            </p:nvSpPr>
            <p:spPr bwMode="auto">
              <a:xfrm>
                <a:off x="7113724" y="1048150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81564" y="1936630"/>
              <a:ext cx="4150085" cy="2425206"/>
              <a:chOff x="3003268" y="2138523"/>
              <a:chExt cx="4150085" cy="2425206"/>
            </a:xfrm>
          </p:grpSpPr>
          <p:sp>
            <p:nvSpPr>
              <p:cNvPr id="63" name="Oval 6"/>
              <p:cNvSpPr>
                <a:spLocks noChangeArrowheads="1"/>
              </p:cNvSpPr>
              <p:nvPr/>
            </p:nvSpPr>
            <p:spPr bwMode="auto">
              <a:xfrm>
                <a:off x="3487988" y="3209890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Oval 8"/>
              <p:cNvSpPr>
                <a:spLocks noChangeArrowheads="1"/>
              </p:cNvSpPr>
              <p:nvPr/>
            </p:nvSpPr>
            <p:spPr bwMode="auto">
              <a:xfrm>
                <a:off x="4429297" y="2655546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Oval 11"/>
              <p:cNvSpPr>
                <a:spLocks noChangeArrowheads="1"/>
              </p:cNvSpPr>
              <p:nvPr/>
            </p:nvSpPr>
            <p:spPr bwMode="auto">
              <a:xfrm>
                <a:off x="5008515" y="2506087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" name="Oval 14"/>
              <p:cNvSpPr>
                <a:spLocks noChangeArrowheads="1"/>
              </p:cNvSpPr>
              <p:nvPr/>
            </p:nvSpPr>
            <p:spPr bwMode="auto">
              <a:xfrm>
                <a:off x="5553421" y="256524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Oval 19"/>
              <p:cNvSpPr>
                <a:spLocks noChangeArrowheads="1"/>
              </p:cNvSpPr>
              <p:nvPr/>
            </p:nvSpPr>
            <p:spPr bwMode="auto">
              <a:xfrm>
                <a:off x="6111883" y="236734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Oval 25"/>
              <p:cNvSpPr>
                <a:spLocks noChangeArrowheads="1"/>
              </p:cNvSpPr>
              <p:nvPr/>
            </p:nvSpPr>
            <p:spPr bwMode="auto">
              <a:xfrm>
                <a:off x="3953698" y="296421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" name="Oval 6"/>
              <p:cNvSpPr>
                <a:spLocks noChangeArrowheads="1"/>
              </p:cNvSpPr>
              <p:nvPr/>
            </p:nvSpPr>
            <p:spPr bwMode="auto">
              <a:xfrm>
                <a:off x="3003268" y="3326772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Oval 19"/>
              <p:cNvSpPr>
                <a:spLocks noChangeArrowheads="1"/>
              </p:cNvSpPr>
              <p:nvPr/>
            </p:nvSpPr>
            <p:spPr bwMode="auto">
              <a:xfrm>
                <a:off x="6678269" y="2361129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Oval 19"/>
              <p:cNvSpPr>
                <a:spLocks noChangeArrowheads="1"/>
              </p:cNvSpPr>
              <p:nvPr/>
            </p:nvSpPr>
            <p:spPr bwMode="auto">
              <a:xfrm>
                <a:off x="7096203" y="213852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Oval 6"/>
              <p:cNvSpPr>
                <a:spLocks noChangeArrowheads="1"/>
              </p:cNvSpPr>
              <p:nvPr/>
            </p:nvSpPr>
            <p:spPr bwMode="auto">
              <a:xfrm>
                <a:off x="3486654" y="3442270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Oval 8"/>
              <p:cNvSpPr>
                <a:spLocks noChangeArrowheads="1"/>
              </p:cNvSpPr>
              <p:nvPr/>
            </p:nvSpPr>
            <p:spPr bwMode="auto">
              <a:xfrm>
                <a:off x="4426481" y="3346582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Oval 11"/>
              <p:cNvSpPr>
                <a:spLocks noChangeArrowheads="1"/>
              </p:cNvSpPr>
              <p:nvPr/>
            </p:nvSpPr>
            <p:spPr bwMode="auto">
              <a:xfrm>
                <a:off x="5008515" y="3081757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Oval 14"/>
              <p:cNvSpPr>
                <a:spLocks noChangeArrowheads="1"/>
              </p:cNvSpPr>
              <p:nvPr/>
            </p:nvSpPr>
            <p:spPr bwMode="auto">
              <a:xfrm>
                <a:off x="5553421" y="302855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Oval 19"/>
              <p:cNvSpPr>
                <a:spLocks noChangeArrowheads="1"/>
              </p:cNvSpPr>
              <p:nvPr/>
            </p:nvSpPr>
            <p:spPr bwMode="auto">
              <a:xfrm>
                <a:off x="6118545" y="2914211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Oval 25"/>
              <p:cNvSpPr>
                <a:spLocks noChangeArrowheads="1"/>
              </p:cNvSpPr>
              <p:nvPr/>
            </p:nvSpPr>
            <p:spPr bwMode="auto">
              <a:xfrm>
                <a:off x="3961949" y="344426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Oval 6"/>
              <p:cNvSpPr>
                <a:spLocks noChangeArrowheads="1"/>
              </p:cNvSpPr>
              <p:nvPr/>
            </p:nvSpPr>
            <p:spPr bwMode="auto">
              <a:xfrm>
                <a:off x="3003268" y="375845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Oval 19"/>
              <p:cNvSpPr>
                <a:spLocks noChangeArrowheads="1"/>
              </p:cNvSpPr>
              <p:nvPr/>
            </p:nvSpPr>
            <p:spPr bwMode="auto">
              <a:xfrm>
                <a:off x="6678269" y="2646276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Oval 19"/>
              <p:cNvSpPr>
                <a:spLocks noChangeArrowheads="1"/>
              </p:cNvSpPr>
              <p:nvPr/>
            </p:nvSpPr>
            <p:spPr bwMode="auto">
              <a:xfrm>
                <a:off x="7093907" y="255106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9" name="Oval 6"/>
              <p:cNvSpPr>
                <a:spLocks noChangeArrowheads="1"/>
              </p:cNvSpPr>
              <p:nvPr/>
            </p:nvSpPr>
            <p:spPr bwMode="auto">
              <a:xfrm>
                <a:off x="3495053" y="4408254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0" name="Oval 8"/>
              <p:cNvSpPr>
                <a:spLocks noChangeArrowheads="1"/>
              </p:cNvSpPr>
              <p:nvPr/>
            </p:nvSpPr>
            <p:spPr bwMode="auto">
              <a:xfrm>
                <a:off x="4424282" y="376559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Oval 11"/>
              <p:cNvSpPr>
                <a:spLocks noChangeArrowheads="1"/>
              </p:cNvSpPr>
              <p:nvPr/>
            </p:nvSpPr>
            <p:spPr bwMode="auto">
              <a:xfrm>
                <a:off x="5008515" y="376559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Oval 14"/>
              <p:cNvSpPr>
                <a:spLocks noChangeArrowheads="1"/>
              </p:cNvSpPr>
              <p:nvPr/>
            </p:nvSpPr>
            <p:spPr bwMode="auto">
              <a:xfrm>
                <a:off x="5553421" y="373701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Oval 19"/>
              <p:cNvSpPr>
                <a:spLocks noChangeArrowheads="1"/>
              </p:cNvSpPr>
              <p:nvPr/>
            </p:nvSpPr>
            <p:spPr bwMode="auto">
              <a:xfrm>
                <a:off x="6111883" y="368725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Oval 25"/>
              <p:cNvSpPr>
                <a:spLocks noChangeArrowheads="1"/>
              </p:cNvSpPr>
              <p:nvPr/>
            </p:nvSpPr>
            <p:spPr bwMode="auto">
              <a:xfrm>
                <a:off x="3953698" y="404066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Oval 6"/>
              <p:cNvSpPr>
                <a:spLocks noChangeArrowheads="1"/>
              </p:cNvSpPr>
              <p:nvPr/>
            </p:nvSpPr>
            <p:spPr bwMode="auto">
              <a:xfrm>
                <a:off x="3003268" y="4506579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" name="Oval 19"/>
              <p:cNvSpPr>
                <a:spLocks noChangeArrowheads="1"/>
              </p:cNvSpPr>
              <p:nvPr/>
            </p:nvSpPr>
            <p:spPr bwMode="auto">
              <a:xfrm>
                <a:off x="6678269" y="3361641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Oval 19"/>
              <p:cNvSpPr>
                <a:spLocks noChangeArrowheads="1"/>
              </p:cNvSpPr>
              <p:nvPr/>
            </p:nvSpPr>
            <p:spPr bwMode="auto">
              <a:xfrm>
                <a:off x="7093907" y="321849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332470" y="3597893"/>
              <a:ext cx="4147789" cy="1184372"/>
              <a:chOff x="3003268" y="3733082"/>
              <a:chExt cx="4147789" cy="1184372"/>
            </a:xfrm>
            <a:solidFill>
              <a:schemeClr val="accent6"/>
            </a:solidFill>
          </p:grpSpPr>
          <p:sp>
            <p:nvSpPr>
              <p:cNvPr id="108" name="Oval 6"/>
              <p:cNvSpPr>
                <a:spLocks noChangeArrowheads="1"/>
              </p:cNvSpPr>
              <p:nvPr/>
            </p:nvSpPr>
            <p:spPr bwMode="auto">
              <a:xfrm>
                <a:off x="3495053" y="464063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Oval 8"/>
              <p:cNvSpPr>
                <a:spLocks noChangeArrowheads="1"/>
              </p:cNvSpPr>
              <p:nvPr/>
            </p:nvSpPr>
            <p:spPr bwMode="auto">
              <a:xfrm>
                <a:off x="4424282" y="424705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Oval 11"/>
              <p:cNvSpPr>
                <a:spLocks noChangeArrowheads="1"/>
              </p:cNvSpPr>
              <p:nvPr/>
            </p:nvSpPr>
            <p:spPr bwMode="auto">
              <a:xfrm>
                <a:off x="5008515" y="425982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Oval 14"/>
              <p:cNvSpPr>
                <a:spLocks noChangeArrowheads="1"/>
              </p:cNvSpPr>
              <p:nvPr/>
            </p:nvSpPr>
            <p:spPr bwMode="auto">
              <a:xfrm>
                <a:off x="5553421" y="409781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" name="Oval 19"/>
              <p:cNvSpPr>
                <a:spLocks noChangeArrowheads="1"/>
              </p:cNvSpPr>
              <p:nvPr/>
            </p:nvSpPr>
            <p:spPr bwMode="auto">
              <a:xfrm>
                <a:off x="6118545" y="3981900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" name="Oval 25"/>
              <p:cNvSpPr>
                <a:spLocks noChangeArrowheads="1"/>
              </p:cNvSpPr>
              <p:nvPr/>
            </p:nvSpPr>
            <p:spPr bwMode="auto">
              <a:xfrm>
                <a:off x="3957265" y="4494032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" name="Oval 6"/>
              <p:cNvSpPr>
                <a:spLocks noChangeArrowheads="1"/>
              </p:cNvSpPr>
              <p:nvPr/>
            </p:nvSpPr>
            <p:spPr bwMode="auto">
              <a:xfrm>
                <a:off x="3003268" y="486030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" name="Oval 19"/>
              <p:cNvSpPr>
                <a:spLocks noChangeArrowheads="1"/>
              </p:cNvSpPr>
              <p:nvPr/>
            </p:nvSpPr>
            <p:spPr bwMode="auto">
              <a:xfrm>
                <a:off x="6678269" y="384100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Oval 19"/>
              <p:cNvSpPr>
                <a:spLocks noChangeArrowheads="1"/>
              </p:cNvSpPr>
              <p:nvPr/>
            </p:nvSpPr>
            <p:spPr bwMode="auto">
              <a:xfrm>
                <a:off x="7093907" y="3733082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7" name="Straight Connector 56"/>
            <p:cNvCxnSpPr/>
            <p:nvPr/>
          </p:nvCxnSpPr>
          <p:spPr>
            <a:xfrm flipV="1">
              <a:off x="2568270" y="2918624"/>
              <a:ext cx="6052388" cy="1423611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576223" y="1655858"/>
              <a:ext cx="6154309" cy="148459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576223" y="3102344"/>
              <a:ext cx="6052388" cy="1913447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7625299" y="3447712"/>
              <a:ext cx="417102" cy="617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Tom</a:t>
              </a:r>
              <a:endParaRPr lang="en-GB" sz="1000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2576223" y="1215858"/>
              <a:ext cx="6169760" cy="906853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7625300" y="990377"/>
              <a:ext cx="500458" cy="617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Josiah</a:t>
              </a:r>
              <a:endParaRPr lang="en-GB" sz="1000" dirty="0"/>
            </a:p>
          </p:txBody>
        </p:sp>
      </p:grpSp>
      <p:sp>
        <p:nvSpPr>
          <p:cNvPr id="3" name="Freeform 2"/>
          <p:cNvSpPr/>
          <p:nvPr/>
        </p:nvSpPr>
        <p:spPr>
          <a:xfrm>
            <a:off x="1488560" y="2058855"/>
            <a:ext cx="1106077" cy="1384315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2560198" y="1025290"/>
            <a:ext cx="594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lmer(RT ~ Days + (1 +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Days|Department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/ID)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2575481" y="2941631"/>
            <a:ext cx="6177713" cy="1517813"/>
            <a:chOff x="2568270" y="1206595"/>
            <a:chExt cx="6177713" cy="3809196"/>
          </a:xfrm>
          <a:noFill/>
        </p:grpSpPr>
        <p:cxnSp>
          <p:nvCxnSpPr>
            <p:cNvPr id="123" name="Straight Connector 122"/>
            <p:cNvCxnSpPr/>
            <p:nvPr/>
          </p:nvCxnSpPr>
          <p:spPr>
            <a:xfrm flipV="1">
              <a:off x="2568633" y="2202873"/>
              <a:ext cx="6059978" cy="1612670"/>
            </a:xfrm>
            <a:prstGeom prst="line">
              <a:avLst/>
            </a:prstGeom>
            <a:grpFill/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/>
            <p:cNvGrpSpPr/>
            <p:nvPr/>
          </p:nvGrpSpPr>
          <p:grpSpPr>
            <a:xfrm rot="210749">
              <a:off x="3305402" y="1206595"/>
              <a:ext cx="4147789" cy="1057633"/>
              <a:chOff x="3023085" y="1048150"/>
              <a:chExt cx="4147789" cy="1057633"/>
            </a:xfrm>
            <a:grpFill/>
          </p:grpSpPr>
          <p:sp>
            <p:nvSpPr>
              <p:cNvPr id="187" name="Oval 6"/>
              <p:cNvSpPr>
                <a:spLocks noChangeArrowheads="1"/>
              </p:cNvSpPr>
              <p:nvPr/>
            </p:nvSpPr>
            <p:spPr bwMode="auto">
              <a:xfrm>
                <a:off x="3514870" y="1846299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8" name="Oval 8"/>
              <p:cNvSpPr>
                <a:spLocks noChangeArrowheads="1"/>
              </p:cNvSpPr>
              <p:nvPr/>
            </p:nvSpPr>
            <p:spPr bwMode="auto">
              <a:xfrm>
                <a:off x="4422256" y="1544151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9" name="Oval 11"/>
              <p:cNvSpPr>
                <a:spLocks noChangeArrowheads="1"/>
              </p:cNvSpPr>
              <p:nvPr/>
            </p:nvSpPr>
            <p:spPr bwMode="auto">
              <a:xfrm>
                <a:off x="4954393" y="160909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0" name="Oval 14"/>
              <p:cNvSpPr>
                <a:spLocks noChangeArrowheads="1"/>
              </p:cNvSpPr>
              <p:nvPr/>
            </p:nvSpPr>
            <p:spPr bwMode="auto">
              <a:xfrm>
                <a:off x="5570047" y="142456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1" name="Oval 19"/>
              <p:cNvSpPr>
                <a:spLocks noChangeArrowheads="1"/>
              </p:cNvSpPr>
              <p:nvPr/>
            </p:nvSpPr>
            <p:spPr bwMode="auto">
              <a:xfrm>
                <a:off x="6106557" y="1373141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2" name="Oval 25"/>
              <p:cNvSpPr>
                <a:spLocks noChangeArrowheads="1"/>
              </p:cNvSpPr>
              <p:nvPr/>
            </p:nvSpPr>
            <p:spPr bwMode="auto">
              <a:xfrm>
                <a:off x="4033941" y="1756627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3" name="Oval 6"/>
              <p:cNvSpPr>
                <a:spLocks noChangeArrowheads="1"/>
              </p:cNvSpPr>
              <p:nvPr/>
            </p:nvSpPr>
            <p:spPr bwMode="auto">
              <a:xfrm>
                <a:off x="3023085" y="204863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4" name="Oval 19"/>
              <p:cNvSpPr>
                <a:spLocks noChangeArrowheads="1"/>
              </p:cNvSpPr>
              <p:nvPr/>
            </p:nvSpPr>
            <p:spPr bwMode="auto">
              <a:xfrm>
                <a:off x="6638203" y="1313856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5" name="Oval 19"/>
              <p:cNvSpPr>
                <a:spLocks noChangeArrowheads="1"/>
              </p:cNvSpPr>
              <p:nvPr/>
            </p:nvSpPr>
            <p:spPr bwMode="auto">
              <a:xfrm>
                <a:off x="7113724" y="1048150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281564" y="1936630"/>
              <a:ext cx="4150085" cy="2425206"/>
              <a:chOff x="3003268" y="2138523"/>
              <a:chExt cx="4150085" cy="2425206"/>
            </a:xfrm>
            <a:grpFill/>
          </p:grpSpPr>
          <p:sp>
            <p:nvSpPr>
              <p:cNvPr id="160" name="Oval 6"/>
              <p:cNvSpPr>
                <a:spLocks noChangeArrowheads="1"/>
              </p:cNvSpPr>
              <p:nvPr/>
            </p:nvSpPr>
            <p:spPr bwMode="auto">
              <a:xfrm>
                <a:off x="3487988" y="3209890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1" name="Oval 8"/>
              <p:cNvSpPr>
                <a:spLocks noChangeArrowheads="1"/>
              </p:cNvSpPr>
              <p:nvPr/>
            </p:nvSpPr>
            <p:spPr bwMode="auto">
              <a:xfrm>
                <a:off x="4429297" y="2655546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2" name="Oval 11"/>
              <p:cNvSpPr>
                <a:spLocks noChangeArrowheads="1"/>
              </p:cNvSpPr>
              <p:nvPr/>
            </p:nvSpPr>
            <p:spPr bwMode="auto">
              <a:xfrm>
                <a:off x="5008515" y="2506087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" name="Oval 14"/>
              <p:cNvSpPr>
                <a:spLocks noChangeArrowheads="1"/>
              </p:cNvSpPr>
              <p:nvPr/>
            </p:nvSpPr>
            <p:spPr bwMode="auto">
              <a:xfrm>
                <a:off x="5553421" y="256524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4" name="Oval 19"/>
              <p:cNvSpPr>
                <a:spLocks noChangeArrowheads="1"/>
              </p:cNvSpPr>
              <p:nvPr/>
            </p:nvSpPr>
            <p:spPr bwMode="auto">
              <a:xfrm>
                <a:off x="6111883" y="236734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" name="Oval 25"/>
              <p:cNvSpPr>
                <a:spLocks noChangeArrowheads="1"/>
              </p:cNvSpPr>
              <p:nvPr/>
            </p:nvSpPr>
            <p:spPr bwMode="auto">
              <a:xfrm>
                <a:off x="3953698" y="296421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" name="Oval 6"/>
              <p:cNvSpPr>
                <a:spLocks noChangeArrowheads="1"/>
              </p:cNvSpPr>
              <p:nvPr/>
            </p:nvSpPr>
            <p:spPr bwMode="auto">
              <a:xfrm>
                <a:off x="3003268" y="3326772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" name="Oval 19"/>
              <p:cNvSpPr>
                <a:spLocks noChangeArrowheads="1"/>
              </p:cNvSpPr>
              <p:nvPr/>
            </p:nvSpPr>
            <p:spPr bwMode="auto">
              <a:xfrm>
                <a:off x="6678269" y="2361129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" name="Oval 19"/>
              <p:cNvSpPr>
                <a:spLocks noChangeArrowheads="1"/>
              </p:cNvSpPr>
              <p:nvPr/>
            </p:nvSpPr>
            <p:spPr bwMode="auto">
              <a:xfrm>
                <a:off x="7096203" y="213852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" name="Oval 6"/>
              <p:cNvSpPr>
                <a:spLocks noChangeArrowheads="1"/>
              </p:cNvSpPr>
              <p:nvPr/>
            </p:nvSpPr>
            <p:spPr bwMode="auto">
              <a:xfrm>
                <a:off x="3486654" y="3442270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" name="Oval 8"/>
              <p:cNvSpPr>
                <a:spLocks noChangeArrowheads="1"/>
              </p:cNvSpPr>
              <p:nvPr/>
            </p:nvSpPr>
            <p:spPr bwMode="auto">
              <a:xfrm>
                <a:off x="4426481" y="3346582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" name="Oval 11"/>
              <p:cNvSpPr>
                <a:spLocks noChangeArrowheads="1"/>
              </p:cNvSpPr>
              <p:nvPr/>
            </p:nvSpPr>
            <p:spPr bwMode="auto">
              <a:xfrm>
                <a:off x="5008515" y="3081757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" name="Oval 14"/>
              <p:cNvSpPr>
                <a:spLocks noChangeArrowheads="1"/>
              </p:cNvSpPr>
              <p:nvPr/>
            </p:nvSpPr>
            <p:spPr bwMode="auto">
              <a:xfrm>
                <a:off x="5553421" y="302855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" name="Oval 19"/>
              <p:cNvSpPr>
                <a:spLocks noChangeArrowheads="1"/>
              </p:cNvSpPr>
              <p:nvPr/>
            </p:nvSpPr>
            <p:spPr bwMode="auto">
              <a:xfrm>
                <a:off x="6118545" y="2914211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" name="Oval 25"/>
              <p:cNvSpPr>
                <a:spLocks noChangeArrowheads="1"/>
              </p:cNvSpPr>
              <p:nvPr/>
            </p:nvSpPr>
            <p:spPr bwMode="auto">
              <a:xfrm>
                <a:off x="3961949" y="344426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" name="Oval 6"/>
              <p:cNvSpPr>
                <a:spLocks noChangeArrowheads="1"/>
              </p:cNvSpPr>
              <p:nvPr/>
            </p:nvSpPr>
            <p:spPr bwMode="auto">
              <a:xfrm>
                <a:off x="3003268" y="375845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" name="Oval 19"/>
              <p:cNvSpPr>
                <a:spLocks noChangeArrowheads="1"/>
              </p:cNvSpPr>
              <p:nvPr/>
            </p:nvSpPr>
            <p:spPr bwMode="auto">
              <a:xfrm>
                <a:off x="6678269" y="2646276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" name="Oval 19"/>
              <p:cNvSpPr>
                <a:spLocks noChangeArrowheads="1"/>
              </p:cNvSpPr>
              <p:nvPr/>
            </p:nvSpPr>
            <p:spPr bwMode="auto">
              <a:xfrm>
                <a:off x="7093907" y="255106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" name="Oval 6"/>
              <p:cNvSpPr>
                <a:spLocks noChangeArrowheads="1"/>
              </p:cNvSpPr>
              <p:nvPr/>
            </p:nvSpPr>
            <p:spPr bwMode="auto">
              <a:xfrm>
                <a:off x="3495053" y="440825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" name="Oval 8"/>
              <p:cNvSpPr>
                <a:spLocks noChangeArrowheads="1"/>
              </p:cNvSpPr>
              <p:nvPr/>
            </p:nvSpPr>
            <p:spPr bwMode="auto">
              <a:xfrm>
                <a:off x="4424282" y="376559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" name="Oval 11"/>
              <p:cNvSpPr>
                <a:spLocks noChangeArrowheads="1"/>
              </p:cNvSpPr>
              <p:nvPr/>
            </p:nvSpPr>
            <p:spPr bwMode="auto">
              <a:xfrm>
                <a:off x="5008515" y="376559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" name="Oval 14"/>
              <p:cNvSpPr>
                <a:spLocks noChangeArrowheads="1"/>
              </p:cNvSpPr>
              <p:nvPr/>
            </p:nvSpPr>
            <p:spPr bwMode="auto">
              <a:xfrm>
                <a:off x="5553421" y="373701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" name="Oval 19"/>
              <p:cNvSpPr>
                <a:spLocks noChangeArrowheads="1"/>
              </p:cNvSpPr>
              <p:nvPr/>
            </p:nvSpPr>
            <p:spPr bwMode="auto">
              <a:xfrm>
                <a:off x="6111883" y="368725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" name="Oval 25"/>
              <p:cNvSpPr>
                <a:spLocks noChangeArrowheads="1"/>
              </p:cNvSpPr>
              <p:nvPr/>
            </p:nvSpPr>
            <p:spPr bwMode="auto">
              <a:xfrm>
                <a:off x="3953698" y="404066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4" name="Oval 6"/>
              <p:cNvSpPr>
                <a:spLocks noChangeArrowheads="1"/>
              </p:cNvSpPr>
              <p:nvPr/>
            </p:nvSpPr>
            <p:spPr bwMode="auto">
              <a:xfrm>
                <a:off x="3003268" y="4506579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" name="Oval 19"/>
              <p:cNvSpPr>
                <a:spLocks noChangeArrowheads="1"/>
              </p:cNvSpPr>
              <p:nvPr/>
            </p:nvSpPr>
            <p:spPr bwMode="auto">
              <a:xfrm>
                <a:off x="6678269" y="3361641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6" name="Oval 19"/>
              <p:cNvSpPr>
                <a:spLocks noChangeArrowheads="1"/>
              </p:cNvSpPr>
              <p:nvPr/>
            </p:nvSpPr>
            <p:spPr bwMode="auto">
              <a:xfrm>
                <a:off x="7093907" y="321849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332470" y="3597893"/>
              <a:ext cx="4147789" cy="1184372"/>
              <a:chOff x="3003268" y="3733082"/>
              <a:chExt cx="4147789" cy="1184372"/>
            </a:xfrm>
            <a:grpFill/>
          </p:grpSpPr>
          <p:sp>
            <p:nvSpPr>
              <p:cNvPr id="138" name="Oval 6"/>
              <p:cNvSpPr>
                <a:spLocks noChangeArrowheads="1"/>
              </p:cNvSpPr>
              <p:nvPr/>
            </p:nvSpPr>
            <p:spPr bwMode="auto">
              <a:xfrm>
                <a:off x="3495053" y="464063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" name="Oval 8"/>
              <p:cNvSpPr>
                <a:spLocks noChangeArrowheads="1"/>
              </p:cNvSpPr>
              <p:nvPr/>
            </p:nvSpPr>
            <p:spPr bwMode="auto">
              <a:xfrm>
                <a:off x="4424282" y="424705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" name="Oval 11"/>
              <p:cNvSpPr>
                <a:spLocks noChangeArrowheads="1"/>
              </p:cNvSpPr>
              <p:nvPr/>
            </p:nvSpPr>
            <p:spPr bwMode="auto">
              <a:xfrm>
                <a:off x="5008515" y="425982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" name="Oval 14"/>
              <p:cNvSpPr>
                <a:spLocks noChangeArrowheads="1"/>
              </p:cNvSpPr>
              <p:nvPr/>
            </p:nvSpPr>
            <p:spPr bwMode="auto">
              <a:xfrm>
                <a:off x="5553421" y="409781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" name="Oval 19"/>
              <p:cNvSpPr>
                <a:spLocks noChangeArrowheads="1"/>
              </p:cNvSpPr>
              <p:nvPr/>
            </p:nvSpPr>
            <p:spPr bwMode="auto">
              <a:xfrm>
                <a:off x="6118545" y="3981900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" name="Oval 25"/>
              <p:cNvSpPr>
                <a:spLocks noChangeArrowheads="1"/>
              </p:cNvSpPr>
              <p:nvPr/>
            </p:nvSpPr>
            <p:spPr bwMode="auto">
              <a:xfrm>
                <a:off x="3957265" y="4494032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" name="Oval 6"/>
              <p:cNvSpPr>
                <a:spLocks noChangeArrowheads="1"/>
              </p:cNvSpPr>
              <p:nvPr/>
            </p:nvSpPr>
            <p:spPr bwMode="auto">
              <a:xfrm>
                <a:off x="3003268" y="486030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" name="Oval 19"/>
              <p:cNvSpPr>
                <a:spLocks noChangeArrowheads="1"/>
              </p:cNvSpPr>
              <p:nvPr/>
            </p:nvSpPr>
            <p:spPr bwMode="auto">
              <a:xfrm>
                <a:off x="6678269" y="384100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" name="Oval 19"/>
              <p:cNvSpPr>
                <a:spLocks noChangeArrowheads="1"/>
              </p:cNvSpPr>
              <p:nvPr/>
            </p:nvSpPr>
            <p:spPr bwMode="auto">
              <a:xfrm>
                <a:off x="7093907" y="3733082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27" name="Straight Connector 126"/>
            <p:cNvCxnSpPr/>
            <p:nvPr/>
          </p:nvCxnSpPr>
          <p:spPr>
            <a:xfrm flipV="1">
              <a:off x="2568270" y="2918624"/>
              <a:ext cx="6052388" cy="1423611"/>
            </a:xfrm>
            <a:prstGeom prst="line">
              <a:avLst/>
            </a:prstGeom>
            <a:grp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2576223" y="1655858"/>
              <a:ext cx="6154309" cy="1484598"/>
            </a:xfrm>
            <a:prstGeom prst="line">
              <a:avLst/>
            </a:prstGeom>
            <a:grp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2576223" y="3102344"/>
              <a:ext cx="6052388" cy="1913447"/>
            </a:xfrm>
            <a:prstGeom prst="line">
              <a:avLst/>
            </a:prstGeom>
            <a:grp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2576223" y="1215858"/>
              <a:ext cx="6169760" cy="906853"/>
            </a:xfrm>
            <a:prstGeom prst="line">
              <a:avLst/>
            </a:prstGeom>
            <a:grp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9" name="Straight Connector 308"/>
          <p:cNvCxnSpPr/>
          <p:nvPr/>
        </p:nvCxnSpPr>
        <p:spPr>
          <a:xfrm flipV="1">
            <a:off x="2564141" y="3752138"/>
            <a:ext cx="6059978" cy="6425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Group 309"/>
          <p:cNvGrpSpPr/>
          <p:nvPr/>
        </p:nvGrpSpPr>
        <p:grpSpPr>
          <a:xfrm rot="210749">
            <a:off x="3300910" y="3355161"/>
            <a:ext cx="4147789" cy="421425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355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6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7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0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1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2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3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3277072" y="3646051"/>
            <a:ext cx="4150085" cy="966348"/>
            <a:chOff x="3003268" y="2138523"/>
            <a:chExt cx="4150085" cy="2425206"/>
          </a:xfrm>
          <a:noFill/>
        </p:grpSpPr>
        <p:sp>
          <p:nvSpPr>
            <p:cNvPr id="328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9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0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1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2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3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4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5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6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7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8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9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0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1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2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3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5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6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7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8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9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0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1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2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3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4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3327978" y="4307998"/>
            <a:ext cx="4147789" cy="471925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319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0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1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2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3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4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5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6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7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313" name="Straight Connector 312"/>
          <p:cNvCxnSpPr/>
          <p:nvPr/>
        </p:nvCxnSpPr>
        <p:spPr>
          <a:xfrm flipV="1">
            <a:off x="2563778" y="4037336"/>
            <a:ext cx="6052388" cy="567252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flipV="1">
            <a:off x="2571731" y="3595733"/>
            <a:ext cx="5961563" cy="529995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flipV="1">
            <a:off x="2571731" y="4186990"/>
            <a:ext cx="6044435" cy="68598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 flipV="1">
            <a:off x="2571731" y="3243184"/>
            <a:ext cx="6064091" cy="47701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Freeform 363"/>
          <p:cNvSpPr/>
          <p:nvPr/>
        </p:nvSpPr>
        <p:spPr>
          <a:xfrm>
            <a:off x="1469222" y="3279174"/>
            <a:ext cx="1106077" cy="1384315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5" name="Freeform 364"/>
          <p:cNvSpPr/>
          <p:nvPr/>
        </p:nvSpPr>
        <p:spPr>
          <a:xfrm>
            <a:off x="1469404" y="3649499"/>
            <a:ext cx="1106077" cy="1384315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6" name="TextBox 365"/>
          <p:cNvSpPr txBox="1"/>
          <p:nvPr/>
        </p:nvSpPr>
        <p:spPr>
          <a:xfrm>
            <a:off x="8786551" y="1938747"/>
            <a:ext cx="12159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Psychology</a:t>
            </a:r>
            <a:endParaRPr lang="en-GB" dirty="0"/>
          </a:p>
        </p:txBody>
      </p:sp>
      <p:sp>
        <p:nvSpPr>
          <p:cNvPr id="367" name="TextBox 366"/>
          <p:cNvSpPr txBox="1"/>
          <p:nvPr/>
        </p:nvSpPr>
        <p:spPr>
          <a:xfrm>
            <a:off x="8768945" y="3069379"/>
            <a:ext cx="11455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Linguistics</a:t>
            </a:r>
            <a:endParaRPr lang="en-GB" dirty="0"/>
          </a:p>
        </p:txBody>
      </p:sp>
      <p:sp>
        <p:nvSpPr>
          <p:cNvPr id="368" name="TextBox 367"/>
          <p:cNvSpPr txBox="1"/>
          <p:nvPr/>
        </p:nvSpPr>
        <p:spPr>
          <a:xfrm>
            <a:off x="8758009" y="3557991"/>
            <a:ext cx="12971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Engineering</a:t>
            </a:r>
            <a:endParaRPr lang="en-GB" dirty="0"/>
          </a:p>
        </p:txBody>
      </p:sp>
      <p:sp>
        <p:nvSpPr>
          <p:cNvPr id="369" name="Freeform 368"/>
          <p:cNvSpPr/>
          <p:nvPr/>
        </p:nvSpPr>
        <p:spPr>
          <a:xfrm>
            <a:off x="110629" y="1853130"/>
            <a:ext cx="1581068" cy="3413295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583434" y="2785050"/>
            <a:ext cx="7055368" cy="796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369" idx="2"/>
          </p:cNvCxnSpPr>
          <p:nvPr/>
        </p:nvCxnSpPr>
        <p:spPr>
          <a:xfrm flipH="1">
            <a:off x="110638" y="3583030"/>
            <a:ext cx="2472796" cy="4462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1241915" y="2753833"/>
            <a:ext cx="193480" cy="818707"/>
          </a:xfrm>
          <a:custGeom>
            <a:avLst/>
            <a:gdLst>
              <a:gd name="connsiteX0" fmla="*/ 108420 w 193480"/>
              <a:gd name="connsiteY0" fmla="*/ 818707 h 818707"/>
              <a:gd name="connsiteX1" fmla="*/ 2094 w 193480"/>
              <a:gd name="connsiteY1" fmla="*/ 393404 h 818707"/>
              <a:gd name="connsiteX2" fmla="*/ 193480 w 193480"/>
              <a:gd name="connsiteY2" fmla="*/ 0 h 81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480" h="818707">
                <a:moveTo>
                  <a:pt x="108420" y="818707"/>
                </a:moveTo>
                <a:cubicBezTo>
                  <a:pt x="48168" y="674281"/>
                  <a:pt x="-12083" y="529855"/>
                  <a:pt x="2094" y="393404"/>
                </a:cubicBezTo>
                <a:cubicBezTo>
                  <a:pt x="16271" y="256953"/>
                  <a:pt x="104875" y="128476"/>
                  <a:pt x="193480" y="0"/>
                </a:cubicBezTo>
              </a:path>
            </a:pathLst>
          </a:custGeom>
          <a:noFill/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/>
          <p:nvPr/>
        </p:nvSpPr>
        <p:spPr>
          <a:xfrm>
            <a:off x="1284455" y="3625702"/>
            <a:ext cx="119043" cy="340242"/>
          </a:xfrm>
          <a:custGeom>
            <a:avLst/>
            <a:gdLst>
              <a:gd name="connsiteX0" fmla="*/ 55247 w 119043"/>
              <a:gd name="connsiteY0" fmla="*/ 0 h 340242"/>
              <a:gd name="connsiteX1" fmla="*/ 2085 w 119043"/>
              <a:gd name="connsiteY1" fmla="*/ 180754 h 340242"/>
              <a:gd name="connsiteX2" fmla="*/ 119043 w 119043"/>
              <a:gd name="connsiteY2" fmla="*/ 340242 h 34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43" h="340242">
                <a:moveTo>
                  <a:pt x="55247" y="0"/>
                </a:moveTo>
                <a:cubicBezTo>
                  <a:pt x="23349" y="62023"/>
                  <a:pt x="-8548" y="124047"/>
                  <a:pt x="2085" y="180754"/>
                </a:cubicBezTo>
                <a:cubicBezTo>
                  <a:pt x="12718" y="237461"/>
                  <a:pt x="65880" y="288851"/>
                  <a:pt x="119043" y="340242"/>
                </a:cubicBezTo>
              </a:path>
            </a:pathLst>
          </a:custGeom>
          <a:noFill/>
          <a:ln>
            <a:solidFill>
              <a:schemeClr val="accent4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>
            <a:endCxn id="3" idx="2"/>
          </p:cNvCxnSpPr>
          <p:nvPr/>
        </p:nvCxnSpPr>
        <p:spPr>
          <a:xfrm flipH="1" flipV="1">
            <a:off x="1488566" y="2778542"/>
            <a:ext cx="1074759" cy="971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364" idx="2"/>
          </p:cNvCxnSpPr>
          <p:nvPr/>
        </p:nvCxnSpPr>
        <p:spPr>
          <a:xfrm flipH="1">
            <a:off x="1469228" y="3997693"/>
            <a:ext cx="1104473" cy="1168"/>
          </a:xfrm>
          <a:prstGeom prst="line">
            <a:avLst/>
          </a:prstGeom>
          <a:ln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65" idx="2"/>
          </p:cNvCxnSpPr>
          <p:nvPr/>
        </p:nvCxnSpPr>
        <p:spPr>
          <a:xfrm flipH="1" flipV="1">
            <a:off x="1469410" y="4369186"/>
            <a:ext cx="1114024" cy="2553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1126151" y="3593805"/>
            <a:ext cx="298612" cy="744279"/>
          </a:xfrm>
          <a:custGeom>
            <a:avLst/>
            <a:gdLst>
              <a:gd name="connsiteX0" fmla="*/ 224184 w 298612"/>
              <a:gd name="connsiteY0" fmla="*/ 0 h 744279"/>
              <a:gd name="connsiteX1" fmla="*/ 900 w 298612"/>
              <a:gd name="connsiteY1" fmla="*/ 435935 h 744279"/>
              <a:gd name="connsiteX2" fmla="*/ 298612 w 298612"/>
              <a:gd name="connsiteY2" fmla="*/ 744279 h 74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612" h="744279">
                <a:moveTo>
                  <a:pt x="224184" y="0"/>
                </a:moveTo>
                <a:cubicBezTo>
                  <a:pt x="106339" y="155944"/>
                  <a:pt x="-11505" y="311889"/>
                  <a:pt x="900" y="435935"/>
                </a:cubicBezTo>
                <a:cubicBezTo>
                  <a:pt x="13305" y="559982"/>
                  <a:pt x="155958" y="652130"/>
                  <a:pt x="298612" y="744279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0" name="Freeform 369"/>
          <p:cNvSpPr/>
          <p:nvPr/>
        </p:nvSpPr>
        <p:spPr>
          <a:xfrm>
            <a:off x="2598495" y="2777032"/>
            <a:ext cx="57813" cy="443598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1" name="Freeform 370"/>
          <p:cNvSpPr/>
          <p:nvPr/>
        </p:nvSpPr>
        <p:spPr>
          <a:xfrm>
            <a:off x="2594637" y="2115072"/>
            <a:ext cx="91547" cy="658788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2" name="TextBox 371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45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3301214" y="3396625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Connector 123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/>
              <p:cNvSpPr txBox="1"/>
              <p:nvPr/>
            </p:nvSpPr>
            <p:spPr>
              <a:xfrm>
                <a:off x="2283621" y="3670655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21" y="3670655"/>
                <a:ext cx="285013" cy="276999"/>
              </a:xfrm>
              <a:prstGeom prst="rect">
                <a:avLst/>
              </a:prstGeom>
              <a:blipFill>
                <a:blip r:embed="rId3"/>
                <a:stretch>
                  <a:fillRect l="-30435" t="-2174" r="-8696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/>
              <p:cNvSpPr txBox="1"/>
              <p:nvPr/>
            </p:nvSpPr>
            <p:spPr>
              <a:xfrm>
                <a:off x="2568633" y="555296"/>
                <a:ext cx="35144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m(RT ~ 1 + Days)</a:t>
                </a:r>
              </a:p>
              <a:p>
                <a:r>
                  <a:rPr lang="en-GB" dirty="0" smtClean="0"/>
                  <a:t>Intercept </a:t>
                </a:r>
                <a:r>
                  <a:rPr lang="en-GB" sz="1200" dirty="0"/>
                  <a:t>(RT at day 0) </a:t>
                </a:r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sz="1200" dirty="0" smtClean="0"/>
              </a:p>
              <a:p>
                <a:r>
                  <a:rPr lang="en-GB" dirty="0" smtClean="0"/>
                  <a:t>Slope </a:t>
                </a:r>
                <a:r>
                  <a:rPr lang="en-GB" sz="1200" dirty="0"/>
                  <a:t>(Change in RT each day</a:t>
                </a:r>
                <a:r>
                  <a:rPr lang="en-GB" sz="1200" dirty="0" smtClean="0"/>
                  <a:t>) </a:t>
                </a:r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514477" cy="923330"/>
              </a:xfrm>
              <a:prstGeom prst="rect">
                <a:avLst/>
              </a:prstGeom>
              <a:blipFill>
                <a:blip r:embed="rId4"/>
                <a:stretch>
                  <a:fillRect l="-1386" t="-3289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30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traight Connector 139"/>
          <p:cNvCxnSpPr/>
          <p:nvPr/>
        </p:nvCxnSpPr>
        <p:spPr>
          <a:xfrm flipV="1">
            <a:off x="2562760" y="943088"/>
            <a:ext cx="6059978" cy="161267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3318300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3301214" y="4512052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Connector 123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/>
              <p:cNvSpPr txBox="1"/>
              <p:nvPr/>
            </p:nvSpPr>
            <p:spPr>
              <a:xfrm>
                <a:off x="2283621" y="4786082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21" y="4786082"/>
                <a:ext cx="285013" cy="276999"/>
              </a:xfrm>
              <a:prstGeom prst="rect">
                <a:avLst/>
              </a:prstGeom>
              <a:blipFill>
                <a:blip r:embed="rId3"/>
                <a:stretch>
                  <a:fillRect l="-30435" t="-2174" r="-8696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sp>
        <p:nvSpPr>
          <p:cNvPr id="137" name="TextBox 136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/>
              <p:cNvSpPr txBox="1"/>
              <p:nvPr/>
            </p:nvSpPr>
            <p:spPr>
              <a:xfrm>
                <a:off x="2568633" y="305711"/>
                <a:ext cx="48525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lm(RT ~ 1 + Days + ID)</a:t>
                </a:r>
              </a:p>
              <a:p>
                <a:r>
                  <a:rPr lang="en-GB" dirty="0" smtClean="0"/>
                  <a:t>Intercept </a:t>
                </a:r>
                <a:r>
                  <a:rPr lang="en-GB" sz="1200" dirty="0"/>
                  <a:t>(RT at day 0) </a:t>
                </a:r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sz="1200" dirty="0" smtClean="0"/>
              </a:p>
              <a:p>
                <a:r>
                  <a:rPr lang="en-GB" dirty="0" smtClean="0"/>
                  <a:t>Slope of Days </a:t>
                </a:r>
                <a:r>
                  <a:rPr lang="en-GB" sz="1200" dirty="0"/>
                  <a:t>(Change in RT each day</a:t>
                </a:r>
                <a:r>
                  <a:rPr lang="en-GB" sz="1200" dirty="0" smtClean="0"/>
                  <a:t>) </a:t>
                </a:r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b="0" dirty="0" smtClean="0"/>
              </a:p>
              <a:p>
                <a:r>
                  <a:rPr lang="en-GB" dirty="0" smtClean="0"/>
                  <a:t>Group Difference </a:t>
                </a:r>
                <a:r>
                  <a:rPr lang="en-GB" sz="1200" dirty="0" smtClean="0"/>
                  <a:t>(Change in RT moving from T to J)</a:t>
                </a:r>
                <a:r>
                  <a:rPr lang="en-GB" dirty="0" smtClean="0"/>
                  <a:t> </a:t>
                </a:r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b="0" dirty="0" smtClean="0"/>
              </a:p>
              <a:p>
                <a:endParaRPr lang="en-GB" dirty="0" smtClean="0"/>
              </a:p>
              <a:p>
                <a:endParaRPr lang="en-GB" dirty="0"/>
              </a:p>
            </p:txBody>
          </p:sp>
        </mc:Choice>
        <mc:Fallback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305711"/>
                <a:ext cx="4852517" cy="1754326"/>
              </a:xfrm>
              <a:prstGeom prst="rect">
                <a:avLst/>
              </a:prstGeom>
              <a:blipFill>
                <a:blip r:embed="rId4"/>
                <a:stretch>
                  <a:fillRect l="-1005" t="-17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/>
          <p:cNvCxnSpPr/>
          <p:nvPr/>
        </p:nvCxnSpPr>
        <p:spPr>
          <a:xfrm flipV="1">
            <a:off x="2753833" y="2555758"/>
            <a:ext cx="0" cy="229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/>
              <p:cNvSpPr txBox="1"/>
              <p:nvPr/>
            </p:nvSpPr>
            <p:spPr>
              <a:xfrm>
                <a:off x="2801312" y="3487968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312" y="3487968"/>
                <a:ext cx="285013" cy="276999"/>
              </a:xfrm>
              <a:prstGeom prst="rect">
                <a:avLst/>
              </a:prstGeom>
              <a:blipFill>
                <a:blip r:embed="rId5"/>
                <a:stretch>
                  <a:fillRect l="-30435" t="-2174" r="-8696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25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633" y="2782750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68633" y="1646284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84085" y="3316282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68633" y="853238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3301214" y="3396625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1879338" y="3441384"/>
                <a:ext cx="278473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338" y="3441384"/>
                <a:ext cx="278473" cy="301493"/>
              </a:xfrm>
              <a:prstGeom prst="rect">
                <a:avLst/>
              </a:prstGeom>
              <a:blipFill>
                <a:blip r:embed="rId4"/>
                <a:stretch>
                  <a:fillRect l="-13043" r="-10870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097280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76223" y="2472856"/>
            <a:ext cx="182940" cy="1335819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blipFill>
                <a:blip r:embed="rId5"/>
                <a:stretch>
                  <a:fillRect l="-10526" r="-5263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blipFill>
                <a:blip r:embed="rId6"/>
                <a:stretch>
                  <a:fillRect l="-14815" r="-370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(1|ID)</a:t>
                </a:r>
              </a:p>
              <a:p>
                <a:r>
                  <a:rPr lang="en-GB" dirty="0" smtClean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Slope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blipFill>
                <a:blip r:embed="rId7"/>
                <a:stretch>
                  <a:fillRect l="-1238" t="-3226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82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633" y="2782750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68633" y="1646284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84085" y="3316282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68633" y="853238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3301214" y="3396625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1879338" y="3441384"/>
                <a:ext cx="278473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338" y="3441384"/>
                <a:ext cx="278473" cy="301493"/>
              </a:xfrm>
              <a:prstGeom prst="rect">
                <a:avLst/>
              </a:prstGeom>
              <a:blipFill>
                <a:blip r:embed="rId4"/>
                <a:stretch>
                  <a:fillRect l="-13043" r="-10870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097280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76223" y="2472856"/>
            <a:ext cx="182940" cy="1335819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blipFill>
                <a:blip r:embed="rId5"/>
                <a:stretch>
                  <a:fillRect l="-10526" r="-5263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blipFill>
                <a:blip r:embed="rId6"/>
                <a:stretch>
                  <a:fillRect l="-14815" r="-370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(1|ID)</a:t>
                </a:r>
              </a:p>
              <a:p>
                <a:r>
                  <a:rPr lang="en-GB" dirty="0" smtClean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Slope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blipFill>
                <a:blip r:embed="rId7"/>
                <a:stretch>
                  <a:fillRect l="-1238" t="-3226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3858685" y="523667"/>
            <a:ext cx="462212" cy="435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2160914" y="3623576"/>
            <a:ext cx="462212" cy="435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5496994" y="516723"/>
            <a:ext cx="462212" cy="435081"/>
          </a:xfrm>
          <a:prstGeom prst="ellipse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>
            <a:endCxn id="82" idx="7"/>
          </p:cNvCxnSpPr>
          <p:nvPr/>
        </p:nvCxnSpPr>
        <p:spPr>
          <a:xfrm flipH="1">
            <a:off x="2555437" y="943737"/>
            <a:ext cx="1368434" cy="27435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37155" y="17901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FIXED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5496994" y="516723"/>
            <a:ext cx="462212" cy="435081"/>
          </a:xfrm>
          <a:prstGeom prst="ellipse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/>
          <p:cNvSpPr txBox="1"/>
          <p:nvPr/>
        </p:nvSpPr>
        <p:spPr>
          <a:xfrm>
            <a:off x="5231508" y="18249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R</a:t>
            </a:r>
            <a:r>
              <a:rPr lang="en-GB" dirty="0" smtClean="0">
                <a:solidFill>
                  <a:schemeClr val="accent6"/>
                </a:solidFill>
              </a:rPr>
              <a:t>A</a:t>
            </a:r>
            <a:r>
              <a:rPr lang="en-GB" dirty="0" smtClean="0">
                <a:solidFill>
                  <a:schemeClr val="accent1"/>
                </a:solidFill>
              </a:rPr>
              <a:t>N</a:t>
            </a:r>
            <a:r>
              <a:rPr lang="en-GB" dirty="0" smtClean="0">
                <a:solidFill>
                  <a:srgbClr val="7030A0"/>
                </a:solidFill>
              </a:rPr>
              <a:t>D</a:t>
            </a: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  <a:r>
              <a:rPr lang="en-GB" dirty="0" smtClean="0">
                <a:solidFill>
                  <a:srgbClr val="00B050"/>
                </a:solidFill>
              </a:rPr>
              <a:t>M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>
            <a:stCxn id="88" idx="3"/>
          </p:cNvCxnSpPr>
          <p:nvPr/>
        </p:nvCxnSpPr>
        <p:spPr>
          <a:xfrm flipH="1">
            <a:off x="2759163" y="888088"/>
            <a:ext cx="2805520" cy="188138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8" idx="3"/>
          </p:cNvCxnSpPr>
          <p:nvPr/>
        </p:nvCxnSpPr>
        <p:spPr>
          <a:xfrm flipH="1">
            <a:off x="2744526" y="888088"/>
            <a:ext cx="2820157" cy="3293697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42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633" y="2782750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68633" y="1646284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84085" y="3316282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68633" y="853238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3301214" y="3396625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1879338" y="3441384"/>
                <a:ext cx="278473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338" y="3441384"/>
                <a:ext cx="278473" cy="301493"/>
              </a:xfrm>
              <a:prstGeom prst="rect">
                <a:avLst/>
              </a:prstGeom>
              <a:blipFill>
                <a:blip r:embed="rId4"/>
                <a:stretch>
                  <a:fillRect l="-13043" r="-10870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097280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76223" y="2472856"/>
            <a:ext cx="182940" cy="1335819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blipFill>
                <a:blip r:embed="rId5"/>
                <a:stretch>
                  <a:fillRect l="-10526" r="-5263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blipFill>
                <a:blip r:embed="rId6"/>
                <a:stretch>
                  <a:fillRect l="-14815" r="-370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(1|ID)</a:t>
                </a:r>
              </a:p>
              <a:p>
                <a:r>
                  <a:rPr lang="en-GB" dirty="0" smtClean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Slope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blipFill>
                <a:blip r:embed="rId7"/>
                <a:stretch>
                  <a:fillRect l="-1238" t="-3226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3301214" y="2840796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0435" t="-2222" r="-8696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Connector 87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318520" y="2038869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Straight Connector 12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323043" y="3978260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0435" t="-4444" r="-6522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Connector 129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318520" y="4494637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Connector 13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3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633" y="2782750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68633" y="1646284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84085" y="3316282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68633" y="853238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3301214" y="3396625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1879338" y="3441384"/>
                <a:ext cx="278473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338" y="3441384"/>
                <a:ext cx="278473" cy="301493"/>
              </a:xfrm>
              <a:prstGeom prst="rect">
                <a:avLst/>
              </a:prstGeom>
              <a:blipFill>
                <a:blip r:embed="rId4"/>
                <a:stretch>
                  <a:fillRect l="-13043" r="-10870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097280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76223" y="2472856"/>
            <a:ext cx="182940" cy="1335819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blipFill>
                <a:blip r:embed="rId5"/>
                <a:stretch>
                  <a:fillRect l="-10526" r="-5263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blipFill>
                <a:blip r:embed="rId6"/>
                <a:stretch>
                  <a:fillRect l="-14815" r="-370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(1|ID)</a:t>
                </a:r>
              </a:p>
              <a:p>
                <a:r>
                  <a:rPr lang="en-GB" dirty="0" smtClean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Slope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blipFill>
                <a:blip r:embed="rId7"/>
                <a:stretch>
                  <a:fillRect l="-1238" t="-3226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3301214" y="2840796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0435" t="-2222" r="-8696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Connector 87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318520" y="2038869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Straight Connector 12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323043" y="3978260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0435" t="-4444" r="-6522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Connector 129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318520" y="4494637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Connector 13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sp>
        <p:nvSpPr>
          <p:cNvPr id="138" name="Oval 137"/>
          <p:cNvSpPr/>
          <p:nvPr/>
        </p:nvSpPr>
        <p:spPr>
          <a:xfrm>
            <a:off x="4627617" y="501700"/>
            <a:ext cx="462212" cy="435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TextBox 138"/>
          <p:cNvSpPr txBox="1"/>
          <p:nvPr/>
        </p:nvSpPr>
        <p:spPr>
          <a:xfrm>
            <a:off x="4506087" y="15704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FIXED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3754635" y="3326709"/>
            <a:ext cx="462212" cy="435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1" name="Straight Connector 140"/>
          <p:cNvCxnSpPr>
            <a:stCxn id="138" idx="4"/>
            <a:endCxn id="140" idx="0"/>
          </p:cNvCxnSpPr>
          <p:nvPr/>
        </p:nvCxnSpPr>
        <p:spPr>
          <a:xfrm flipH="1">
            <a:off x="3985741" y="936781"/>
            <a:ext cx="872982" cy="23899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81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270" y="2918624"/>
            <a:ext cx="6052388" cy="1423611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76223" y="1655858"/>
            <a:ext cx="6154309" cy="1484598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76223" y="3102344"/>
            <a:ext cx="6052388" cy="1913447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76223" y="1215858"/>
            <a:ext cx="6169760" cy="90685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1792968" y="3441528"/>
                <a:ext cx="368884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68" y="3441528"/>
                <a:ext cx="368884" cy="301493"/>
              </a:xfrm>
              <a:prstGeom prst="rect">
                <a:avLst/>
              </a:prstGeom>
              <a:blipFill>
                <a:blip r:embed="rId3"/>
                <a:stretch>
                  <a:fillRect l="-8197" r="-6557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191214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60317" y="2139474"/>
            <a:ext cx="198846" cy="1669202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78944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789447" cy="299313"/>
              </a:xfrm>
              <a:prstGeom prst="rect">
                <a:avLst/>
              </a:prstGeom>
              <a:blipFill>
                <a:blip r:embed="rId4"/>
                <a:stretch>
                  <a:fillRect l="-9231" r="-4615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589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589264" cy="276999"/>
              </a:xfrm>
              <a:prstGeom prst="rect">
                <a:avLst/>
              </a:prstGeom>
              <a:blipFill>
                <a:blip r:embed="rId5"/>
                <a:stretch>
                  <a:fillRect l="-12371" r="-412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2568632" y="555296"/>
                <a:ext cx="5041217" cy="972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 + </a:t>
                </a:r>
                <a:r>
                  <a:rPr lang="en-GB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Days|ID</a:t>
                </a:r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GB" dirty="0" smtClean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Slope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  <a:endParaRPr lang="en-GB" dirty="0" smtClean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2" y="555296"/>
                <a:ext cx="5041217" cy="972317"/>
              </a:xfrm>
              <a:prstGeom prst="rect">
                <a:avLst/>
              </a:prstGeom>
              <a:blipFill>
                <a:blip r:embed="rId6"/>
                <a:stretch>
                  <a:fillRect l="-967" t="-3125" b="-6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/>
          <p:cNvGrpSpPr/>
          <p:nvPr/>
        </p:nvGrpSpPr>
        <p:grpSpPr>
          <a:xfrm>
            <a:off x="3284017" y="3410722"/>
            <a:ext cx="920536" cy="491652"/>
            <a:chOff x="3301214" y="3396625"/>
            <a:chExt cx="92053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3854918" y="3396625"/>
                  <a:ext cx="3668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36683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5000" r="-6667" b="-2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Connector 13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48284" y="4550211"/>
            <a:ext cx="1619893" cy="553998"/>
            <a:chOff x="3301214" y="3396625"/>
            <a:chExt cx="1619893" cy="5539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3854918" y="3396625"/>
                  <a:ext cx="10661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GB" dirty="0" smtClean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a14:m>
                  <a:endParaRPr lang="en-GB" dirty="0">
                    <a:solidFill>
                      <a:schemeClr val="accent6"/>
                    </a:solidFill>
                  </a:endParaRPr>
                </a:p>
                <a:p>
                  <a:pPr/>
                  <a:endParaRPr lang="en-GB" dirty="0"/>
                </a:p>
              </p:txBody>
            </p:sp>
          </mc:Choice>
          <mc:Fallback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1066189" cy="553998"/>
                </a:xfrm>
                <a:prstGeom prst="rect">
                  <a:avLst/>
                </a:prstGeom>
                <a:blipFill>
                  <a:blip r:embed="rId8"/>
                  <a:stretch>
                    <a:fillRect l="-7429" t="-14286" r="-3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285107" y="1880868"/>
            <a:ext cx="1819235" cy="582802"/>
            <a:chOff x="3301214" y="3485360"/>
            <a:chExt cx="1819235" cy="5828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3855679" y="3491850"/>
                  <a:ext cx="1264770" cy="5763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GB" dirty="0" smtClean="0"/>
                    <a:t> 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a14:m>
                  <a:endParaRPr lang="en-GB" dirty="0">
                    <a:solidFill>
                      <a:schemeClr val="accent2"/>
                    </a:solidFill>
                  </a:endParaRPr>
                </a:p>
                <a:p>
                  <a:endParaRPr lang="en-GB" dirty="0"/>
                </a:p>
              </p:txBody>
            </p:sp>
          </mc:Choice>
          <mc:Fallback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79" y="3491850"/>
                  <a:ext cx="1264770" cy="576312"/>
                </a:xfrm>
                <a:prstGeom prst="rect">
                  <a:avLst/>
                </a:prstGeom>
                <a:blipFill>
                  <a:blip r:embed="rId9"/>
                  <a:stretch>
                    <a:fillRect l="-6763" t="-12766" r="-53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Connector 149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cxnSp>
        <p:nvCxnSpPr>
          <p:cNvPr id="158" name="Straight Connector 157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404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270" y="2918624"/>
            <a:ext cx="6052388" cy="1423611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76223" y="1655858"/>
            <a:ext cx="6154309" cy="1484598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76223" y="3102344"/>
            <a:ext cx="6052388" cy="1913447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76223" y="1215858"/>
            <a:ext cx="6169760" cy="90685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1792968" y="3441528"/>
                <a:ext cx="368884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68" y="3441528"/>
                <a:ext cx="368884" cy="301493"/>
              </a:xfrm>
              <a:prstGeom prst="rect">
                <a:avLst/>
              </a:prstGeom>
              <a:blipFill>
                <a:blip r:embed="rId3"/>
                <a:stretch>
                  <a:fillRect l="-8197" r="-6557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191214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60317" y="2139474"/>
            <a:ext cx="198846" cy="1669202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78944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789447" cy="299313"/>
              </a:xfrm>
              <a:prstGeom prst="rect">
                <a:avLst/>
              </a:prstGeom>
              <a:blipFill>
                <a:blip r:embed="rId4"/>
                <a:stretch>
                  <a:fillRect l="-9231" r="-4615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589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589264" cy="276999"/>
              </a:xfrm>
              <a:prstGeom prst="rect">
                <a:avLst/>
              </a:prstGeom>
              <a:blipFill>
                <a:blip r:embed="rId5"/>
                <a:stretch>
                  <a:fillRect l="-12371" r="-412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2568632" y="555296"/>
                <a:ext cx="5041217" cy="972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 + </a:t>
                </a:r>
                <a:r>
                  <a:rPr lang="en-GB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Days|ID</a:t>
                </a:r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GB" dirty="0" smtClean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Slope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  <a:endParaRPr lang="en-GB" dirty="0" smtClean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2" y="555296"/>
                <a:ext cx="5041217" cy="972317"/>
              </a:xfrm>
              <a:prstGeom prst="rect">
                <a:avLst/>
              </a:prstGeom>
              <a:blipFill>
                <a:blip r:embed="rId6"/>
                <a:stretch>
                  <a:fillRect l="-967" t="-3125" b="-6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/>
          <p:cNvGrpSpPr/>
          <p:nvPr/>
        </p:nvGrpSpPr>
        <p:grpSpPr>
          <a:xfrm>
            <a:off x="3284017" y="3410722"/>
            <a:ext cx="920536" cy="491652"/>
            <a:chOff x="3301214" y="3396625"/>
            <a:chExt cx="92053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3854918" y="3396625"/>
                  <a:ext cx="3668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36683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5000" r="-6667" b="-2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Connector 13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48284" y="4550211"/>
            <a:ext cx="1619893" cy="553998"/>
            <a:chOff x="3301214" y="3396625"/>
            <a:chExt cx="1619893" cy="5539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3854918" y="3396625"/>
                  <a:ext cx="10661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GB" dirty="0" smtClean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a14:m>
                  <a:endParaRPr lang="en-GB" dirty="0">
                    <a:solidFill>
                      <a:schemeClr val="accent6"/>
                    </a:solidFill>
                  </a:endParaRPr>
                </a:p>
                <a:p>
                  <a:pPr/>
                  <a:endParaRPr lang="en-GB" dirty="0"/>
                </a:p>
              </p:txBody>
            </p:sp>
          </mc:Choice>
          <mc:Fallback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1066189" cy="553998"/>
                </a:xfrm>
                <a:prstGeom prst="rect">
                  <a:avLst/>
                </a:prstGeom>
                <a:blipFill>
                  <a:blip r:embed="rId8"/>
                  <a:stretch>
                    <a:fillRect l="-7429" t="-14286" r="-3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285107" y="1880868"/>
            <a:ext cx="1819235" cy="582802"/>
            <a:chOff x="3301214" y="3485360"/>
            <a:chExt cx="1819235" cy="5828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3855679" y="3491850"/>
                  <a:ext cx="1264770" cy="5763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GB" dirty="0" smtClean="0"/>
                    <a:t> 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a14:m>
                  <a:endParaRPr lang="en-GB" dirty="0">
                    <a:solidFill>
                      <a:schemeClr val="accent2"/>
                    </a:solidFill>
                  </a:endParaRPr>
                </a:p>
                <a:p>
                  <a:endParaRPr lang="en-GB" dirty="0"/>
                </a:p>
              </p:txBody>
            </p:sp>
          </mc:Choice>
          <mc:Fallback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79" y="3491850"/>
                  <a:ext cx="1264770" cy="576312"/>
                </a:xfrm>
                <a:prstGeom prst="rect">
                  <a:avLst/>
                </a:prstGeom>
                <a:blipFill>
                  <a:blip r:embed="rId9"/>
                  <a:stretch>
                    <a:fillRect l="-6763" t="-12766" r="-53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Connector 149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sp>
        <p:nvSpPr>
          <p:cNvPr id="28" name="Freeform 27"/>
          <p:cNvSpPr/>
          <p:nvPr/>
        </p:nvSpPr>
        <p:spPr>
          <a:xfrm>
            <a:off x="8899724" y="3258402"/>
            <a:ext cx="1797808" cy="989225"/>
          </a:xfrm>
          <a:custGeom>
            <a:avLst/>
            <a:gdLst>
              <a:gd name="connsiteX0" fmla="*/ 0 w 1349477"/>
              <a:gd name="connsiteY0" fmla="*/ 619442 h 620811"/>
              <a:gd name="connsiteX1" fmla="*/ 383458 w 1349477"/>
              <a:gd name="connsiteY1" fmla="*/ 523578 h 620811"/>
              <a:gd name="connsiteX2" fmla="*/ 781664 w 1349477"/>
              <a:gd name="connsiteY2" fmla="*/ 10 h 620811"/>
              <a:gd name="connsiteX3" fmla="*/ 1098755 w 1349477"/>
              <a:gd name="connsiteY3" fmla="*/ 538326 h 620811"/>
              <a:gd name="connsiteX4" fmla="*/ 1349477 w 1349477"/>
              <a:gd name="connsiteY4" fmla="*/ 604694 h 62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9477" h="620811">
                <a:moveTo>
                  <a:pt x="0" y="619442"/>
                </a:moveTo>
                <a:cubicBezTo>
                  <a:pt x="126590" y="623129"/>
                  <a:pt x="253181" y="626817"/>
                  <a:pt x="383458" y="523578"/>
                </a:cubicBezTo>
                <a:cubicBezTo>
                  <a:pt x="513735" y="420339"/>
                  <a:pt x="662448" y="-2448"/>
                  <a:pt x="781664" y="10"/>
                </a:cubicBezTo>
                <a:cubicBezTo>
                  <a:pt x="900880" y="2468"/>
                  <a:pt x="1004120" y="437545"/>
                  <a:pt x="1098755" y="538326"/>
                </a:cubicBezTo>
                <a:cubicBezTo>
                  <a:pt x="1193390" y="639107"/>
                  <a:pt x="1271433" y="621900"/>
                  <a:pt x="1349477" y="6046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/>
          <p:cNvCxnSpPr>
            <a:stCxn id="28" idx="2"/>
          </p:cNvCxnSpPr>
          <p:nvPr/>
        </p:nvCxnSpPr>
        <p:spPr>
          <a:xfrm flipH="1">
            <a:off x="9933039" y="3258418"/>
            <a:ext cx="8038" cy="976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33935" y="4059067"/>
            <a:ext cx="199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512709" y="4059067"/>
            <a:ext cx="199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/>
              <p:cNvSpPr txBox="1"/>
              <p:nvPr/>
            </p:nvSpPr>
            <p:spPr>
              <a:xfrm>
                <a:off x="9755000" y="4185709"/>
                <a:ext cx="366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000" y="4185709"/>
                <a:ext cx="366832" cy="276999"/>
              </a:xfrm>
              <a:prstGeom prst="rect">
                <a:avLst/>
              </a:prstGeom>
              <a:blipFill>
                <a:blip r:embed="rId10"/>
                <a:stretch>
                  <a:fillRect l="-13333" r="-833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/>
              <p:cNvSpPr txBox="1"/>
              <p:nvPr/>
            </p:nvSpPr>
            <p:spPr>
              <a:xfrm>
                <a:off x="9541014" y="3779609"/>
                <a:ext cx="368884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014" y="3779609"/>
                <a:ext cx="368884" cy="301493"/>
              </a:xfrm>
              <a:prstGeom prst="rect">
                <a:avLst/>
              </a:prstGeom>
              <a:blipFill>
                <a:blip r:embed="rId11"/>
                <a:stretch>
                  <a:fillRect l="-8197" r="-6557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95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872</Words>
  <Application>Microsoft Office PowerPoint</Application>
  <PresentationFormat>Widescreen</PresentationFormat>
  <Paragraphs>163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Josiah King</dc:creator>
  <cp:lastModifiedBy>Josiah King</cp:lastModifiedBy>
  <cp:revision>13</cp:revision>
  <dcterms:created xsi:type="dcterms:W3CDTF">2022-10-05T09:31:48Z</dcterms:created>
  <dcterms:modified xsi:type="dcterms:W3CDTF">2022-10-05T11:16:39Z</dcterms:modified>
</cp:coreProperties>
</file>