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ＭＳ Ｐゴシック" charset="-128"/>
        <a:cs typeface="+mn-cs"/>
      </a:defRPr>
    </a:lvl1pPr>
    <a:lvl2pPr marL="457200" algn="l" rtl="0" fontAlgn="base">
      <a:spcBef>
        <a:spcPct val="0"/>
      </a:spcBef>
      <a:spcAft>
        <a:spcPct val="0"/>
      </a:spcAft>
      <a:defRPr sz="3200" kern="1200">
        <a:solidFill>
          <a:schemeClr val="tx1"/>
        </a:solidFill>
        <a:latin typeface="Helvetica" charset="0"/>
        <a:ea typeface="ＭＳ Ｐゴシック" charset="-128"/>
        <a:cs typeface="+mn-cs"/>
      </a:defRPr>
    </a:lvl2pPr>
    <a:lvl3pPr marL="914400" algn="l" rtl="0" fontAlgn="base">
      <a:spcBef>
        <a:spcPct val="0"/>
      </a:spcBef>
      <a:spcAft>
        <a:spcPct val="0"/>
      </a:spcAft>
      <a:defRPr sz="3200" kern="1200">
        <a:solidFill>
          <a:schemeClr val="tx1"/>
        </a:solidFill>
        <a:latin typeface="Helvetica" charset="0"/>
        <a:ea typeface="ＭＳ Ｐゴシック" charset="-128"/>
        <a:cs typeface="+mn-cs"/>
      </a:defRPr>
    </a:lvl3pPr>
    <a:lvl4pPr marL="1371600" algn="l" rtl="0" fontAlgn="base">
      <a:spcBef>
        <a:spcPct val="0"/>
      </a:spcBef>
      <a:spcAft>
        <a:spcPct val="0"/>
      </a:spcAft>
      <a:defRPr sz="3200" kern="1200">
        <a:solidFill>
          <a:schemeClr val="tx1"/>
        </a:solidFill>
        <a:latin typeface="Helvetica" charset="0"/>
        <a:ea typeface="ＭＳ Ｐゴシック" charset="-128"/>
        <a:cs typeface="+mn-cs"/>
      </a:defRPr>
    </a:lvl4pPr>
    <a:lvl5pPr marL="1828800" algn="l" rtl="0" fontAlgn="base">
      <a:spcBef>
        <a:spcPct val="0"/>
      </a:spcBef>
      <a:spcAft>
        <a:spcPct val="0"/>
      </a:spcAft>
      <a:defRPr sz="3200" kern="1200">
        <a:solidFill>
          <a:schemeClr val="tx1"/>
        </a:solidFill>
        <a:latin typeface="Helvetica" charset="0"/>
        <a:ea typeface="ＭＳ Ｐゴシック" charset="-128"/>
        <a:cs typeface="+mn-cs"/>
      </a:defRPr>
    </a:lvl5pPr>
    <a:lvl6pPr marL="2286000" algn="l" defTabSz="914400" rtl="0" eaLnBrk="1" latinLnBrk="0" hangingPunct="1">
      <a:defRPr sz="3200" kern="1200">
        <a:solidFill>
          <a:schemeClr val="tx1"/>
        </a:solidFill>
        <a:latin typeface="Helvetica" charset="0"/>
        <a:ea typeface="ＭＳ Ｐゴシック" charset="-128"/>
        <a:cs typeface="+mn-cs"/>
      </a:defRPr>
    </a:lvl6pPr>
    <a:lvl7pPr marL="2743200" algn="l" defTabSz="914400" rtl="0" eaLnBrk="1" latinLnBrk="0" hangingPunct="1">
      <a:defRPr sz="3200" kern="1200">
        <a:solidFill>
          <a:schemeClr val="tx1"/>
        </a:solidFill>
        <a:latin typeface="Helvetica" charset="0"/>
        <a:ea typeface="ＭＳ Ｐゴシック" charset="-128"/>
        <a:cs typeface="+mn-cs"/>
      </a:defRPr>
    </a:lvl7pPr>
    <a:lvl8pPr marL="3200400" algn="l" defTabSz="914400" rtl="0" eaLnBrk="1" latinLnBrk="0" hangingPunct="1">
      <a:defRPr sz="3200" kern="1200">
        <a:solidFill>
          <a:schemeClr val="tx1"/>
        </a:solidFill>
        <a:latin typeface="Helvetica" charset="0"/>
        <a:ea typeface="ＭＳ Ｐゴシック" charset="-128"/>
        <a:cs typeface="+mn-cs"/>
      </a:defRPr>
    </a:lvl8pPr>
    <a:lvl9pPr marL="3657600" algn="l" defTabSz="914400" rtl="0" eaLnBrk="1" latinLnBrk="0" hangingPunct="1">
      <a:defRPr sz="32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55DFF"/>
    <a:srgbClr val="35FF00"/>
    <a:srgbClr val="FFFF66"/>
    <a:srgbClr val="800040"/>
    <a:srgbClr val="0000FF"/>
    <a:srgbClr val="191919"/>
    <a:srgbClr val="FFFFE1"/>
    <a:srgbClr val="FFF3F3"/>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5781"/>
  </p:normalViewPr>
  <p:slideViewPr>
    <p:cSldViewPr snapToGrid="0">
      <p:cViewPr>
        <p:scale>
          <a:sx n="50" d="100"/>
          <a:sy n="50" d="100"/>
        </p:scale>
        <p:origin x="-3224" y="-248"/>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A5D65CF5-481D-FD4E-B665-D21204F72BB0}" type="datetimeFigureOut">
              <a:rPr lang="en-US" smtClean="0"/>
              <a:t>4/2/20</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AB111620-3FA0-1C40-B145-0494FC708F73}" type="slidenum">
              <a:rPr lang="en-US" smtClean="0"/>
              <a:t>‹#›</a:t>
            </a:fld>
            <a:endParaRPr lang="en-US"/>
          </a:p>
        </p:txBody>
      </p:sp>
    </p:spTree>
    <p:extLst>
      <p:ext uri="{BB962C8B-B14F-4D97-AF65-F5344CB8AC3E}">
        <p14:creationId xmlns:p14="http://schemas.microsoft.com/office/powerpoint/2010/main" val="454996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F232B7D-D021-CE46-A205-2ACD04CEEEC7}" type="datetime1">
              <a:rPr lang="en-US" altLang="x-none"/>
              <a:pPr/>
              <a:t>4/2/20</a:t>
            </a:fld>
            <a:endParaRPr lang="en-US" altLang="x-none"/>
          </a:p>
        </p:txBody>
      </p:sp>
      <p:sp>
        <p:nvSpPr>
          <p:cNvPr id="4" name="Slide Image Placeholder 3"/>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0DB2338-AE67-C947-B3C5-AAB866694172}"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x-none" altLang="x-none"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7AE99419-6577-6F44-9793-FE9B7D410BF5}" type="slidenum">
              <a:rPr lang="en-US" altLang="x-none" sz="1200">
                <a:latin typeface="Calibri" charset="0"/>
              </a:rPr>
              <a:pPr eaLnBrk="1" hangingPunct="1"/>
              <a:t>1</a:t>
            </a:fld>
            <a:endParaRPr lang="en-US" altLang="x-none"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767A07-CE76-6C43-9AF1-0614649FFE89}" type="slidenum">
              <a:rPr lang="en-US" altLang="x-none"/>
              <a:pPr/>
              <a:t>‹#›</a:t>
            </a:fld>
            <a:endParaRPr lang="en-US" altLang="x-none"/>
          </a:p>
        </p:txBody>
      </p:sp>
    </p:spTree>
    <p:extLst>
      <p:ext uri="{BB962C8B-B14F-4D97-AF65-F5344CB8AC3E}">
        <p14:creationId xmlns:p14="http://schemas.microsoft.com/office/powerpoint/2010/main" val="187483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15BFE78-CD9F-BA49-905C-5B9A23584662}" type="slidenum">
              <a:rPr lang="en-US" altLang="x-none"/>
              <a:pPr/>
              <a:t>‹#›</a:t>
            </a:fld>
            <a:endParaRPr lang="en-US" altLang="x-none"/>
          </a:p>
        </p:txBody>
      </p:sp>
    </p:spTree>
    <p:extLst>
      <p:ext uri="{BB962C8B-B14F-4D97-AF65-F5344CB8AC3E}">
        <p14:creationId xmlns:p14="http://schemas.microsoft.com/office/powerpoint/2010/main" val="182543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25B8E72-2553-CC42-AAF8-E7CD9E6DB65E}" type="slidenum">
              <a:rPr lang="en-US" altLang="x-none"/>
              <a:pPr/>
              <a:t>‹#›</a:t>
            </a:fld>
            <a:endParaRPr lang="en-US" altLang="x-none"/>
          </a:p>
        </p:txBody>
      </p:sp>
    </p:spTree>
    <p:extLst>
      <p:ext uri="{BB962C8B-B14F-4D97-AF65-F5344CB8AC3E}">
        <p14:creationId xmlns:p14="http://schemas.microsoft.com/office/powerpoint/2010/main" val="11932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1A2F794-9721-4048-A7EE-BFCEA4332ED3}" type="slidenum">
              <a:rPr lang="en-US" altLang="x-none"/>
              <a:pPr/>
              <a:t>‹#›</a:t>
            </a:fld>
            <a:endParaRPr lang="en-US" altLang="x-none"/>
          </a:p>
        </p:txBody>
      </p:sp>
    </p:spTree>
    <p:extLst>
      <p:ext uri="{BB962C8B-B14F-4D97-AF65-F5344CB8AC3E}">
        <p14:creationId xmlns:p14="http://schemas.microsoft.com/office/powerpoint/2010/main" val="34977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E83A993-0877-9F4D-A0AC-A460307234B7}" type="slidenum">
              <a:rPr lang="en-US" altLang="x-none"/>
              <a:pPr/>
              <a:t>‹#›</a:t>
            </a:fld>
            <a:endParaRPr lang="en-US" altLang="x-none"/>
          </a:p>
        </p:txBody>
      </p:sp>
    </p:spTree>
    <p:extLst>
      <p:ext uri="{BB962C8B-B14F-4D97-AF65-F5344CB8AC3E}">
        <p14:creationId xmlns:p14="http://schemas.microsoft.com/office/powerpoint/2010/main" val="95494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3E56A92-546A-6047-965F-48FDB910E0B2}" type="slidenum">
              <a:rPr lang="en-US" altLang="x-none"/>
              <a:pPr/>
              <a:t>‹#›</a:t>
            </a:fld>
            <a:endParaRPr lang="en-US" altLang="x-none"/>
          </a:p>
        </p:txBody>
      </p:sp>
    </p:spTree>
    <p:extLst>
      <p:ext uri="{BB962C8B-B14F-4D97-AF65-F5344CB8AC3E}">
        <p14:creationId xmlns:p14="http://schemas.microsoft.com/office/powerpoint/2010/main" val="157881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EB3CBD2-6688-874A-830C-B8DB572E679E}" type="slidenum">
              <a:rPr lang="en-US" altLang="x-none"/>
              <a:pPr/>
              <a:t>‹#›</a:t>
            </a:fld>
            <a:endParaRPr lang="en-US" altLang="x-none"/>
          </a:p>
        </p:txBody>
      </p:sp>
    </p:spTree>
    <p:extLst>
      <p:ext uri="{BB962C8B-B14F-4D97-AF65-F5344CB8AC3E}">
        <p14:creationId xmlns:p14="http://schemas.microsoft.com/office/powerpoint/2010/main" val="85534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130D188A-5B59-A642-8732-1C3553488E22}" type="slidenum">
              <a:rPr lang="en-US" altLang="x-none"/>
              <a:pPr/>
              <a:t>‹#›</a:t>
            </a:fld>
            <a:endParaRPr lang="en-US" altLang="x-none"/>
          </a:p>
        </p:txBody>
      </p:sp>
    </p:spTree>
    <p:extLst>
      <p:ext uri="{BB962C8B-B14F-4D97-AF65-F5344CB8AC3E}">
        <p14:creationId xmlns:p14="http://schemas.microsoft.com/office/powerpoint/2010/main" val="49129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914715F-2441-4648-B998-30538F9E5EE3}" type="slidenum">
              <a:rPr lang="en-US" altLang="x-none"/>
              <a:pPr/>
              <a:t>‹#›</a:t>
            </a:fld>
            <a:endParaRPr lang="en-US" altLang="x-none"/>
          </a:p>
        </p:txBody>
      </p:sp>
    </p:spTree>
    <p:extLst>
      <p:ext uri="{BB962C8B-B14F-4D97-AF65-F5344CB8AC3E}">
        <p14:creationId xmlns:p14="http://schemas.microsoft.com/office/powerpoint/2010/main" val="8923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4BA64D9-89CC-9640-8844-51E835F420C4}" type="slidenum">
              <a:rPr lang="en-US" altLang="x-none"/>
              <a:pPr/>
              <a:t>‹#›</a:t>
            </a:fld>
            <a:endParaRPr lang="en-US" altLang="x-none"/>
          </a:p>
        </p:txBody>
      </p:sp>
    </p:spTree>
    <p:extLst>
      <p:ext uri="{BB962C8B-B14F-4D97-AF65-F5344CB8AC3E}">
        <p14:creationId xmlns:p14="http://schemas.microsoft.com/office/powerpoint/2010/main" val="77336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BA221FD-BFB4-9348-8063-F1295673AA7A}" type="slidenum">
              <a:rPr lang="en-US" altLang="x-none"/>
              <a:pPr/>
              <a:t>‹#›</a:t>
            </a:fld>
            <a:endParaRPr lang="en-US" altLang="x-none"/>
          </a:p>
        </p:txBody>
      </p:sp>
    </p:spTree>
    <p:extLst>
      <p:ext uri="{BB962C8B-B14F-4D97-AF65-F5344CB8AC3E}">
        <p14:creationId xmlns:p14="http://schemas.microsoft.com/office/powerpoint/2010/main" val="13072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charset="0"/>
              </a:defRPr>
            </a:lvl1pPr>
          </a:lstStyle>
          <a:p>
            <a:fld id="{2E417EA0-39B1-F54C-B6FF-CDD65C7C9F2C}"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notesSlide" Target="../notesSlides/notesSlide1.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hyperlink" Target="mailto:hao.duan@emory.edu" TargetMode="External"/><Relationship Id="rId5" Type="http://schemas.openxmlformats.org/officeDocument/2006/relationships/hyperlink" Target="mailto:elizabeth.park@emory.edu" TargetMode="External"/><Relationship Id="rId10" Type="http://schemas.openxmlformats.org/officeDocument/2006/relationships/image" Target="../media/image4.jpeg"/><Relationship Id="rId4" Type="http://schemas.openxmlformats.org/officeDocument/2006/relationships/hyperlink" Target="https://www.worldometers.info/coronavirus/coronavirus-cases/" TargetMode="Externa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a:spLocks noChangeArrowheads="1"/>
          </p:cNvSpPr>
          <p:nvPr/>
        </p:nvSpPr>
        <p:spPr bwMode="auto">
          <a:xfrm>
            <a:off x="-7937" y="-32657"/>
            <a:ext cx="51206400" cy="32004000"/>
          </a:xfrm>
          <a:prstGeom prst="rect">
            <a:avLst/>
          </a:prstGeom>
          <a:solidFill>
            <a:srgbClr val="FFC000">
              <a:alpha val="29804"/>
            </a:srgbClr>
          </a:solidFill>
          <a:ln w="9525">
            <a:solidFill>
              <a:srgbClr val="D8D8D8"/>
            </a:solidFill>
            <a:miter lim="800000"/>
            <a:headEnd/>
            <a:tailEnd/>
          </a:ln>
          <a:effectLst>
            <a:outerShdw blurRad="40000" dist="23000" dir="5400000" rotWithShape="0">
              <a:srgbClr val="000000">
                <a:alpha val="34999"/>
              </a:srgbClr>
            </a:outerShdw>
          </a:effectLst>
        </p:spPr>
        <p:txBody>
          <a:bodyPr anchor="ct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r>
              <a:rPr lang="en-US" altLang="x-none" dirty="0">
                <a:solidFill>
                  <a:srgbClr val="FFFFFF"/>
                </a:solidFill>
                <a:latin typeface="Avenir Book" charset="0"/>
              </a:rPr>
              <a:t>--1å</a:t>
            </a:r>
            <a:endParaRPr lang="x-none" altLang="x-none" dirty="0">
              <a:solidFill>
                <a:srgbClr val="FFFFFF"/>
              </a:solidFill>
              <a:latin typeface="Avenir Book" charset="0"/>
            </a:endParaRPr>
          </a:p>
        </p:txBody>
      </p:sp>
      <p:sp>
        <p:nvSpPr>
          <p:cNvPr id="14339" name="Text Box 7"/>
          <p:cNvSpPr txBox="1">
            <a:spLocks noChangeArrowheads="1"/>
          </p:cNvSpPr>
          <p:nvPr/>
        </p:nvSpPr>
        <p:spPr bwMode="auto">
          <a:xfrm>
            <a:off x="858837" y="5647865"/>
            <a:ext cx="10620373" cy="8295171"/>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800" b="1" dirty="0">
                <a:latin typeface="Avenir Heavy" charset="0"/>
              </a:rPr>
              <a:t>Introduction</a:t>
            </a:r>
          </a:p>
          <a:p>
            <a:r>
              <a:rPr lang="en-US" sz="3700" dirty="0">
                <a:latin typeface="Avenir Book" charset="0"/>
                <a:ea typeface="Avenir Book" charset="0"/>
                <a:cs typeface="Avenir Book" charset="0"/>
              </a:rPr>
              <a:t>Does the increase in number of patients infected with the COVID-19 increase the amount of news reported?</a:t>
            </a:r>
            <a:endParaRPr lang="en-US" sz="3700" dirty="0">
              <a:effectLst/>
              <a:latin typeface="Avenir Book" charset="0"/>
              <a:ea typeface="Avenir Book" charset="0"/>
              <a:cs typeface="Avenir Book" charset="0"/>
            </a:endParaRPr>
          </a:p>
          <a:p>
            <a:r>
              <a:rPr lang="en-US" sz="3700" dirty="0">
                <a:latin typeface="Avenir Book" charset="0"/>
                <a:ea typeface="Avenir Book" charset="0"/>
                <a:cs typeface="Avenir Book" charset="0"/>
              </a:rPr>
              <a:t>At this moment of time, if we visit any online news platforms, we can encounter COVID-19’s impact on the world; there are articles about the COVID-19 published not even everyday but every hour and every minute. And our question is if this mass publication of news reflects the current situation of COVID-19 patients.</a:t>
            </a:r>
            <a:endParaRPr lang="en-US" sz="3700" dirty="0">
              <a:effectLst/>
              <a:latin typeface="Avenir Book" charset="0"/>
              <a:ea typeface="Avenir Book" charset="0"/>
              <a:cs typeface="Avenir Book" charset="0"/>
            </a:endParaRPr>
          </a:p>
        </p:txBody>
      </p:sp>
      <p:sp>
        <p:nvSpPr>
          <p:cNvPr id="14340" name="Text Box 11"/>
          <p:cNvSpPr txBox="1">
            <a:spLocks noChangeArrowheads="1"/>
          </p:cNvSpPr>
          <p:nvPr/>
        </p:nvSpPr>
        <p:spPr bwMode="auto">
          <a:xfrm>
            <a:off x="831851" y="19035005"/>
            <a:ext cx="10647360" cy="12054595"/>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800" b="1" dirty="0">
                <a:solidFill>
                  <a:srgbClr val="000000"/>
                </a:solidFill>
                <a:latin typeface="Avenir Heavy" charset="0"/>
              </a:rPr>
              <a:t>Materials and methods</a:t>
            </a:r>
          </a:p>
          <a:p>
            <a:r>
              <a:rPr lang="en-US" sz="3600" dirty="0">
                <a:latin typeface="Avenir Book" charset="0"/>
                <a:ea typeface="Avenir Book" charset="0"/>
                <a:cs typeface="Avenir Book" charset="0"/>
              </a:rPr>
              <a:t>To analyze our question of interest, we collected data on the number of coronavirus patients, number of deaths due to coronavirus, number of patients cured, and number of news mentioning the word ‘coronavirus’ by date. To collect the data set about the patients, we’ve used the data from </a:t>
            </a:r>
            <a:r>
              <a:rPr lang="en-US" sz="3600" i="1" dirty="0" err="1">
                <a:latin typeface="Avenir Book" charset="0"/>
                <a:ea typeface="Avenir Book" charset="0"/>
                <a:cs typeface="Avenir Book" charset="0"/>
              </a:rPr>
              <a:t>Worldometer.info</a:t>
            </a:r>
            <a:r>
              <a:rPr lang="en-US" sz="3600" dirty="0">
                <a:latin typeface="Avenir Book" charset="0"/>
                <a:ea typeface="Avenir Book" charset="0"/>
                <a:cs typeface="Avenir Book" charset="0"/>
              </a:rPr>
              <a:t>. For the number of news, we searched for the keyword “coronavirus” through LexisNexis by date.</a:t>
            </a:r>
            <a:endParaRPr lang="en-US" sz="3600" dirty="0">
              <a:effectLst/>
              <a:latin typeface="Avenir Book" charset="0"/>
              <a:ea typeface="Avenir Book" charset="0"/>
              <a:cs typeface="Avenir Book" charset="0"/>
            </a:endParaRPr>
          </a:p>
          <a:p>
            <a:r>
              <a:rPr lang="en-US" sz="3600" dirty="0">
                <a:latin typeface="Avenir Book" charset="0"/>
                <a:ea typeface="Avenir Book" charset="0"/>
                <a:cs typeface="Avenir Book" charset="0"/>
              </a:rPr>
              <a:t>With the collected data, we first tested the correlation between the number of news mentioning the word ‘coronavirus’ and the number of patients with COVID-19. Then, we operated a regression analysis for those variables. We also ran the sentiment analysis to find the change of sentiment of those news over time.</a:t>
            </a:r>
            <a:endParaRPr lang="en-US" sz="3600" dirty="0">
              <a:effectLst/>
              <a:latin typeface="Avenir Book" charset="0"/>
              <a:ea typeface="Avenir Book" charset="0"/>
              <a:cs typeface="Avenir Book" charset="0"/>
            </a:endParaRPr>
          </a:p>
        </p:txBody>
      </p:sp>
      <p:sp>
        <p:nvSpPr>
          <p:cNvPr id="14341" name="Text Box 12"/>
          <p:cNvSpPr txBox="1">
            <a:spLocks noChangeArrowheads="1"/>
          </p:cNvSpPr>
          <p:nvPr/>
        </p:nvSpPr>
        <p:spPr bwMode="auto">
          <a:xfrm>
            <a:off x="12453932" y="5709117"/>
            <a:ext cx="26143867" cy="2540907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800" b="1" dirty="0">
                <a:solidFill>
                  <a:srgbClr val="000000"/>
                </a:solidFill>
                <a:latin typeface="Avenir Heavy" charset="0"/>
              </a:rPr>
              <a:t>Results</a:t>
            </a:r>
          </a:p>
          <a:p>
            <a:pPr eaLnBrk="1" hangingPunct="1">
              <a:spcBef>
                <a:spcPts val="500"/>
              </a:spcBef>
            </a:pPr>
            <a:endParaRPr lang="en-US" altLang="ja-JP" sz="4800" dirty="0">
              <a:latin typeface="Avenir Book" charset="0"/>
            </a:endParaRPr>
          </a:p>
          <a:p>
            <a:pPr eaLnBrk="1" hangingPunct="1">
              <a:spcBef>
                <a:spcPct val="50000"/>
              </a:spcBef>
            </a:pPr>
            <a:endParaRPr lang="en-US" altLang="x-none" sz="4800" dirty="0">
              <a:solidFill>
                <a:schemeClr val="accent2"/>
              </a:solidFill>
              <a:latin typeface="Avenir Book" charset="0"/>
            </a:endParaRPr>
          </a:p>
          <a:p>
            <a:pPr eaLnBrk="1" hangingPunct="1">
              <a:spcBef>
                <a:spcPct val="50000"/>
              </a:spcBef>
            </a:pPr>
            <a:endParaRPr lang="en-US" altLang="x-none" sz="2800" i="1" dirty="0">
              <a:solidFill>
                <a:schemeClr val="accent2"/>
              </a:solidFill>
              <a:latin typeface="Avenir Book" charset="0"/>
            </a:endParaRPr>
          </a:p>
        </p:txBody>
      </p:sp>
      <p:sp>
        <p:nvSpPr>
          <p:cNvPr id="14342" name="Text Box 13"/>
          <p:cNvSpPr txBox="1">
            <a:spLocks noChangeArrowheads="1"/>
          </p:cNvSpPr>
          <p:nvPr/>
        </p:nvSpPr>
        <p:spPr bwMode="auto">
          <a:xfrm>
            <a:off x="39637156" y="5680522"/>
            <a:ext cx="10710407" cy="13354484"/>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800" b="1" dirty="0">
                <a:solidFill>
                  <a:srgbClr val="000000"/>
                </a:solidFill>
                <a:latin typeface="Avenir Heavy" charset="0"/>
              </a:rPr>
              <a:t>Conclusions</a:t>
            </a:r>
          </a:p>
          <a:p>
            <a:pPr eaLnBrk="1" hangingPunct="1">
              <a:spcBef>
                <a:spcPct val="50000"/>
              </a:spcBef>
            </a:pPr>
            <a:r>
              <a:rPr lang="en-US" sz="3600" dirty="0">
                <a:latin typeface="Avenir Book" panose="02000503020000020003" pitchFamily="2" charset="0"/>
              </a:rPr>
              <a:t>There was a positive relationship between daily patient cases due to the COVID-19 and the news reported about COVID-19. Based on our study, we can conclude that mass publications of news do portray the current situation of the COVID-19 patients. However, our hypothesis that sentiment score will decrease as the situation gets worse, did not hold true. There existed almost no correlation in the tone news were reported with the patient cases. We also have to take into consideration that since this is a current situation, data fluctuates frequently and sample size (n = 66) is relatively small. Based on our findings in this study, further studies can be operated such as seeing whether such positive relationship of news publication holds true for other new worldwide phenomena such as eruptions and flood.</a:t>
            </a:r>
          </a:p>
        </p:txBody>
      </p:sp>
      <p:sp>
        <p:nvSpPr>
          <p:cNvPr id="14343" name="Text Box 14"/>
          <p:cNvSpPr txBox="1">
            <a:spLocks noChangeArrowheads="1"/>
          </p:cNvSpPr>
          <p:nvPr/>
        </p:nvSpPr>
        <p:spPr bwMode="auto">
          <a:xfrm>
            <a:off x="1744663" y="4036367"/>
            <a:ext cx="47701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74320" tIns="274320" rIns="274320" bIns="274320"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ct val="50000"/>
              </a:spcBef>
              <a:spcAft>
                <a:spcPts val="600"/>
              </a:spcAft>
            </a:pPr>
            <a:r>
              <a:rPr lang="en-US" altLang="x-none" sz="6000" b="1" dirty="0">
                <a:latin typeface="Avenir Medium" charset="0"/>
              </a:rPr>
              <a:t>Elizabeth Park, Hao Duan</a:t>
            </a:r>
            <a:r>
              <a:rPr lang="en-US" altLang="x-none" sz="6000" b="1" dirty="0">
                <a:latin typeface="Avenir Book" charset="0"/>
              </a:rPr>
              <a:t>, </a:t>
            </a:r>
            <a:r>
              <a:rPr lang="en-US" altLang="x-none" sz="6000" dirty="0">
                <a:latin typeface="Avenir Book" charset="0"/>
              </a:rPr>
              <a:t>Emory University</a:t>
            </a:r>
          </a:p>
        </p:txBody>
      </p:sp>
      <p:sp>
        <p:nvSpPr>
          <p:cNvPr id="3" name="Rectangle 180"/>
          <p:cNvSpPr>
            <a:spLocks noChangeArrowheads="1"/>
          </p:cNvSpPr>
          <p:nvPr/>
        </p:nvSpPr>
        <p:spPr bwMode="auto">
          <a:xfrm>
            <a:off x="896938" y="1225720"/>
            <a:ext cx="49450625" cy="2640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lnSpc>
                <a:spcPct val="90000"/>
              </a:lnSpc>
              <a:defRPr/>
            </a:pPr>
            <a:r>
              <a:rPr lang="en-US" sz="11000" b="1" dirty="0">
                <a:ln>
                  <a:solidFill>
                    <a:schemeClr val="bg1"/>
                  </a:solidFill>
                </a:ln>
                <a:latin typeface="Avenir Heavy"/>
                <a:ea typeface="ＭＳ Ｐゴシック" charset="0"/>
                <a:cs typeface="Avenir Heavy"/>
              </a:rPr>
              <a:t>Public’s Fear On COVID-19</a:t>
            </a:r>
            <a:br>
              <a:rPr lang="en-US" sz="11000" b="1" dirty="0">
                <a:ln>
                  <a:solidFill>
                    <a:schemeClr val="bg1"/>
                  </a:solidFill>
                </a:ln>
                <a:latin typeface="Avenir Heavy"/>
                <a:ea typeface="ＭＳ Ｐゴシック" charset="0"/>
                <a:cs typeface="Avenir Heavy"/>
              </a:rPr>
            </a:br>
            <a:r>
              <a:rPr lang="en-US" sz="7200" dirty="0">
                <a:ln>
                  <a:solidFill>
                    <a:schemeClr val="bg1"/>
                  </a:solidFill>
                </a:ln>
                <a:latin typeface="Avenir Heavy"/>
                <a:ea typeface="ＭＳ Ｐゴシック" charset="0"/>
                <a:cs typeface="Avenir Heavy"/>
              </a:rPr>
              <a:t>Over time, how did the public’s attention to COVID-19 change?</a:t>
            </a:r>
          </a:p>
        </p:txBody>
      </p:sp>
      <p:sp>
        <p:nvSpPr>
          <p:cNvPr id="14345" name="Text Box 16"/>
          <p:cNvSpPr txBox="1">
            <a:spLocks noChangeArrowheads="1"/>
          </p:cNvSpPr>
          <p:nvPr/>
        </p:nvSpPr>
        <p:spPr bwMode="auto">
          <a:xfrm>
            <a:off x="39640331" y="24436653"/>
            <a:ext cx="10740568" cy="3326473"/>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ts val="0"/>
              </a:spcBef>
            </a:pPr>
            <a:r>
              <a:rPr lang="en-US" altLang="x-none" sz="4400" b="1" dirty="0">
                <a:solidFill>
                  <a:srgbClr val="000000"/>
                </a:solidFill>
                <a:latin typeface="Avenir Heavy" charset="0"/>
              </a:rPr>
              <a:t>Acknowledgments</a:t>
            </a:r>
            <a:endParaRPr lang="en-US" altLang="x-none" sz="3600" b="1" dirty="0">
              <a:solidFill>
                <a:srgbClr val="000000"/>
              </a:solidFill>
              <a:latin typeface="Avenir Book" panose="02000503020000020003" pitchFamily="2" charset="0"/>
            </a:endParaRPr>
          </a:p>
          <a:p>
            <a:pPr eaLnBrk="1" hangingPunct="1">
              <a:spcBef>
                <a:spcPts val="0"/>
              </a:spcBef>
            </a:pPr>
            <a:r>
              <a:rPr lang="en-US" sz="3600" dirty="0">
                <a:latin typeface="Avenir Book" panose="02000503020000020003" pitchFamily="2" charset="0"/>
              </a:rPr>
              <a:t>We thank Dr. Ben Miller and Dr. Roberto </a:t>
            </a:r>
            <a:r>
              <a:rPr lang="en-US" sz="3600" dirty="0" err="1">
                <a:latin typeface="Avenir Book" panose="02000503020000020003" pitchFamily="2" charset="0"/>
              </a:rPr>
              <a:t>Franzosi</a:t>
            </a:r>
            <a:r>
              <a:rPr lang="en-US" sz="3600" dirty="0">
                <a:latin typeface="Avenir Book" panose="02000503020000020003" pitchFamily="2" charset="0"/>
              </a:rPr>
              <a:t> for useful discussions and for providing resources.</a:t>
            </a:r>
          </a:p>
        </p:txBody>
      </p:sp>
      <p:sp>
        <p:nvSpPr>
          <p:cNvPr id="14346" name="Text Box 15"/>
          <p:cNvSpPr txBox="1">
            <a:spLocks noChangeArrowheads="1"/>
          </p:cNvSpPr>
          <p:nvPr/>
        </p:nvSpPr>
        <p:spPr bwMode="auto">
          <a:xfrm>
            <a:off x="39633981" y="21110180"/>
            <a:ext cx="10740568" cy="3326473"/>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a:solidFill>
                  <a:srgbClr val="000000"/>
                </a:solidFill>
                <a:latin typeface="Avenir Heavy" charset="0"/>
              </a:rPr>
              <a:t>References</a:t>
            </a:r>
          </a:p>
          <a:p>
            <a:r>
              <a:rPr lang="en-US" sz="3600" dirty="0">
                <a:latin typeface="Avenir Book" panose="02000503020000020003" pitchFamily="2" charset="0"/>
              </a:rPr>
              <a:t>Coronavirus Cases. (</a:t>
            </a:r>
            <a:r>
              <a:rPr lang="en-US" sz="3600" dirty="0" err="1">
                <a:latin typeface="Avenir Book" panose="02000503020000020003" pitchFamily="2" charset="0"/>
              </a:rPr>
              <a:t>n.d.</a:t>
            </a:r>
            <a:r>
              <a:rPr lang="en-US" sz="3600" dirty="0">
                <a:latin typeface="Avenir Book" panose="02000503020000020003" pitchFamily="2" charset="0"/>
              </a:rPr>
              <a:t>). Retrieved from </a:t>
            </a:r>
            <a:endParaRPr lang="en-US" sz="3600" dirty="0">
              <a:effectLst/>
              <a:latin typeface="Avenir Book" panose="02000503020000020003" pitchFamily="2" charset="0"/>
            </a:endParaRPr>
          </a:p>
          <a:p>
            <a:r>
              <a:rPr lang="en-US" sz="3600" u="sng" dirty="0">
                <a:latin typeface="Avenir Book" panose="02000503020000020003" pitchFamily="2" charset="0"/>
                <a:hlinkClick r:id="rId4"/>
              </a:rPr>
              <a:t>https://www.worldometers.info/coronavirus/coronavirus-cases/</a:t>
            </a:r>
            <a:r>
              <a:rPr lang="en-US" sz="3600" dirty="0">
                <a:latin typeface="Avenir Book" panose="02000503020000020003" pitchFamily="2" charset="0"/>
              </a:rPr>
              <a:t> </a:t>
            </a:r>
            <a:br>
              <a:rPr lang="en-US" altLang="x-none" sz="2800" dirty="0">
                <a:latin typeface="Avenir Book" charset="0"/>
              </a:rPr>
            </a:br>
            <a:endParaRPr lang="en-US" altLang="x-none" sz="2800" dirty="0">
              <a:latin typeface="Avenir Book" charset="0"/>
            </a:endParaRPr>
          </a:p>
          <a:p>
            <a:pPr eaLnBrk="1" hangingPunct="1">
              <a:spcBef>
                <a:spcPct val="10000"/>
              </a:spcBef>
            </a:pPr>
            <a:endParaRPr lang="en-US" altLang="x-none" sz="2800" dirty="0">
              <a:latin typeface="Avenir Book" charset="0"/>
            </a:endParaRPr>
          </a:p>
        </p:txBody>
      </p:sp>
      <p:sp>
        <p:nvSpPr>
          <p:cNvPr id="14347" name="Text Box 70"/>
          <p:cNvSpPr txBox="1">
            <a:spLocks noChangeArrowheads="1"/>
          </p:cNvSpPr>
          <p:nvPr/>
        </p:nvSpPr>
        <p:spPr bwMode="auto">
          <a:xfrm>
            <a:off x="39640331" y="27763126"/>
            <a:ext cx="10740568" cy="3326473"/>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a:solidFill>
                  <a:srgbClr val="000000"/>
                </a:solidFill>
                <a:latin typeface="Avenir Heavy" charset="0"/>
              </a:rPr>
              <a:t>Contacts</a:t>
            </a:r>
          </a:p>
          <a:p>
            <a:pPr eaLnBrk="1" hangingPunct="1">
              <a:spcBef>
                <a:spcPct val="10000"/>
              </a:spcBef>
            </a:pPr>
            <a:r>
              <a:rPr lang="en-US" altLang="x-none" sz="3600" dirty="0">
                <a:solidFill>
                  <a:srgbClr val="000000"/>
                </a:solidFill>
                <a:latin typeface="Avenir Book" charset="0"/>
              </a:rPr>
              <a:t>Elizabeth Park: </a:t>
            </a:r>
            <a:r>
              <a:rPr lang="en-US" altLang="x-none" sz="3600" dirty="0">
                <a:solidFill>
                  <a:srgbClr val="000000"/>
                </a:solidFill>
                <a:latin typeface="Avenir Book" charset="0"/>
                <a:hlinkClick r:id="rId5"/>
              </a:rPr>
              <a:t>elizabeth.park@emory.edu</a:t>
            </a:r>
            <a:r>
              <a:rPr lang="en-US" altLang="x-none" sz="3600" dirty="0">
                <a:solidFill>
                  <a:srgbClr val="000000"/>
                </a:solidFill>
                <a:latin typeface="Avenir Book" charset="0"/>
              </a:rPr>
              <a:t> Hao </a:t>
            </a:r>
            <a:r>
              <a:rPr lang="en-US" altLang="x-none" sz="3600" dirty="0" err="1">
                <a:solidFill>
                  <a:srgbClr val="000000"/>
                </a:solidFill>
                <a:latin typeface="Avenir Book" charset="0"/>
              </a:rPr>
              <a:t>Duan</a:t>
            </a:r>
            <a:r>
              <a:rPr lang="en-US" altLang="x-none" sz="3600" dirty="0">
                <a:solidFill>
                  <a:srgbClr val="000000"/>
                </a:solidFill>
                <a:latin typeface="Avenir Book" charset="0"/>
              </a:rPr>
              <a:t>: </a:t>
            </a:r>
            <a:r>
              <a:rPr lang="en-US" altLang="x-none" sz="3600" dirty="0">
                <a:solidFill>
                  <a:srgbClr val="000000"/>
                </a:solidFill>
                <a:latin typeface="Avenir Book" charset="0"/>
                <a:hlinkClick r:id="rId6"/>
              </a:rPr>
              <a:t>hao.duan@emory.edu</a:t>
            </a:r>
            <a:endParaRPr lang="en-US" altLang="x-none" sz="2800" dirty="0">
              <a:latin typeface="Avenir Book" charset="0"/>
            </a:endParaRPr>
          </a:p>
        </p:txBody>
      </p:sp>
      <p:sp>
        <p:nvSpPr>
          <p:cNvPr id="18" name="Text Box 11"/>
          <p:cNvSpPr txBox="1">
            <a:spLocks noChangeArrowheads="1"/>
          </p:cNvSpPr>
          <p:nvPr/>
        </p:nvSpPr>
        <p:spPr bwMode="auto">
          <a:xfrm>
            <a:off x="831850" y="14446473"/>
            <a:ext cx="10620373" cy="4117752"/>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800" b="1" dirty="0">
                <a:solidFill>
                  <a:srgbClr val="000000"/>
                </a:solidFill>
                <a:latin typeface="Avenir Heavy" charset="0"/>
              </a:rPr>
              <a:t>Hypotheses</a:t>
            </a:r>
          </a:p>
          <a:p>
            <a:pPr eaLnBrk="1" hangingPunct="1">
              <a:spcBef>
                <a:spcPct val="10000"/>
              </a:spcBef>
            </a:pPr>
            <a:r>
              <a:rPr lang="en-US" altLang="x-none" sz="3600" dirty="0">
                <a:latin typeface="Avenir Book" charset="0"/>
              </a:rPr>
              <a:t>Our hypothesis is that as the number of patients and the number of deaths due to COVID-19 increases, the number of news mentioning the word “coronavirus” will also increase.</a:t>
            </a:r>
          </a:p>
        </p:txBody>
      </p:sp>
      <p:sp>
        <p:nvSpPr>
          <p:cNvPr id="5" name="TextBox 4"/>
          <p:cNvSpPr txBox="1"/>
          <p:nvPr/>
        </p:nvSpPr>
        <p:spPr>
          <a:xfrm>
            <a:off x="29391182" y="8899706"/>
            <a:ext cx="8739659" cy="4031873"/>
          </a:xfrm>
          <a:prstGeom prst="rect">
            <a:avLst/>
          </a:prstGeom>
          <a:noFill/>
        </p:spPr>
        <p:txBody>
          <a:bodyPr wrap="square" rtlCol="0">
            <a:spAutoFit/>
          </a:bodyPr>
          <a:lstStyle/>
          <a:p>
            <a:r>
              <a:rPr lang="en-US" dirty="0">
                <a:latin typeface="Avenir Book" panose="02000503020000020003" pitchFamily="2" charset="0"/>
              </a:rPr>
              <a:t>Figure 1 shows the relationship of the total number of news reported with 4 different variables: daily patient case, daily patient case outside China, daily death, and daily recovery, respectively.</a:t>
            </a:r>
          </a:p>
          <a:p>
            <a:r>
              <a:rPr lang="en-US" dirty="0">
                <a:latin typeface="Avenir Book" panose="02000503020000020003" pitchFamily="2" charset="0"/>
              </a:rPr>
              <a:t>The output suggests that the all 4 variables show a positive correlation with the total number of news reported with significance.</a:t>
            </a:r>
          </a:p>
        </p:txBody>
      </p:sp>
      <p:sp>
        <p:nvSpPr>
          <p:cNvPr id="27" name="TextBox 26"/>
          <p:cNvSpPr txBox="1"/>
          <p:nvPr/>
        </p:nvSpPr>
        <p:spPr>
          <a:xfrm>
            <a:off x="29391181" y="15055572"/>
            <a:ext cx="8739659" cy="7017306"/>
          </a:xfrm>
          <a:prstGeom prst="rect">
            <a:avLst/>
          </a:prstGeom>
          <a:noFill/>
        </p:spPr>
        <p:txBody>
          <a:bodyPr wrap="square" rtlCol="0">
            <a:spAutoFit/>
          </a:bodyPr>
          <a:lstStyle/>
          <a:p>
            <a:r>
              <a:rPr lang="en-US" sz="3000" dirty="0">
                <a:latin typeface="Avenir Book" panose="02000503020000020003" pitchFamily="2" charset="0"/>
              </a:rPr>
              <a:t>Figure 2 illustrates the regression of total number of news reported on the daily patient case. Since we found that there exists a huge difference between the amount of news reported on weekdays and weekends, we grouped the data by weekends and weekdays.</a:t>
            </a:r>
          </a:p>
          <a:p>
            <a:r>
              <a:rPr lang="en-US" sz="3000" dirty="0">
                <a:latin typeface="Avenir Book" panose="02000503020000020003" pitchFamily="2" charset="0"/>
              </a:rPr>
              <a:t>From Figure 2, we can observe that there is a positive trend in total number of news on daily patient case. Furthermore, weekdays have more news published than during the weekends.</a:t>
            </a:r>
          </a:p>
          <a:p>
            <a:r>
              <a:rPr lang="en-US" sz="3000" dirty="0">
                <a:latin typeface="Avenir Book" panose="02000503020000020003" pitchFamily="2" charset="0"/>
              </a:rPr>
              <a:t>We have also predicted that the points below the red fitted line are scattered since those points represent early dates in the spread of COVID-19, which was especially cases in China, meaning less news reports in English.</a:t>
            </a:r>
          </a:p>
        </p:txBody>
      </p:sp>
      <p:pic>
        <p:nvPicPr>
          <p:cNvPr id="7" name="Picture 6">
            <a:extLst>
              <a:ext uri="{FF2B5EF4-FFF2-40B4-BE49-F238E27FC236}">
                <a16:creationId xmlns:a16="http://schemas.microsoft.com/office/drawing/2014/main" id="{892838FE-263E-DE42-B69B-CB46D207923E}"/>
              </a:ext>
            </a:extLst>
          </p:cNvPr>
          <p:cNvPicPr>
            <a:picLocks noChangeAspect="1"/>
          </p:cNvPicPr>
          <p:nvPr/>
        </p:nvPicPr>
        <p:blipFill>
          <a:blip r:embed="rId7"/>
          <a:stretch>
            <a:fillRect/>
          </a:stretch>
        </p:blipFill>
        <p:spPr>
          <a:xfrm>
            <a:off x="3042331" y="215636"/>
            <a:ext cx="4403498" cy="5189837"/>
          </a:xfrm>
          <a:prstGeom prst="rect">
            <a:avLst/>
          </a:prstGeom>
        </p:spPr>
      </p:pic>
      <p:pic>
        <p:nvPicPr>
          <p:cNvPr id="22" name="Picture 21">
            <a:extLst>
              <a:ext uri="{FF2B5EF4-FFF2-40B4-BE49-F238E27FC236}">
                <a16:creationId xmlns:a16="http://schemas.microsoft.com/office/drawing/2014/main" id="{E4D99167-7E42-F14A-A642-7B7867C85963}"/>
              </a:ext>
            </a:extLst>
          </p:cNvPr>
          <p:cNvPicPr>
            <a:picLocks noChangeAspect="1"/>
          </p:cNvPicPr>
          <p:nvPr/>
        </p:nvPicPr>
        <p:blipFill>
          <a:blip r:embed="rId7"/>
          <a:stretch>
            <a:fillRect/>
          </a:stretch>
        </p:blipFill>
        <p:spPr>
          <a:xfrm>
            <a:off x="43318567" y="211971"/>
            <a:ext cx="4403498" cy="5189837"/>
          </a:xfrm>
          <a:prstGeom prst="rect">
            <a:avLst/>
          </a:prstGeom>
        </p:spPr>
      </p:pic>
      <p:sp>
        <p:nvSpPr>
          <p:cNvPr id="8" name="TextBox 7">
            <a:extLst>
              <a:ext uri="{FF2B5EF4-FFF2-40B4-BE49-F238E27FC236}">
                <a16:creationId xmlns:a16="http://schemas.microsoft.com/office/drawing/2014/main" id="{C7DD9967-F257-1643-86A3-37A09E16D77C}"/>
              </a:ext>
            </a:extLst>
          </p:cNvPr>
          <p:cNvSpPr txBox="1"/>
          <p:nvPr/>
        </p:nvSpPr>
        <p:spPr>
          <a:xfrm>
            <a:off x="15639378" y="6999785"/>
            <a:ext cx="11346565" cy="1015663"/>
          </a:xfrm>
          <a:prstGeom prst="rect">
            <a:avLst/>
          </a:prstGeom>
          <a:noFill/>
        </p:spPr>
        <p:txBody>
          <a:bodyPr wrap="square" rtlCol="0">
            <a:spAutoFit/>
          </a:bodyPr>
          <a:lstStyle/>
          <a:p>
            <a:pPr algn="ctr"/>
            <a:r>
              <a:rPr lang="en-US" sz="3000" b="1" dirty="0"/>
              <a:t>Figure 1</a:t>
            </a:r>
            <a:r>
              <a:rPr lang="en-US" sz="3000" dirty="0"/>
              <a:t>: Correlation Tests of Daily Patient, Death, Recovery Cases with Total Number of News Reported</a:t>
            </a:r>
          </a:p>
        </p:txBody>
      </p:sp>
      <p:sp>
        <p:nvSpPr>
          <p:cNvPr id="25" name="TextBox 24">
            <a:extLst>
              <a:ext uri="{FF2B5EF4-FFF2-40B4-BE49-F238E27FC236}">
                <a16:creationId xmlns:a16="http://schemas.microsoft.com/office/drawing/2014/main" id="{503D034C-9E37-0142-8B54-FC7F40FC70E5}"/>
              </a:ext>
            </a:extLst>
          </p:cNvPr>
          <p:cNvSpPr txBox="1"/>
          <p:nvPr/>
        </p:nvSpPr>
        <p:spPr>
          <a:xfrm>
            <a:off x="15287814" y="13970407"/>
            <a:ext cx="11346565" cy="1015663"/>
          </a:xfrm>
          <a:prstGeom prst="rect">
            <a:avLst/>
          </a:prstGeom>
          <a:noFill/>
        </p:spPr>
        <p:txBody>
          <a:bodyPr wrap="square" rtlCol="0">
            <a:spAutoFit/>
          </a:bodyPr>
          <a:lstStyle/>
          <a:p>
            <a:pPr algn="ctr"/>
            <a:r>
              <a:rPr lang="en-US" sz="3000" b="1" dirty="0"/>
              <a:t>Figure 2</a:t>
            </a:r>
            <a:r>
              <a:rPr lang="en-US" sz="3000" dirty="0"/>
              <a:t>: Regression Analysis of Daily Patient Case and Total Number of News Reported</a:t>
            </a:r>
          </a:p>
        </p:txBody>
      </p:sp>
      <p:pic>
        <p:nvPicPr>
          <p:cNvPr id="10" name="Picture 9" descr="A screenshot of a cell phone&#10;&#10;Description automatically generated">
            <a:extLst>
              <a:ext uri="{FF2B5EF4-FFF2-40B4-BE49-F238E27FC236}">
                <a16:creationId xmlns:a16="http://schemas.microsoft.com/office/drawing/2014/main" id="{BEE65740-37D7-5A49-9D47-474794650FFD}"/>
              </a:ext>
            </a:extLst>
          </p:cNvPr>
          <p:cNvPicPr>
            <a:picLocks noChangeAspect="1"/>
          </p:cNvPicPr>
          <p:nvPr/>
        </p:nvPicPr>
        <p:blipFill rotWithShape="1">
          <a:blip r:embed="rId8"/>
          <a:srcRect t="25311"/>
          <a:stretch/>
        </p:blipFill>
        <p:spPr>
          <a:xfrm>
            <a:off x="12580297" y="8233440"/>
            <a:ext cx="16810884" cy="5731694"/>
          </a:xfrm>
          <a:prstGeom prst="rect">
            <a:avLst/>
          </a:prstGeom>
        </p:spPr>
      </p:pic>
      <p:pic>
        <p:nvPicPr>
          <p:cNvPr id="15" name="Picture 14" descr="A close up of a map&#10;&#10;Description automatically generated">
            <a:extLst>
              <a:ext uri="{FF2B5EF4-FFF2-40B4-BE49-F238E27FC236}">
                <a16:creationId xmlns:a16="http://schemas.microsoft.com/office/drawing/2014/main" id="{FBAC11DF-4D2E-2A41-A7FE-597ED0D85C93}"/>
              </a:ext>
            </a:extLst>
          </p:cNvPr>
          <p:cNvPicPr>
            <a:picLocks noChangeAspect="1"/>
          </p:cNvPicPr>
          <p:nvPr/>
        </p:nvPicPr>
        <p:blipFill>
          <a:blip r:embed="rId9"/>
          <a:stretch>
            <a:fillRect/>
          </a:stretch>
        </p:blipFill>
        <p:spPr>
          <a:xfrm>
            <a:off x="14870336" y="15062639"/>
            <a:ext cx="12884651" cy="7862753"/>
          </a:xfrm>
          <a:prstGeom prst="rect">
            <a:avLst/>
          </a:prstGeom>
        </p:spPr>
      </p:pic>
      <p:pic>
        <p:nvPicPr>
          <p:cNvPr id="17" name="Picture 16" descr="A picture containing different, kitchen, display, white&#10;&#10;Description automatically generated">
            <a:extLst>
              <a:ext uri="{FF2B5EF4-FFF2-40B4-BE49-F238E27FC236}">
                <a16:creationId xmlns:a16="http://schemas.microsoft.com/office/drawing/2014/main" id="{F5924FC4-7B4F-A344-B855-3DBDAFEFF0C9}"/>
              </a:ext>
            </a:extLst>
          </p:cNvPr>
          <p:cNvPicPr>
            <a:picLocks noChangeAspect="1"/>
          </p:cNvPicPr>
          <p:nvPr/>
        </p:nvPicPr>
        <p:blipFill>
          <a:blip r:embed="rId10"/>
          <a:stretch>
            <a:fillRect/>
          </a:stretch>
        </p:blipFill>
        <p:spPr>
          <a:xfrm>
            <a:off x="14870336" y="24145066"/>
            <a:ext cx="13421155" cy="6850928"/>
          </a:xfrm>
          <a:prstGeom prst="rect">
            <a:avLst/>
          </a:prstGeom>
        </p:spPr>
      </p:pic>
      <p:sp>
        <p:nvSpPr>
          <p:cNvPr id="31" name="TextBox 30">
            <a:extLst>
              <a:ext uri="{FF2B5EF4-FFF2-40B4-BE49-F238E27FC236}">
                <a16:creationId xmlns:a16="http://schemas.microsoft.com/office/drawing/2014/main" id="{073C7E1E-F42B-7449-8375-4ABA3D220481}"/>
              </a:ext>
            </a:extLst>
          </p:cNvPr>
          <p:cNvSpPr txBox="1"/>
          <p:nvPr/>
        </p:nvSpPr>
        <p:spPr>
          <a:xfrm>
            <a:off x="15907630" y="23121767"/>
            <a:ext cx="11346565" cy="1077218"/>
          </a:xfrm>
          <a:prstGeom prst="rect">
            <a:avLst/>
          </a:prstGeom>
          <a:noFill/>
        </p:spPr>
        <p:txBody>
          <a:bodyPr wrap="square" rtlCol="0">
            <a:spAutoFit/>
          </a:bodyPr>
          <a:lstStyle/>
          <a:p>
            <a:pPr algn="ctr"/>
            <a:r>
              <a:rPr lang="en-US" sz="3000" b="1" dirty="0"/>
              <a:t>Figure 3</a:t>
            </a:r>
            <a:r>
              <a:rPr lang="en-US" sz="3000" dirty="0"/>
              <a:t>: </a:t>
            </a:r>
            <a:r>
              <a:rPr lang="en-US" dirty="0"/>
              <a:t>Sentiment Analysis of Daily News Reported on the COVID-19</a:t>
            </a:r>
          </a:p>
        </p:txBody>
      </p:sp>
      <p:sp>
        <p:nvSpPr>
          <p:cNvPr id="32" name="TextBox 31">
            <a:extLst>
              <a:ext uri="{FF2B5EF4-FFF2-40B4-BE49-F238E27FC236}">
                <a16:creationId xmlns:a16="http://schemas.microsoft.com/office/drawing/2014/main" id="{965B02F0-6429-B442-914B-96CC7351D846}"/>
              </a:ext>
            </a:extLst>
          </p:cNvPr>
          <p:cNvSpPr txBox="1"/>
          <p:nvPr/>
        </p:nvSpPr>
        <p:spPr>
          <a:xfrm>
            <a:off x="29391181" y="24145066"/>
            <a:ext cx="8787277" cy="6294031"/>
          </a:xfrm>
          <a:prstGeom prst="rect">
            <a:avLst/>
          </a:prstGeom>
          <a:noFill/>
        </p:spPr>
        <p:txBody>
          <a:bodyPr wrap="square" rtlCol="0">
            <a:spAutoFit/>
          </a:bodyPr>
          <a:lstStyle/>
          <a:p>
            <a:r>
              <a:rPr lang="en-US" sz="3100" dirty="0">
                <a:latin typeface="Avenir Book" panose="02000503020000020003" pitchFamily="2" charset="0"/>
              </a:rPr>
              <a:t>In a sentiment analysis, scale of 5.0 represents neutral tone of the text. </a:t>
            </a:r>
          </a:p>
          <a:p>
            <a:r>
              <a:rPr lang="en-US" sz="3100" dirty="0">
                <a:latin typeface="Avenir Book" panose="02000503020000020003" pitchFamily="2" charset="0"/>
              </a:rPr>
              <a:t>As shown in Figure 3, most of the news reported on the subject COVID-19 represented a neutral tone, varying from about 5.0 to about 5.6. However, there were points where there existed drastic drops of sentiment scale such as in March 12th. We have predicted that such fall towards the negative tone might have been due to Black Thursday, which was a global stock market crash on March 12; US stock markets suffered from the greatest single-day percentage fall since the 1987 stock market crash.</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7408</TotalTime>
  <Words>824</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Park, Elizabeth</cp:lastModifiedBy>
  <cp:revision>714</cp:revision>
  <cp:lastPrinted>2011-10-30T12:54:45Z</cp:lastPrinted>
  <dcterms:created xsi:type="dcterms:W3CDTF">2012-06-12T14:08:55Z</dcterms:created>
  <dcterms:modified xsi:type="dcterms:W3CDTF">2020-04-02T15:20:52Z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