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matic SC"/>
      <p:regular r:id="rId25"/>
      <p:bold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Source Code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9B963B-C298-4041-8602-B40CD704DBAF}">
  <a:tblStyle styleId="{0F9B963B-C298-4041-8602-B40CD704DB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10b5fba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10b5fba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0b5fba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0b5fba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6a3ced7e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6a3ced7e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6a3ced7e_1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6a3ced7e_1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10b5fbaeb_1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10b5fbaeb_1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6a3ced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6a3ced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6a3ced7e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6a3ced7e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6a3ced7e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66a3ced7e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66a3ced7e_6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66a3ced7e_6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66a3ced7e_1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66a3ced7e_1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10b5fbaeb_1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10b5fbaeb_1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0b5fbae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0b5fbae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0b5fba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0b5fba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If we do not change our recycling practices, we would be swimming in our own rubbish.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QLD tourism industry and main economic driver for our state. Therefore, less money coming into the economy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Increase cost and pressure on waste infrastructure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Increase health issues from ground contamination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6a45bc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6a45bc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0b5fba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0b5fba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Robo-Rex will be a roaming educational installation that will visit schools and provide opportunities for students to practice their recycling behaviours in a fun, interactive competition against other schools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School vs school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Highest scoring school wins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Earn points by putting rubbish in the correct category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Kids will have fun with a hands-on activity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Educate kids on the effects of not recycling, teach them how to recycle and encourage them to recycle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6a3ced7e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6a3ced7e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6a45bcb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6a45bcb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0b5fba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0b5fba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386100" y="468850"/>
            <a:ext cx="8356500" cy="2551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3992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Rex the Recycling Robot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Montserrat"/>
                <a:ea typeface="Montserrat"/>
                <a:cs typeface="Montserrat"/>
                <a:sym typeface="Montserrat"/>
              </a:rPr>
              <a:t>2019 YWIAI - Team C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-41250" y="55450"/>
            <a:ext cx="9226500" cy="968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76500" y="228925"/>
            <a:ext cx="3750000" cy="6558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56325"/>
            <a:ext cx="3830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Perfect Partnership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13" y="1803275"/>
            <a:ext cx="5921575" cy="31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137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RoboRex meets QLD Department of Education’s Quality Assurance Assessment Tool for STEM initiatives in state schools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-225" y="76525"/>
            <a:ext cx="9144000" cy="965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276500" y="228600"/>
            <a:ext cx="4166400" cy="6561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276500" y="152400"/>
            <a:ext cx="4329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WHERE WE ARE HEADED </a:t>
            </a:r>
            <a:r>
              <a:rPr lang="en-GB">
                <a:solidFill>
                  <a:srgbClr val="FFFFFF"/>
                </a:solidFill>
              </a:rPr>
              <a:t>NEXT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1800"/>
            <a:ext cx="8991599" cy="3166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/>
        </p:nvSpPr>
        <p:spPr>
          <a:xfrm>
            <a:off x="-82725" y="76525"/>
            <a:ext cx="9226500" cy="965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276500" y="228600"/>
            <a:ext cx="2309100" cy="6561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276500" y="158875"/>
            <a:ext cx="2387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Meet the team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1315800" y="1291075"/>
            <a:ext cx="68556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We are a team of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engineers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marketers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designers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250" y="1977075"/>
            <a:ext cx="3815502" cy="286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1579575" y="1178400"/>
            <a:ext cx="6205200" cy="2786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1579575" y="802500"/>
            <a:ext cx="6205200" cy="353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Help us to inspire the next generation to</a:t>
            </a:r>
            <a:r>
              <a:rPr lang="en-GB" sz="3600">
                <a:solidFill>
                  <a:srgbClr val="FFFFFF"/>
                </a:solidFill>
              </a:rPr>
              <a:t> improve our waste and recycling behaviours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386100" y="468850"/>
            <a:ext cx="8356500" cy="2551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type="ctrTitle"/>
          </p:nvPr>
        </p:nvSpPr>
        <p:spPr>
          <a:xfrm>
            <a:off x="304050" y="3992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Rex the Recycling Robot</a:t>
            </a:r>
            <a:endParaRPr/>
          </a:p>
        </p:txBody>
      </p:sp>
      <p:sp>
        <p:nvSpPr>
          <p:cNvPr id="171" name="Google Shape;171;p26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Montserrat"/>
                <a:ea typeface="Montserrat"/>
                <a:cs typeface="Montserrat"/>
                <a:sym typeface="Montserrat"/>
              </a:rPr>
              <a:t>recyclewithrex.com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9793250" y="1548375"/>
            <a:ext cx="1398300" cy="369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Hannah &amp; Darya</a:t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-82725" y="76525"/>
            <a:ext cx="9226500" cy="965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276500" y="228600"/>
            <a:ext cx="3129600" cy="6561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300950" y="158875"/>
            <a:ext cx="3233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Key Considerations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80" name="Google Shape;180;p27"/>
          <p:cNvGraphicFramePr/>
          <p:nvPr/>
        </p:nvGraphicFramePr>
        <p:xfrm>
          <a:off x="300950" y="116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{0F9B963B-C298-4041-8602-B40CD704DBAF}</a:tableStyleId>
              </a:tblPr>
              <a:tblGrid>
                <a:gridCol w="1610150"/>
                <a:gridCol w="6923200"/>
              </a:tblGrid>
              <a:tr h="38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Consideration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Mitigation Actions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585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Bias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Cultural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Montserrat"/>
                        <a:buChar char="-"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inclusive of products of different cultures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563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Rural vs Metro / Private schools vs State schools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Montserrat"/>
                        <a:buChar char="-"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Ensuring equal accessibility to the program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62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Unintended</a:t>
                      </a: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items in bin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Montserrat"/>
                        <a:buChar char="-"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Ensuring there is no accidental disposal of personal items such as phones through allowing an easy way to retrieve those items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Montserrat"/>
                        <a:buChar char="-"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Train AI to recognise such items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Montserrat"/>
                        <a:buChar char="-"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Teachers supervising how children use the bin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19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privacy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Montserrat"/>
                        <a:buChar char="-"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 using the AI to collect facial recognition data of students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Montserrat"/>
                        <a:buChar char="-"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on the eating habits of students may be collected this way and proper management of this data is required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b="0" l="23006" r="24251" t="0"/>
          <a:stretch/>
        </p:blipFill>
        <p:spPr>
          <a:xfrm>
            <a:off x="8118431" y="1167075"/>
            <a:ext cx="715858" cy="13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>
            <a:off x="9407125" y="292850"/>
            <a:ext cx="1398300" cy="369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Jackie &amp; Ash</a:t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-82725" y="76525"/>
            <a:ext cx="9226500" cy="965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276500" y="228600"/>
            <a:ext cx="2987700" cy="6561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>
            <p:ph type="title"/>
          </p:nvPr>
        </p:nvSpPr>
        <p:spPr>
          <a:xfrm>
            <a:off x="327550" y="158875"/>
            <a:ext cx="2987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APPENDIX - ETHICS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251250" y="1097400"/>
            <a:ext cx="86415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272575" y="1906588"/>
            <a:ext cx="1398300" cy="205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7481275" y="1906588"/>
            <a:ext cx="1398300" cy="205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276500" y="4063400"/>
            <a:ext cx="4221600" cy="96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4630975" y="4063400"/>
            <a:ext cx="4221600" cy="96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1780675" y="1899275"/>
            <a:ext cx="2740500" cy="96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1780675" y="2960938"/>
            <a:ext cx="2740500" cy="96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4630975" y="1896775"/>
            <a:ext cx="2740500" cy="96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4630975" y="2955950"/>
            <a:ext cx="2740500" cy="96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3160275" y="1097400"/>
            <a:ext cx="2740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BENEFIT TO HUMANITY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1780675" y="1816788"/>
            <a:ext cx="2740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AI EVALUATION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4630975" y="1814288"/>
            <a:ext cx="2740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AI ADVANTAGES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72575" y="1858475"/>
            <a:ext cx="13983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HUMAN BIAS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7429225" y="1858475"/>
            <a:ext cx="15024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STAKEHOLDERS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1780675" y="2864963"/>
            <a:ext cx="2740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METRICS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4630975" y="2864963"/>
            <a:ext cx="2740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ACCESS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276350" y="3960100"/>
            <a:ext cx="42216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RISKS &amp; UNINTENDED CONSEQUENCES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4630975" y="3960100"/>
            <a:ext cx="42216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MITIGATION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276500" y="1396500"/>
            <a:ext cx="8576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Educating the next generation, helping the environment and indirectly teaching parents and staff too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1780675" y="1981613"/>
            <a:ext cx="2740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</a:t>
            </a: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Images of trash from the internet.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Learn from students </a:t>
            </a: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unidentified</a:t>
            </a: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 trash.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4630975" y="2013188"/>
            <a:ext cx="2740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</a:t>
            </a: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Streamlined recycling at the source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276500" y="2152300"/>
            <a:ext cx="13983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Type of school (public vs private)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For teachers, do they believe what the bins do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7481275" y="2165075"/>
            <a:ext cx="13983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Schools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Queensland Government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Students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Teachers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Parents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Recycling companies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Researchers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1782638" y="3063688"/>
            <a:ext cx="2740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number of items recycled/ not recycled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points system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4630963" y="3062425"/>
            <a:ext cx="2740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Government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Schools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Local recycling centres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Local councils 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276507" y="4228100"/>
            <a:ext cx="4221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Children and schools privacy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Safety; arms in bin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Negative impacts of gamification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Appropriate rubbish being disposed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4630982" y="4145750"/>
            <a:ext cx="4221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Control system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Safety feedback loops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Lux design of system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- Lucid vs gamification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-82725" y="76525"/>
            <a:ext cx="9226500" cy="965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276500" y="228600"/>
            <a:ext cx="8771700" cy="6561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 txBox="1"/>
          <p:nvPr>
            <p:ph type="title"/>
          </p:nvPr>
        </p:nvSpPr>
        <p:spPr>
          <a:xfrm>
            <a:off x="242000" y="158875"/>
            <a:ext cx="8771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Department of Education Quality Assurance Tool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242000" y="1144600"/>
            <a:ext cx="3105600" cy="348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346700" y="1253950"/>
            <a:ext cx="25311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Impact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276500" y="1650175"/>
            <a:ext cx="297840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Service: interactive robotic device allows students an enhanced educational experience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Outcome: Students become more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knowledgeable and are able to recycle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Measured through a strong metrics system and an ethics aspect is considered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517875" y="1144600"/>
            <a:ext cx="5495700" cy="15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517875" y="1628700"/>
            <a:ext cx="5445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Purpose: educating younger generations and raising awareness about recycling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Rex suits the school’s context as it is aim for primary school students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581475" y="1253950"/>
            <a:ext cx="25311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Design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3517875" y="2885125"/>
            <a:ext cx="5495700" cy="17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3581475" y="2982175"/>
            <a:ext cx="25311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Scalability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3517875" y="3286775"/>
            <a:ext cx="54957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Effect: reduction of waste and increase of recycling rates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Long term factors: expanding nationally and potentially globally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Potential consequences: different learning system that the robot needs to adapt to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/>
          <p:nvPr/>
        </p:nvSpPr>
        <p:spPr>
          <a:xfrm>
            <a:off x="276500" y="1144600"/>
            <a:ext cx="4326000" cy="15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-82725" y="76525"/>
            <a:ext cx="9226500" cy="965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276500" y="228600"/>
            <a:ext cx="8771700" cy="6561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>
            <p:ph type="title"/>
          </p:nvPr>
        </p:nvSpPr>
        <p:spPr>
          <a:xfrm>
            <a:off x="242000" y="158875"/>
            <a:ext cx="8771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Department of Education Quality Assurance Tool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276500" y="1144600"/>
            <a:ext cx="25311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Investment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321625" y="1496625"/>
            <a:ext cx="42810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Physical resources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: transportation of the rubbish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Human resources: researchers, testers, software/hardware engineer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276375" y="2885125"/>
            <a:ext cx="4326000" cy="17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321625" y="2960300"/>
            <a:ext cx="25311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Other Factors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321625" y="3271050"/>
            <a:ext cx="39564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321625" y="3424700"/>
            <a:ext cx="42810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Rural vs metro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State vs public schools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Culture and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ethnicity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/>
          <p:nvPr/>
        </p:nvSpPr>
        <p:spPr>
          <a:xfrm>
            <a:off x="-82725" y="76525"/>
            <a:ext cx="9226500" cy="965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276500" y="228600"/>
            <a:ext cx="4149900" cy="6561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 txBox="1"/>
          <p:nvPr>
            <p:ph type="title"/>
          </p:nvPr>
        </p:nvSpPr>
        <p:spPr>
          <a:xfrm>
            <a:off x="276500" y="158875"/>
            <a:ext cx="4149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Leveraging AI Technology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3">
            <a:alphaModFix/>
          </a:blip>
          <a:srcRect b="14479" l="12685" r="5421" t="34101"/>
          <a:stretch/>
        </p:blipFill>
        <p:spPr>
          <a:xfrm>
            <a:off x="907813" y="2105675"/>
            <a:ext cx="7328376" cy="2588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 txBox="1"/>
          <p:nvPr/>
        </p:nvSpPr>
        <p:spPr>
          <a:xfrm>
            <a:off x="907825" y="1139975"/>
            <a:ext cx="74778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last iteration of the train:test </a:t>
            </a:r>
            <a:r>
              <a:rPr b="1" lang="en-GB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algorithm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&gt;85% </a:t>
            </a:r>
            <a:r>
              <a:rPr b="1" lang="en-GB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r>
              <a:rPr b="1" lang="en-GB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during testing and 99% </a:t>
            </a:r>
            <a:r>
              <a:rPr b="1" lang="en-GB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accurate</a:t>
            </a:r>
            <a:r>
              <a:rPr b="1" lang="en-GB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at </a:t>
            </a:r>
            <a:r>
              <a:rPr b="1" lang="en-GB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interference</a:t>
            </a:r>
            <a:r>
              <a:rPr b="1" lang="en-GB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225" y="76525"/>
            <a:ext cx="9144000" cy="965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79700" y="231475"/>
            <a:ext cx="8784600" cy="6558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421375" y="146900"/>
            <a:ext cx="88674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Do you know how to correctly dispose of this popper?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085" y="1153275"/>
            <a:ext cx="3503830" cy="379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7275" y="1418400"/>
            <a:ext cx="777675" cy="32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202" y="1574974"/>
            <a:ext cx="2024873" cy="3141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4"/>
          <p:cNvCxnSpPr/>
          <p:nvPr/>
        </p:nvCxnSpPr>
        <p:spPr>
          <a:xfrm>
            <a:off x="795125" y="2459458"/>
            <a:ext cx="571500" cy="8535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107050" y="1758450"/>
            <a:ext cx="11526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Plastic wrapping &amp; glue</a:t>
            </a:r>
            <a:endParaRPr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1579575" y="1178400"/>
            <a:ext cx="6205200" cy="2786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1579575" y="802500"/>
            <a:ext cx="6205200" cy="353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“Queensland is one of the worst performing states in recycling and waste management”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336850" y="3055675"/>
            <a:ext cx="31986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Honourable Leanne Enoch, Minister for Environment and the Great Barrier Reef, Minister for Science and Minister for Arts, 2019 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498125" y="535890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568390">
            <a:off x="5107125" y="1146050"/>
            <a:ext cx="3572500" cy="35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0" y="76525"/>
            <a:ext cx="9143700" cy="965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24450" y="231475"/>
            <a:ext cx="8862900" cy="6558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119650" y="235075"/>
            <a:ext cx="90318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In Queensland schools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980382" y="2921293"/>
            <a:ext cx="24585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of waste is produced per student per year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702250" y="2598300"/>
            <a:ext cx="162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school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waste could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 converted to recycling and composting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75" y="2188525"/>
            <a:ext cx="1386385" cy="15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6361050" y="4841625"/>
            <a:ext cx="67968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1. recyclenow.com</a:t>
            </a:r>
            <a:r>
              <a:rPr lang="en-GB"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 2. sustainabilityinschools.edu.au</a:t>
            </a:r>
            <a:endParaRPr sz="8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980382" y="2251276"/>
            <a:ext cx="32820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Montserrat"/>
                <a:ea typeface="Montserrat"/>
                <a:cs typeface="Montserrat"/>
                <a:sym typeface="Montserrat"/>
              </a:rPr>
              <a:t>45</a:t>
            </a:r>
            <a:r>
              <a:rPr lang="en-GB" sz="3600">
                <a:latin typeface="Montserrat"/>
                <a:ea typeface="Montserrat"/>
                <a:cs typeface="Montserrat"/>
                <a:sym typeface="Montserrat"/>
              </a:rPr>
              <a:t>kg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702250" y="2020925"/>
            <a:ext cx="13083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78%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1579575" y="1178400"/>
            <a:ext cx="6205200" cy="2786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1703700" y="802500"/>
            <a:ext cx="5736600" cy="353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How do we improve our waste and recycling behaviours to protect our environment for generations to come?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4434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Meet Rex!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Rex will visit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primary school 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students to teach 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them how to recycle 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and compost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-225" y="76525"/>
            <a:ext cx="9144000" cy="965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76500" y="228600"/>
            <a:ext cx="3667200" cy="6561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276500" y="158875"/>
            <a:ext cx="3667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Rex the Recycling Robot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275" y="198664"/>
            <a:ext cx="4613028" cy="46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9819" l="0" r="0" t="4122"/>
          <a:stretch/>
        </p:blipFill>
        <p:spPr>
          <a:xfrm>
            <a:off x="2078600" y="1143450"/>
            <a:ext cx="4605676" cy="39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-225" y="76525"/>
            <a:ext cx="9144000" cy="965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76500" y="228600"/>
            <a:ext cx="3667200" cy="6561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276500" y="158875"/>
            <a:ext cx="3667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Rex the Recycling Robot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-225" y="76525"/>
            <a:ext cx="9144000" cy="965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276500" y="228600"/>
            <a:ext cx="3667200" cy="6561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276500" y="158875"/>
            <a:ext cx="3667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Rex the Recycling Robot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400" y="1167877"/>
            <a:ext cx="3667201" cy="3836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534475" y="1042225"/>
            <a:ext cx="39765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Montserrat"/>
                <a:ea typeface="Montserrat"/>
                <a:cs typeface="Montserrat"/>
                <a:sym typeface="Montserrat"/>
              </a:rPr>
              <a:t>Why AI? </a:t>
            </a:r>
            <a:endParaRPr b="1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omputer vision &amp; deep learning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to classify rubbish.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Dataset of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180 images of poppers and chips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with  90:15 training:test ratio.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82725" y="76525"/>
            <a:ext cx="9226500" cy="965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276500" y="228600"/>
            <a:ext cx="4149900" cy="6561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276500" y="158875"/>
            <a:ext cx="4149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Leveraging AI Technology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886475" y="1042225"/>
            <a:ext cx="39765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Montserrat"/>
                <a:ea typeface="Montserrat"/>
                <a:cs typeface="Montserrat"/>
                <a:sym typeface="Montserrat"/>
              </a:rPr>
              <a:t>Why should you trust our AI? </a:t>
            </a:r>
            <a:endParaRPr b="1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&gt;85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% accuracy.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Next steps: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increase image dataset size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to improve accuracy.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