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4" r:id="rId16"/>
    <p:sldId id="271" r:id="rId17"/>
    <p:sldId id="272" r:id="rId18"/>
    <p:sldId id="273" r:id="rId19"/>
    <p:sldId id="270" r:id="rId20"/>
  </p:sldIdLst>
  <p:sldSz cx="9144000" cy="5143500" type="screen16x9"/>
  <p:notesSz cx="6858000" cy="9144000"/>
  <p:embeddedFontLst>
    <p:embeddedFont>
      <p:font typeface="Amatic SC" panose="020B0604020202020204" charset="-79"/>
      <p:regular r:id="rId22"/>
      <p:bold r:id="rId23"/>
    </p:embeddedFont>
    <p:embeddedFont>
      <p:font typeface="Montserrat" panose="020B0604020202020204" charset="0"/>
      <p:regular r:id="rId24"/>
      <p:bold r:id="rId25"/>
      <p:italic r:id="rId26"/>
      <p:boldItalic r:id="rId27"/>
    </p:embeddedFont>
    <p:embeddedFont>
      <p:font typeface="Source Code Pro" panose="020B0604020202020204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D827C9-A4DD-4523-8302-BB3C75331878}">
  <a:tblStyle styleId="{31D827C9-A4DD-4523-8302-BB3C753318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72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10b5fbae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10b5fbae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10b5fbae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10b5fbae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66a3ced7e_1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66a3ced7e_1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66a3ced7e_15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66a3ced7e_15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10b5fbaeb_1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10b5fbaeb_1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66a3ced7e_16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66a3ced7e_16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66a3ced7e_9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66a3ced7e_9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66a3ced7e_6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66a3ced7e_6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66a3ced7e_6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66a3ced7e_6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66a3ced7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66a3ced7e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10b5fbaeb_1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10b5fbaeb_1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0b5fbaeb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0b5fbaeb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10b5fbae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10b5fbae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Montserrat"/>
                <a:ea typeface="Montserrat"/>
                <a:cs typeface="Montserrat"/>
                <a:sym typeface="Montserrat"/>
              </a:rPr>
              <a:t>If we do not change our recycling practices, we would be swimming in our own rubbish.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Montserrat"/>
                <a:ea typeface="Montserrat"/>
                <a:cs typeface="Montserrat"/>
                <a:sym typeface="Montserrat"/>
              </a:rPr>
              <a:t>QLD tourism industry and main economic driver for our state. Therefore, less money coming into the economy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Montserrat"/>
                <a:ea typeface="Montserrat"/>
                <a:cs typeface="Montserrat"/>
                <a:sym typeface="Montserrat"/>
              </a:rPr>
              <a:t>Increase cost and pressure on waste infrastructure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Montserrat"/>
                <a:ea typeface="Montserrat"/>
                <a:cs typeface="Montserrat"/>
                <a:sym typeface="Montserrat"/>
              </a:rPr>
              <a:t>Increase health issues from ground contamination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66a45bcb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66a45bcb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10b5fbae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10b5fbae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Robo-Rex will be a roaming educational installation that will visit schools and provide opportunities for students to practice their recycling behaviours in a fun, interactive competition against other schools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●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School vs school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●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Highest scoring school wins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●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Earn points by putting rubbish in the correct category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●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Kids will have fun with a hands-on activity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●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Educate kids on the effects of not recycling, teach them how to recycle and encourage them to recycle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66a3ced7e_7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66a3ced7e_7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66a45bcb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66a45bcbe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10b5fbae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10b5fbae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rgbClr val="6AA84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386100" y="468850"/>
            <a:ext cx="8356500" cy="25512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311700" y="3992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Rex the Recycling Robot</a:t>
            </a:r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>
                <a:latin typeface="Montserrat"/>
                <a:ea typeface="Montserrat"/>
                <a:cs typeface="Montserrat"/>
                <a:sym typeface="Montserrat"/>
              </a:rPr>
              <a:t>2019 YWIAI - Team C</a:t>
            </a:r>
            <a:endParaRPr b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/>
          <p:nvPr/>
        </p:nvSpPr>
        <p:spPr>
          <a:xfrm>
            <a:off x="-41250" y="55450"/>
            <a:ext cx="9226500" cy="968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76500" y="228925"/>
            <a:ext cx="3750000" cy="655800"/>
          </a:xfrm>
          <a:prstGeom prst="rect">
            <a:avLst/>
          </a:prstGeom>
          <a:solidFill>
            <a:srgbClr val="93C47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title"/>
          </p:nvPr>
        </p:nvSpPr>
        <p:spPr>
          <a:xfrm>
            <a:off x="311700" y="156325"/>
            <a:ext cx="38307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Perfect Partnership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1213" y="1803275"/>
            <a:ext cx="5921575" cy="319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 txBox="1">
            <a:spLocks noGrp="1"/>
          </p:cNvSpPr>
          <p:nvPr>
            <p:ph type="body" idx="1"/>
          </p:nvPr>
        </p:nvSpPr>
        <p:spPr>
          <a:xfrm>
            <a:off x="311700" y="1113725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400" b="1">
                <a:latin typeface="Montserrat"/>
                <a:ea typeface="Montserrat"/>
                <a:cs typeface="Montserrat"/>
                <a:sym typeface="Montserrat"/>
              </a:rPr>
              <a:t>RoboRex meets QLD Department of Education’s Quality Assurance Assessment Tool for STEM initiatives in state schools</a:t>
            </a:r>
            <a:endParaRPr sz="1400"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/>
          <p:nvPr/>
        </p:nvSpPr>
        <p:spPr>
          <a:xfrm>
            <a:off x="-225" y="76525"/>
            <a:ext cx="9144000" cy="9657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3"/>
          <p:cNvSpPr/>
          <p:nvPr/>
        </p:nvSpPr>
        <p:spPr>
          <a:xfrm>
            <a:off x="276500" y="228600"/>
            <a:ext cx="4166400" cy="656100"/>
          </a:xfrm>
          <a:prstGeom prst="rect">
            <a:avLst/>
          </a:prstGeom>
          <a:solidFill>
            <a:srgbClr val="93C47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276500" y="152400"/>
            <a:ext cx="43299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WHERE WE ARE HEADED NEXT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51800"/>
            <a:ext cx="8991599" cy="3166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/>
          <p:nvPr/>
        </p:nvSpPr>
        <p:spPr>
          <a:xfrm>
            <a:off x="-82725" y="76525"/>
            <a:ext cx="9226500" cy="9657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4"/>
          <p:cNvSpPr/>
          <p:nvPr/>
        </p:nvSpPr>
        <p:spPr>
          <a:xfrm>
            <a:off x="276500" y="228600"/>
            <a:ext cx="2309100" cy="656100"/>
          </a:xfrm>
          <a:prstGeom prst="rect">
            <a:avLst/>
          </a:prstGeom>
          <a:solidFill>
            <a:srgbClr val="93C47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title"/>
          </p:nvPr>
        </p:nvSpPr>
        <p:spPr>
          <a:xfrm>
            <a:off x="276500" y="158875"/>
            <a:ext cx="23877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Meet the team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7" name="Google Shape;157;p24"/>
          <p:cNvSpPr txBox="1">
            <a:spLocks noGrp="1"/>
          </p:cNvSpPr>
          <p:nvPr>
            <p:ph type="body" idx="1"/>
          </p:nvPr>
        </p:nvSpPr>
        <p:spPr>
          <a:xfrm>
            <a:off x="1315800" y="1291075"/>
            <a:ext cx="6855600" cy="5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We are a team of </a:t>
            </a: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engineers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marketers 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designers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4250" y="1977075"/>
            <a:ext cx="3815502" cy="2861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/>
          <p:nvPr/>
        </p:nvSpPr>
        <p:spPr>
          <a:xfrm>
            <a:off x="1579575" y="1178400"/>
            <a:ext cx="6205200" cy="27867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5"/>
          <p:cNvSpPr txBox="1">
            <a:spLocks noGrp="1"/>
          </p:cNvSpPr>
          <p:nvPr>
            <p:ph type="title"/>
          </p:nvPr>
        </p:nvSpPr>
        <p:spPr>
          <a:xfrm>
            <a:off x="1579575" y="802500"/>
            <a:ext cx="6205200" cy="353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FFFF"/>
                </a:solidFill>
              </a:rPr>
              <a:t>Help us to inspire the next generation to improve our waste and recycling behaviours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/>
          <p:nvPr/>
        </p:nvSpPr>
        <p:spPr>
          <a:xfrm>
            <a:off x="386100" y="468850"/>
            <a:ext cx="8356500" cy="25512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6"/>
          <p:cNvSpPr txBox="1">
            <a:spLocks noGrp="1"/>
          </p:cNvSpPr>
          <p:nvPr>
            <p:ph type="ctrTitle"/>
          </p:nvPr>
        </p:nvSpPr>
        <p:spPr>
          <a:xfrm>
            <a:off x="304050" y="3992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Rex the Recycling Robot</a:t>
            </a:r>
            <a:endParaRPr/>
          </a:p>
        </p:txBody>
      </p:sp>
      <p:sp>
        <p:nvSpPr>
          <p:cNvPr id="171" name="Google Shape;171;p26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>
                <a:latin typeface="Montserrat"/>
                <a:ea typeface="Montserrat"/>
                <a:cs typeface="Montserrat"/>
                <a:sym typeface="Montserrat"/>
              </a:rPr>
              <a:t>recyclewithrex.com</a:t>
            </a:r>
            <a:endParaRPr b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/>
          <p:nvPr/>
        </p:nvSpPr>
        <p:spPr>
          <a:xfrm>
            <a:off x="-82725" y="76525"/>
            <a:ext cx="9226500" cy="9657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1"/>
          <p:cNvSpPr/>
          <p:nvPr/>
        </p:nvSpPr>
        <p:spPr>
          <a:xfrm>
            <a:off x="276500" y="228600"/>
            <a:ext cx="4149900" cy="656100"/>
          </a:xfrm>
          <a:prstGeom prst="rect">
            <a:avLst/>
          </a:prstGeom>
          <a:solidFill>
            <a:srgbClr val="93C47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1"/>
          <p:cNvSpPr txBox="1">
            <a:spLocks noGrp="1"/>
          </p:cNvSpPr>
          <p:nvPr>
            <p:ph type="title"/>
          </p:nvPr>
        </p:nvSpPr>
        <p:spPr>
          <a:xfrm>
            <a:off x="276500" y="158875"/>
            <a:ext cx="41499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Leveraging AI Technology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54" name="Google Shape;254;p31"/>
          <p:cNvPicPr preferRelativeResize="0"/>
          <p:nvPr/>
        </p:nvPicPr>
        <p:blipFill rotWithShape="1">
          <a:blip r:embed="rId3">
            <a:alphaModFix/>
          </a:blip>
          <a:srcRect l="12685" t="34101" r="5421" b="14479"/>
          <a:stretch/>
        </p:blipFill>
        <p:spPr>
          <a:xfrm>
            <a:off x="907813" y="2105675"/>
            <a:ext cx="7328376" cy="258820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1"/>
          <p:cNvSpPr txBox="1"/>
          <p:nvPr/>
        </p:nvSpPr>
        <p:spPr>
          <a:xfrm>
            <a:off x="907825" y="1139975"/>
            <a:ext cx="7477800" cy="9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The last iteration of the train:test algorithm</a:t>
            </a:r>
            <a:endParaRPr sz="11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1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&gt;85% accuracy during testing and 99% accurate at interference </a:t>
            </a:r>
            <a:endParaRPr sz="1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/>
          <p:nvPr/>
        </p:nvSpPr>
        <p:spPr>
          <a:xfrm>
            <a:off x="9407125" y="292850"/>
            <a:ext cx="1398300" cy="3696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Jackie &amp; Ash</a:t>
            </a:r>
            <a:endParaRPr/>
          </a:p>
        </p:txBody>
      </p:sp>
      <p:sp>
        <p:nvSpPr>
          <p:cNvPr id="187" name="Google Shape;187;p28"/>
          <p:cNvSpPr/>
          <p:nvPr/>
        </p:nvSpPr>
        <p:spPr>
          <a:xfrm>
            <a:off x="-82725" y="76525"/>
            <a:ext cx="9226500" cy="9657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8"/>
          <p:cNvSpPr/>
          <p:nvPr/>
        </p:nvSpPr>
        <p:spPr>
          <a:xfrm>
            <a:off x="276500" y="228600"/>
            <a:ext cx="2987700" cy="656100"/>
          </a:xfrm>
          <a:prstGeom prst="rect">
            <a:avLst/>
          </a:prstGeom>
          <a:solidFill>
            <a:srgbClr val="93C47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8"/>
          <p:cNvSpPr txBox="1">
            <a:spLocks noGrp="1"/>
          </p:cNvSpPr>
          <p:nvPr>
            <p:ph type="title"/>
          </p:nvPr>
        </p:nvSpPr>
        <p:spPr>
          <a:xfrm>
            <a:off x="327550" y="158875"/>
            <a:ext cx="29877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APPENDIX - ETHICS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0" name="Google Shape;190;p28"/>
          <p:cNvSpPr/>
          <p:nvPr/>
        </p:nvSpPr>
        <p:spPr>
          <a:xfrm>
            <a:off x="251250" y="1097400"/>
            <a:ext cx="8641500" cy="70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8"/>
          <p:cNvSpPr/>
          <p:nvPr/>
        </p:nvSpPr>
        <p:spPr>
          <a:xfrm>
            <a:off x="272575" y="1906588"/>
            <a:ext cx="1398300" cy="205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8"/>
          <p:cNvSpPr/>
          <p:nvPr/>
        </p:nvSpPr>
        <p:spPr>
          <a:xfrm>
            <a:off x="7481275" y="1906588"/>
            <a:ext cx="1398300" cy="205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8"/>
          <p:cNvSpPr/>
          <p:nvPr/>
        </p:nvSpPr>
        <p:spPr>
          <a:xfrm>
            <a:off x="276500" y="4063400"/>
            <a:ext cx="4221600" cy="96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8"/>
          <p:cNvSpPr/>
          <p:nvPr/>
        </p:nvSpPr>
        <p:spPr>
          <a:xfrm>
            <a:off x="4630975" y="4063400"/>
            <a:ext cx="4221600" cy="96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8"/>
          <p:cNvSpPr/>
          <p:nvPr/>
        </p:nvSpPr>
        <p:spPr>
          <a:xfrm>
            <a:off x="1780675" y="1899275"/>
            <a:ext cx="2740500" cy="96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8"/>
          <p:cNvSpPr/>
          <p:nvPr/>
        </p:nvSpPr>
        <p:spPr>
          <a:xfrm>
            <a:off x="1780675" y="2960938"/>
            <a:ext cx="2740500" cy="96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8"/>
          <p:cNvSpPr/>
          <p:nvPr/>
        </p:nvSpPr>
        <p:spPr>
          <a:xfrm>
            <a:off x="4630975" y="1896775"/>
            <a:ext cx="2740500" cy="96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8"/>
          <p:cNvSpPr/>
          <p:nvPr/>
        </p:nvSpPr>
        <p:spPr>
          <a:xfrm>
            <a:off x="4630975" y="2955950"/>
            <a:ext cx="2740500" cy="96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8"/>
          <p:cNvSpPr txBox="1"/>
          <p:nvPr/>
        </p:nvSpPr>
        <p:spPr>
          <a:xfrm>
            <a:off x="3160275" y="1097400"/>
            <a:ext cx="27405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BENEFIT TO HUMANITY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00" name="Google Shape;200;p28"/>
          <p:cNvSpPr txBox="1"/>
          <p:nvPr/>
        </p:nvSpPr>
        <p:spPr>
          <a:xfrm>
            <a:off x="1780675" y="1816788"/>
            <a:ext cx="27405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AI EVALUATION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01" name="Google Shape;201;p28"/>
          <p:cNvSpPr txBox="1"/>
          <p:nvPr/>
        </p:nvSpPr>
        <p:spPr>
          <a:xfrm>
            <a:off x="4630975" y="1814288"/>
            <a:ext cx="27405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AI ADVANTAGES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02" name="Google Shape;202;p28"/>
          <p:cNvSpPr txBox="1"/>
          <p:nvPr/>
        </p:nvSpPr>
        <p:spPr>
          <a:xfrm>
            <a:off x="272575" y="1858475"/>
            <a:ext cx="13983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HUMAN BIAS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7429225" y="1858475"/>
            <a:ext cx="1502400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STAKEHOLDERS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1780675" y="2864963"/>
            <a:ext cx="27405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METRICS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05" name="Google Shape;205;p28"/>
          <p:cNvSpPr txBox="1"/>
          <p:nvPr/>
        </p:nvSpPr>
        <p:spPr>
          <a:xfrm>
            <a:off x="4630975" y="2864963"/>
            <a:ext cx="27405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ACCESS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06" name="Google Shape;206;p28"/>
          <p:cNvSpPr txBox="1"/>
          <p:nvPr/>
        </p:nvSpPr>
        <p:spPr>
          <a:xfrm>
            <a:off x="276350" y="3960100"/>
            <a:ext cx="42216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RISKS &amp; UNINTENDED CONSEQUENCES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07" name="Google Shape;207;p28"/>
          <p:cNvSpPr txBox="1"/>
          <p:nvPr/>
        </p:nvSpPr>
        <p:spPr>
          <a:xfrm>
            <a:off x="4630975" y="3960100"/>
            <a:ext cx="42216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MITIGATION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08" name="Google Shape;208;p28"/>
          <p:cNvSpPr txBox="1"/>
          <p:nvPr/>
        </p:nvSpPr>
        <p:spPr>
          <a:xfrm>
            <a:off x="276500" y="1396500"/>
            <a:ext cx="85761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Source Code Pro"/>
                <a:ea typeface="Source Code Pro"/>
                <a:cs typeface="Source Code Pro"/>
                <a:sym typeface="Source Code Pro"/>
              </a:rPr>
              <a:t>Educating the next generation, helping the environment and indirectly teaching parents and staff too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09" name="Google Shape;209;p28"/>
          <p:cNvSpPr txBox="1"/>
          <p:nvPr/>
        </p:nvSpPr>
        <p:spPr>
          <a:xfrm>
            <a:off x="1780675" y="1981613"/>
            <a:ext cx="27405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Source Code Pro"/>
                <a:ea typeface="Source Code Pro"/>
                <a:cs typeface="Source Code Pro"/>
                <a:sym typeface="Source Code Pro"/>
              </a:rPr>
              <a:t>- Images of trash from the internet.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Source Code Pro"/>
                <a:ea typeface="Source Code Pro"/>
                <a:cs typeface="Source Code Pro"/>
                <a:sym typeface="Source Code Pro"/>
              </a:rPr>
              <a:t>- Learn from students unidentified trash.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0" name="Google Shape;210;p28"/>
          <p:cNvSpPr txBox="1"/>
          <p:nvPr/>
        </p:nvSpPr>
        <p:spPr>
          <a:xfrm>
            <a:off x="4630975" y="2013188"/>
            <a:ext cx="27405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Source Code Pro"/>
                <a:ea typeface="Source Code Pro"/>
                <a:cs typeface="Source Code Pro"/>
                <a:sym typeface="Source Code Pro"/>
              </a:rPr>
              <a:t>- Streamlined recycling at the source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1" name="Google Shape;211;p28"/>
          <p:cNvSpPr txBox="1"/>
          <p:nvPr/>
        </p:nvSpPr>
        <p:spPr>
          <a:xfrm>
            <a:off x="276500" y="2152300"/>
            <a:ext cx="1398300" cy="17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Source Code Pro"/>
                <a:ea typeface="Source Code Pro"/>
                <a:cs typeface="Source Code Pro"/>
                <a:sym typeface="Source Code Pro"/>
              </a:rPr>
              <a:t>- Type of school (public vs private)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Source Code Pro"/>
                <a:ea typeface="Source Code Pro"/>
                <a:cs typeface="Source Code Pro"/>
                <a:sym typeface="Source Code Pro"/>
              </a:rPr>
              <a:t>- For teachers, do they believe what the bins do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2" name="Google Shape;212;p28"/>
          <p:cNvSpPr txBox="1"/>
          <p:nvPr/>
        </p:nvSpPr>
        <p:spPr>
          <a:xfrm>
            <a:off x="7481275" y="2165075"/>
            <a:ext cx="1398300" cy="17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Source Code Pro"/>
                <a:ea typeface="Source Code Pro"/>
                <a:cs typeface="Source Code Pro"/>
                <a:sym typeface="Source Code Pro"/>
              </a:rPr>
              <a:t>- Schools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Source Code Pro"/>
                <a:ea typeface="Source Code Pro"/>
                <a:cs typeface="Source Code Pro"/>
                <a:sym typeface="Source Code Pro"/>
              </a:rPr>
              <a:t>- Queensland Government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Source Code Pro"/>
                <a:ea typeface="Source Code Pro"/>
                <a:cs typeface="Source Code Pro"/>
                <a:sym typeface="Source Code Pro"/>
              </a:rPr>
              <a:t>- Students 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Source Code Pro"/>
                <a:ea typeface="Source Code Pro"/>
                <a:cs typeface="Source Code Pro"/>
                <a:sym typeface="Source Code Pro"/>
              </a:rPr>
              <a:t>- Teachers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Source Code Pro"/>
                <a:ea typeface="Source Code Pro"/>
                <a:cs typeface="Source Code Pro"/>
                <a:sym typeface="Source Code Pro"/>
              </a:rPr>
              <a:t>- Parents 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Source Code Pro"/>
                <a:ea typeface="Source Code Pro"/>
                <a:cs typeface="Source Code Pro"/>
                <a:sym typeface="Source Code Pro"/>
              </a:rPr>
              <a:t>- Recycling companies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Source Code Pro"/>
                <a:ea typeface="Source Code Pro"/>
                <a:cs typeface="Source Code Pro"/>
                <a:sym typeface="Source Code Pro"/>
              </a:rPr>
              <a:t>- Researchers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3" name="Google Shape;213;p28"/>
          <p:cNvSpPr txBox="1"/>
          <p:nvPr/>
        </p:nvSpPr>
        <p:spPr>
          <a:xfrm>
            <a:off x="1782638" y="3063688"/>
            <a:ext cx="27405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Source Code Pro"/>
                <a:ea typeface="Source Code Pro"/>
                <a:cs typeface="Source Code Pro"/>
                <a:sym typeface="Source Code Pro"/>
              </a:rPr>
              <a:t>- number of items recycled/ not recycled 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Source Code Pro"/>
                <a:ea typeface="Source Code Pro"/>
                <a:cs typeface="Source Code Pro"/>
                <a:sym typeface="Source Code Pro"/>
              </a:rPr>
              <a:t>- points system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4" name="Google Shape;214;p28"/>
          <p:cNvSpPr txBox="1"/>
          <p:nvPr/>
        </p:nvSpPr>
        <p:spPr>
          <a:xfrm>
            <a:off x="4630963" y="3062425"/>
            <a:ext cx="27405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Source Code Pro"/>
                <a:ea typeface="Source Code Pro"/>
                <a:cs typeface="Source Code Pro"/>
                <a:sym typeface="Source Code Pro"/>
              </a:rPr>
              <a:t>- Government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Source Code Pro"/>
                <a:ea typeface="Source Code Pro"/>
                <a:cs typeface="Source Code Pro"/>
                <a:sym typeface="Source Code Pro"/>
              </a:rPr>
              <a:t>- Schools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Source Code Pro"/>
                <a:ea typeface="Source Code Pro"/>
                <a:cs typeface="Source Code Pro"/>
                <a:sym typeface="Source Code Pro"/>
              </a:rPr>
              <a:t>- Local recycling centres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Source Code Pro"/>
                <a:ea typeface="Source Code Pro"/>
                <a:cs typeface="Source Code Pro"/>
                <a:sym typeface="Source Code Pro"/>
              </a:rPr>
              <a:t>- Local councils  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5" name="Google Shape;215;p28"/>
          <p:cNvSpPr txBox="1"/>
          <p:nvPr/>
        </p:nvSpPr>
        <p:spPr>
          <a:xfrm>
            <a:off x="276507" y="4228100"/>
            <a:ext cx="4221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Source Code Pro"/>
                <a:ea typeface="Source Code Pro"/>
                <a:cs typeface="Source Code Pro"/>
                <a:sym typeface="Source Code Pro"/>
              </a:rPr>
              <a:t>- Children and schools privacy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Source Code Pro"/>
                <a:ea typeface="Source Code Pro"/>
                <a:cs typeface="Source Code Pro"/>
                <a:sym typeface="Source Code Pro"/>
              </a:rPr>
              <a:t>- Safety; arms in bin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Source Code Pro"/>
                <a:ea typeface="Source Code Pro"/>
                <a:cs typeface="Source Code Pro"/>
                <a:sym typeface="Source Code Pro"/>
              </a:rPr>
              <a:t>- Negative impacts of gamification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Source Code Pro"/>
                <a:ea typeface="Source Code Pro"/>
                <a:cs typeface="Source Code Pro"/>
                <a:sym typeface="Source Code Pro"/>
              </a:rPr>
              <a:t>- Appropriate rubbish being disposed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6" name="Google Shape;216;p28"/>
          <p:cNvSpPr txBox="1"/>
          <p:nvPr/>
        </p:nvSpPr>
        <p:spPr>
          <a:xfrm>
            <a:off x="4630982" y="4145750"/>
            <a:ext cx="4221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Source Code Pro"/>
                <a:ea typeface="Source Code Pro"/>
                <a:cs typeface="Source Code Pro"/>
                <a:sym typeface="Source Code Pro"/>
              </a:rPr>
              <a:t>- Control system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Source Code Pro"/>
                <a:ea typeface="Source Code Pro"/>
                <a:cs typeface="Source Code Pro"/>
                <a:sym typeface="Source Code Pro"/>
              </a:rPr>
              <a:t>- Safety feedback loops 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Source Code Pro"/>
                <a:ea typeface="Source Code Pro"/>
                <a:cs typeface="Source Code Pro"/>
                <a:sym typeface="Source Code Pro"/>
              </a:rPr>
              <a:t>- Lux design of system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Source Code Pro"/>
                <a:ea typeface="Source Code Pro"/>
                <a:cs typeface="Source Code Pro"/>
                <a:sym typeface="Source Code Pro"/>
              </a:rPr>
              <a:t>- Lucid vs gamification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/>
          <p:nvPr/>
        </p:nvSpPr>
        <p:spPr>
          <a:xfrm>
            <a:off x="-82725" y="76525"/>
            <a:ext cx="9226500" cy="9657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9"/>
          <p:cNvSpPr/>
          <p:nvPr/>
        </p:nvSpPr>
        <p:spPr>
          <a:xfrm>
            <a:off x="276500" y="228600"/>
            <a:ext cx="8771700" cy="656100"/>
          </a:xfrm>
          <a:prstGeom prst="rect">
            <a:avLst/>
          </a:prstGeom>
          <a:solidFill>
            <a:srgbClr val="93C47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9"/>
          <p:cNvSpPr txBox="1">
            <a:spLocks noGrp="1"/>
          </p:cNvSpPr>
          <p:nvPr>
            <p:ph type="title"/>
          </p:nvPr>
        </p:nvSpPr>
        <p:spPr>
          <a:xfrm>
            <a:off x="242000" y="158875"/>
            <a:ext cx="87717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Department of Education Quality Assurance Tool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4" name="Google Shape;224;p29"/>
          <p:cNvSpPr/>
          <p:nvPr/>
        </p:nvSpPr>
        <p:spPr>
          <a:xfrm>
            <a:off x="242000" y="1144600"/>
            <a:ext cx="3105600" cy="348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9"/>
          <p:cNvSpPr txBox="1"/>
          <p:nvPr/>
        </p:nvSpPr>
        <p:spPr>
          <a:xfrm>
            <a:off x="346700" y="1253950"/>
            <a:ext cx="2531100" cy="4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Impact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6" name="Google Shape;226;p29"/>
          <p:cNvSpPr txBox="1"/>
          <p:nvPr/>
        </p:nvSpPr>
        <p:spPr>
          <a:xfrm>
            <a:off x="276500" y="1650175"/>
            <a:ext cx="2978400" cy="31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-"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Service: interactive robotic device allows students an enhanced educational experience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-"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Outcome: Students become more knowledgeable and are able to recycle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-"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Measured through a strong metrics system and an ethics aspect is considered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7" name="Google Shape;227;p29"/>
          <p:cNvSpPr/>
          <p:nvPr/>
        </p:nvSpPr>
        <p:spPr>
          <a:xfrm>
            <a:off x="3517875" y="1144600"/>
            <a:ext cx="5495700" cy="1555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9"/>
          <p:cNvSpPr txBox="1"/>
          <p:nvPr/>
        </p:nvSpPr>
        <p:spPr>
          <a:xfrm>
            <a:off x="3517875" y="1628700"/>
            <a:ext cx="54456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-"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Purpose: educating younger generations and raising awareness about recycling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-"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Rex suits the school’s context as it is aim for primary school students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3581475" y="1253950"/>
            <a:ext cx="2531100" cy="4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Design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0" name="Google Shape;230;p29"/>
          <p:cNvSpPr/>
          <p:nvPr/>
        </p:nvSpPr>
        <p:spPr>
          <a:xfrm>
            <a:off x="3517875" y="2885125"/>
            <a:ext cx="5495700" cy="174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9"/>
          <p:cNvSpPr txBox="1"/>
          <p:nvPr/>
        </p:nvSpPr>
        <p:spPr>
          <a:xfrm>
            <a:off x="3581475" y="2982175"/>
            <a:ext cx="2531100" cy="4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Scalability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3517875" y="3286775"/>
            <a:ext cx="5495700" cy="13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-"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Effect: reduction of waste and increase of recycling rates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-"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Long term factors: expanding nationally and potentially globally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-"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Potential consequences: different learning system that the robot needs to adapt to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/>
          <p:nvPr/>
        </p:nvSpPr>
        <p:spPr>
          <a:xfrm>
            <a:off x="276500" y="1144600"/>
            <a:ext cx="4326000" cy="1555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0"/>
          <p:cNvSpPr/>
          <p:nvPr/>
        </p:nvSpPr>
        <p:spPr>
          <a:xfrm>
            <a:off x="-82725" y="76525"/>
            <a:ext cx="9226500" cy="9657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0"/>
          <p:cNvSpPr/>
          <p:nvPr/>
        </p:nvSpPr>
        <p:spPr>
          <a:xfrm>
            <a:off x="276500" y="228600"/>
            <a:ext cx="8771700" cy="656100"/>
          </a:xfrm>
          <a:prstGeom prst="rect">
            <a:avLst/>
          </a:prstGeom>
          <a:solidFill>
            <a:srgbClr val="93C47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30"/>
          <p:cNvSpPr txBox="1">
            <a:spLocks noGrp="1"/>
          </p:cNvSpPr>
          <p:nvPr>
            <p:ph type="title"/>
          </p:nvPr>
        </p:nvSpPr>
        <p:spPr>
          <a:xfrm>
            <a:off x="242000" y="158875"/>
            <a:ext cx="87717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Department of Education Quality Assurance Tool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1" name="Google Shape;241;p30"/>
          <p:cNvSpPr txBox="1"/>
          <p:nvPr/>
        </p:nvSpPr>
        <p:spPr>
          <a:xfrm>
            <a:off x="276500" y="1144600"/>
            <a:ext cx="2531100" cy="4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Investment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2" name="Google Shape;242;p30"/>
          <p:cNvSpPr txBox="1"/>
          <p:nvPr/>
        </p:nvSpPr>
        <p:spPr>
          <a:xfrm>
            <a:off x="321625" y="1496625"/>
            <a:ext cx="42810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-"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Physical resources: transportation of the rubbish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-"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Human resources: researchers, testers, software/hardware engineer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3" name="Google Shape;243;p30"/>
          <p:cNvSpPr/>
          <p:nvPr/>
        </p:nvSpPr>
        <p:spPr>
          <a:xfrm>
            <a:off x="276375" y="2885125"/>
            <a:ext cx="4326000" cy="174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0"/>
          <p:cNvSpPr txBox="1"/>
          <p:nvPr/>
        </p:nvSpPr>
        <p:spPr>
          <a:xfrm>
            <a:off x="321625" y="2960300"/>
            <a:ext cx="2531100" cy="4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Other Factors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5" name="Google Shape;245;p30"/>
          <p:cNvSpPr txBox="1"/>
          <p:nvPr/>
        </p:nvSpPr>
        <p:spPr>
          <a:xfrm>
            <a:off x="321625" y="3271050"/>
            <a:ext cx="3956400" cy="13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6" name="Google Shape;246;p30"/>
          <p:cNvSpPr txBox="1"/>
          <p:nvPr/>
        </p:nvSpPr>
        <p:spPr>
          <a:xfrm>
            <a:off x="321625" y="3424700"/>
            <a:ext cx="42810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-"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Rural vs metro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-"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State vs public schools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-"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Culture and ethnicity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/>
          <p:nvPr/>
        </p:nvSpPr>
        <p:spPr>
          <a:xfrm>
            <a:off x="9793250" y="1548375"/>
            <a:ext cx="1398300" cy="3696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Hannah &amp; Darya</a:t>
            </a:r>
            <a:endParaRPr/>
          </a:p>
        </p:txBody>
      </p:sp>
      <p:sp>
        <p:nvSpPr>
          <p:cNvPr id="177" name="Google Shape;177;p27"/>
          <p:cNvSpPr/>
          <p:nvPr/>
        </p:nvSpPr>
        <p:spPr>
          <a:xfrm>
            <a:off x="-82725" y="76525"/>
            <a:ext cx="9226500" cy="9657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7"/>
          <p:cNvSpPr/>
          <p:nvPr/>
        </p:nvSpPr>
        <p:spPr>
          <a:xfrm>
            <a:off x="276500" y="228600"/>
            <a:ext cx="3129600" cy="656100"/>
          </a:xfrm>
          <a:prstGeom prst="rect">
            <a:avLst/>
          </a:prstGeom>
          <a:solidFill>
            <a:srgbClr val="93C47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7"/>
          <p:cNvSpPr txBox="1">
            <a:spLocks noGrp="1"/>
          </p:cNvSpPr>
          <p:nvPr>
            <p:ph type="title"/>
          </p:nvPr>
        </p:nvSpPr>
        <p:spPr>
          <a:xfrm>
            <a:off x="300950" y="158875"/>
            <a:ext cx="32331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Key Considerations</a:t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180" name="Google Shape;180;p27"/>
          <p:cNvGraphicFramePr/>
          <p:nvPr/>
        </p:nvGraphicFramePr>
        <p:xfrm>
          <a:off x="300950" y="1167075"/>
          <a:ext cx="8533350" cy="3147005"/>
        </p:xfrm>
        <a:graphic>
          <a:graphicData uri="http://schemas.openxmlformats.org/drawingml/2006/table">
            <a:tbl>
              <a:tblPr>
                <a:noFill/>
                <a:tableStyleId>{31D827C9-A4DD-4523-8302-BB3C75331878}</a:tableStyleId>
              </a:tblPr>
              <a:tblGrid>
                <a:gridCol w="161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Consideration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Mitigation Actions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500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Bias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Cultural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Montserrat"/>
                        <a:buChar char="-"/>
                      </a:pPr>
                      <a:r>
                        <a:rPr lang="en-GB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Data inclusive of products of different cultures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6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Rural vs Metro / Private schools vs State schools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Montserrat"/>
                        <a:buChar char="-"/>
                      </a:pPr>
                      <a:r>
                        <a:rPr lang="en-GB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Ensuring equal accessibility to the program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Unintended items in bin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Montserrat"/>
                        <a:buChar char="-"/>
                      </a:pPr>
                      <a:r>
                        <a:rPr lang="en-GB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Ensuring there is no accidental disposal of personal items such as phones through allowing an easy way to retrieve those items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Montserrat"/>
                        <a:buChar char="-"/>
                      </a:pPr>
                      <a:r>
                        <a:rPr lang="en-GB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Train AI to recognise such items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Montserrat"/>
                        <a:buChar char="-"/>
                      </a:pPr>
                      <a:r>
                        <a:rPr lang="en-GB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Teachers supervising how children use the bin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Data privacy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Montserrat"/>
                        <a:buChar char="-"/>
                      </a:pPr>
                      <a:r>
                        <a:rPr lang="en-GB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Not using the AI to collect facial recognition data of students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Montserrat"/>
                        <a:buChar char="-"/>
                      </a:pPr>
                      <a:r>
                        <a:rPr lang="en-GB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Data on the eating habits of students may be collected this way and proper management of this data is required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81" name="Google Shape;181;p27"/>
          <p:cNvPicPr preferRelativeResize="0"/>
          <p:nvPr/>
        </p:nvPicPr>
        <p:blipFill rotWithShape="1">
          <a:blip r:embed="rId3">
            <a:alphaModFix/>
          </a:blip>
          <a:srcRect l="23006" r="24251"/>
          <a:stretch/>
        </p:blipFill>
        <p:spPr>
          <a:xfrm>
            <a:off x="8118431" y="1167075"/>
            <a:ext cx="715858" cy="13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-225" y="76525"/>
            <a:ext cx="9144000" cy="9657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179700" y="231475"/>
            <a:ext cx="8784600" cy="655800"/>
          </a:xfrm>
          <a:prstGeom prst="rect">
            <a:avLst/>
          </a:prstGeom>
          <a:solidFill>
            <a:srgbClr val="93C47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421375" y="146900"/>
            <a:ext cx="88674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Do you know how to correctly dispose of this popper?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0085" y="1153275"/>
            <a:ext cx="3503830" cy="379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7275" y="1418400"/>
            <a:ext cx="777675" cy="326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5202" y="1574974"/>
            <a:ext cx="2024873" cy="31413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4"/>
          <p:cNvCxnSpPr/>
          <p:nvPr/>
        </p:nvCxnSpPr>
        <p:spPr>
          <a:xfrm>
            <a:off x="795125" y="2459458"/>
            <a:ext cx="571500" cy="853500"/>
          </a:xfrm>
          <a:prstGeom prst="straightConnector1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70" name="Google Shape;70;p14"/>
          <p:cNvSpPr txBox="1"/>
          <p:nvPr/>
        </p:nvSpPr>
        <p:spPr>
          <a:xfrm>
            <a:off x="107050" y="1758450"/>
            <a:ext cx="115260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Plastic wrapping &amp; glue</a:t>
            </a:r>
            <a:endParaRPr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1579575" y="1178400"/>
            <a:ext cx="6205200" cy="27867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1579575" y="802500"/>
            <a:ext cx="6205200" cy="353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FFFF"/>
                </a:solidFill>
              </a:rPr>
              <a:t>“Queensland is one of the worst performing states in recycling and waste management”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4336850" y="3055675"/>
            <a:ext cx="319860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Honourable Leanne Enoch, Minister for Environment and the Great Barrier Reef, Minister for Science and Minister for Arts, 2019 </a:t>
            </a:r>
            <a:endParaRPr sz="1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3498125" y="5358900"/>
            <a:ext cx="73335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568390">
            <a:off x="5107125" y="1146050"/>
            <a:ext cx="3572500" cy="357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/>
          <p:nvPr/>
        </p:nvSpPr>
        <p:spPr>
          <a:xfrm>
            <a:off x="0" y="76525"/>
            <a:ext cx="9143700" cy="9657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124450" y="231475"/>
            <a:ext cx="2766461" cy="655800"/>
          </a:xfrm>
          <a:prstGeom prst="rect">
            <a:avLst/>
          </a:prstGeom>
          <a:solidFill>
            <a:srgbClr val="93C47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119650" y="235075"/>
            <a:ext cx="90318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</a:rPr>
              <a:t>In Queensland schools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1980382" y="2921293"/>
            <a:ext cx="24585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of waste is produced per student per year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5702250" y="2598300"/>
            <a:ext cx="1628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of school 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waste could 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be converted to recycling and composting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775" y="2188525"/>
            <a:ext cx="1386385" cy="15695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6361050" y="4841625"/>
            <a:ext cx="6796800" cy="6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1. recyclenow.com  2. sustainabilityinschools.edu.au</a:t>
            </a:r>
            <a:endParaRPr sz="8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1980382" y="2251276"/>
            <a:ext cx="32820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Montserrat"/>
                <a:ea typeface="Montserrat"/>
                <a:cs typeface="Montserrat"/>
                <a:sym typeface="Montserrat"/>
              </a:rPr>
              <a:t>45kg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5702250" y="2020925"/>
            <a:ext cx="1308300" cy="6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78%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/>
          <p:nvPr/>
        </p:nvSpPr>
        <p:spPr>
          <a:xfrm>
            <a:off x="1579575" y="1178400"/>
            <a:ext cx="6205200" cy="27867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1703700" y="802500"/>
            <a:ext cx="5736600" cy="353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FFFF"/>
                </a:solidFill>
              </a:rPr>
              <a:t>How do we improve our waste and recycling behaviours to protect our environment for generations to come?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body" idx="1"/>
          </p:nvPr>
        </p:nvSpPr>
        <p:spPr>
          <a:xfrm>
            <a:off x="311700" y="1443450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Meet Rex!</a:t>
            </a:r>
            <a:br>
              <a:rPr lang="en-GB">
                <a:latin typeface="Montserrat"/>
                <a:ea typeface="Montserrat"/>
                <a:cs typeface="Montserrat"/>
                <a:sym typeface="Montserrat"/>
              </a:rPr>
            </a:b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Rex will visit</a:t>
            </a:r>
            <a:br>
              <a:rPr lang="en-GB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primary school </a:t>
            </a:r>
            <a:br>
              <a:rPr lang="en-GB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students to teach </a:t>
            </a:r>
            <a:br>
              <a:rPr lang="en-GB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them how to recycle </a:t>
            </a:r>
            <a:br>
              <a:rPr lang="en-GB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and compost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18"/>
          <p:cNvSpPr/>
          <p:nvPr/>
        </p:nvSpPr>
        <p:spPr>
          <a:xfrm>
            <a:off x="-225" y="76525"/>
            <a:ext cx="9144000" cy="9657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276500" y="228600"/>
            <a:ext cx="3667200" cy="656100"/>
          </a:xfrm>
          <a:prstGeom prst="rect">
            <a:avLst/>
          </a:prstGeom>
          <a:solidFill>
            <a:srgbClr val="93C47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xfrm>
            <a:off x="276500" y="158875"/>
            <a:ext cx="36672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Rex the Recycling Robot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9275" y="198664"/>
            <a:ext cx="4613028" cy="468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9"/>
          <p:cNvPicPr preferRelativeResize="0"/>
          <p:nvPr/>
        </p:nvPicPr>
        <p:blipFill rotWithShape="1">
          <a:blip r:embed="rId3">
            <a:alphaModFix/>
          </a:blip>
          <a:srcRect t="4122" b="9819"/>
          <a:stretch/>
        </p:blipFill>
        <p:spPr>
          <a:xfrm>
            <a:off x="2078600" y="1143450"/>
            <a:ext cx="4605676" cy="391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/>
          <p:nvPr/>
        </p:nvSpPr>
        <p:spPr>
          <a:xfrm>
            <a:off x="-225" y="76525"/>
            <a:ext cx="9144000" cy="9657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276500" y="228600"/>
            <a:ext cx="3667200" cy="656100"/>
          </a:xfrm>
          <a:prstGeom prst="rect">
            <a:avLst/>
          </a:prstGeom>
          <a:solidFill>
            <a:srgbClr val="93C47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276500" y="158875"/>
            <a:ext cx="36672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Rex the Recycling Robot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/>
        </p:nvSpPr>
        <p:spPr>
          <a:xfrm>
            <a:off x="-225" y="76525"/>
            <a:ext cx="9144000" cy="9657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276500" y="228600"/>
            <a:ext cx="3667200" cy="656100"/>
          </a:xfrm>
          <a:prstGeom prst="rect">
            <a:avLst/>
          </a:prstGeom>
          <a:solidFill>
            <a:srgbClr val="93C47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title"/>
          </p:nvPr>
        </p:nvSpPr>
        <p:spPr>
          <a:xfrm>
            <a:off x="276500" y="158875"/>
            <a:ext cx="36672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Rex the Recycling Robot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8400" y="1167877"/>
            <a:ext cx="3667201" cy="3836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>
            <a:spLocks noGrp="1"/>
          </p:cNvSpPr>
          <p:nvPr>
            <p:ph type="body" idx="1"/>
          </p:nvPr>
        </p:nvSpPr>
        <p:spPr>
          <a:xfrm>
            <a:off x="534475" y="1042225"/>
            <a:ext cx="39765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 dirty="0" smtClean="0">
                <a:latin typeface="Montserrat"/>
                <a:ea typeface="Montserrat"/>
                <a:cs typeface="Montserrat"/>
                <a:sym typeface="Montserrat"/>
              </a:rPr>
              <a:t>WHY AI? 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b="1" dirty="0" smtClean="0">
                <a:latin typeface="Montserrat"/>
                <a:ea typeface="Montserrat"/>
                <a:cs typeface="Montserrat"/>
                <a:sym typeface="Montserrat"/>
              </a:rPr>
              <a:t>Computer </a:t>
            </a:r>
            <a:r>
              <a:rPr lang="en-GB" b="1" dirty="0">
                <a:latin typeface="Montserrat"/>
                <a:ea typeface="Montserrat"/>
                <a:cs typeface="Montserrat"/>
                <a:sym typeface="Montserrat"/>
              </a:rPr>
              <a:t>vision &amp; deep learning </a:t>
            </a:r>
            <a:r>
              <a:rPr lang="en-GB" dirty="0">
                <a:latin typeface="Montserrat"/>
                <a:ea typeface="Montserrat"/>
                <a:cs typeface="Montserrat"/>
                <a:sym typeface="Montserrat"/>
              </a:rPr>
              <a:t>to classify rubbish.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>
                <a:latin typeface="Montserrat"/>
                <a:ea typeface="Montserrat"/>
                <a:cs typeface="Montserrat"/>
                <a:sym typeface="Montserrat"/>
              </a:rPr>
              <a:t>Dataset of </a:t>
            </a:r>
            <a:r>
              <a:rPr lang="en-GB" b="1" dirty="0">
                <a:latin typeface="Montserrat"/>
                <a:ea typeface="Montserrat"/>
                <a:cs typeface="Montserrat"/>
                <a:sym typeface="Montserrat"/>
              </a:rPr>
              <a:t>180 images of poppers and chips </a:t>
            </a:r>
            <a:r>
              <a:rPr lang="en-GB" dirty="0">
                <a:latin typeface="Montserrat"/>
                <a:ea typeface="Montserrat"/>
                <a:cs typeface="Montserrat"/>
                <a:sym typeface="Montserrat"/>
              </a:rPr>
              <a:t>with  90:15 training</a:t>
            </a:r>
            <a:r>
              <a:rPr lang="en-GB" dirty="0" smtClean="0">
                <a:latin typeface="Montserrat"/>
                <a:ea typeface="Montserrat"/>
                <a:cs typeface="Montserrat"/>
                <a:sym typeface="Montserrat"/>
              </a:rPr>
              <a:t>: test </a:t>
            </a:r>
            <a:r>
              <a:rPr lang="en-GB" dirty="0">
                <a:latin typeface="Montserrat"/>
                <a:ea typeface="Montserrat"/>
                <a:cs typeface="Montserrat"/>
                <a:sym typeface="Montserrat"/>
              </a:rPr>
              <a:t>ratio.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1"/>
          <p:cNvSpPr/>
          <p:nvPr/>
        </p:nvSpPr>
        <p:spPr>
          <a:xfrm>
            <a:off x="-82725" y="76525"/>
            <a:ext cx="9226500" cy="9657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1"/>
          <p:cNvSpPr/>
          <p:nvPr/>
        </p:nvSpPr>
        <p:spPr>
          <a:xfrm>
            <a:off x="276500" y="228600"/>
            <a:ext cx="4149900" cy="656100"/>
          </a:xfrm>
          <a:prstGeom prst="rect">
            <a:avLst/>
          </a:prstGeom>
          <a:solidFill>
            <a:srgbClr val="93C47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276500" y="158875"/>
            <a:ext cx="41499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Leveraging AI Technology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2" name="Google Shape;132;p21"/>
          <p:cNvSpPr txBox="1">
            <a:spLocks noGrp="1"/>
          </p:cNvSpPr>
          <p:nvPr>
            <p:ph type="body" idx="1"/>
          </p:nvPr>
        </p:nvSpPr>
        <p:spPr>
          <a:xfrm>
            <a:off x="4886475" y="1042225"/>
            <a:ext cx="39765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1" u="sng" dirty="0" smtClean="0">
                <a:latin typeface="Montserrat"/>
                <a:ea typeface="Montserrat"/>
                <a:cs typeface="Montserrat"/>
                <a:sym typeface="Montserrat"/>
              </a:rPr>
              <a:t>WHY TRUST OUR AI? 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b="1" dirty="0" smtClean="0">
                <a:latin typeface="Montserrat"/>
                <a:ea typeface="Montserrat"/>
                <a:cs typeface="Montserrat"/>
                <a:sym typeface="Montserrat"/>
              </a:rPr>
              <a:t>&gt;</a:t>
            </a:r>
            <a:r>
              <a:rPr lang="en-GB" b="1" dirty="0">
                <a:latin typeface="Montserrat"/>
                <a:ea typeface="Montserrat"/>
                <a:cs typeface="Montserrat"/>
                <a:sym typeface="Montserrat"/>
              </a:rPr>
              <a:t>85% </a:t>
            </a:r>
            <a:r>
              <a:rPr lang="en-GB" b="1" dirty="0" smtClean="0">
                <a:latin typeface="Montserrat"/>
                <a:ea typeface="Montserrat"/>
                <a:cs typeface="Montserrat"/>
                <a:sym typeface="Montserrat"/>
              </a:rPr>
              <a:t>accuracy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>
                <a:latin typeface="Montserrat"/>
                <a:ea typeface="Montserrat"/>
                <a:cs typeface="Montserrat"/>
                <a:sym typeface="Montserrat"/>
              </a:rPr>
              <a:t>Next steps:</a:t>
            </a:r>
            <a:r>
              <a:rPr lang="en-GB" b="1" dirty="0">
                <a:latin typeface="Montserrat"/>
                <a:ea typeface="Montserrat"/>
                <a:cs typeface="Montserrat"/>
                <a:sym typeface="Montserrat"/>
              </a:rPr>
              <a:t> increase image dataset size </a:t>
            </a:r>
            <a:r>
              <a:rPr lang="en-GB" dirty="0">
                <a:latin typeface="Montserrat"/>
                <a:ea typeface="Montserrat"/>
                <a:cs typeface="Montserrat"/>
                <a:sym typeface="Montserrat"/>
              </a:rPr>
              <a:t>to improve accuracy. 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766</Words>
  <Application>Microsoft Office PowerPoint</Application>
  <PresentationFormat>On-screen Show (16:9)</PresentationFormat>
  <Paragraphs>124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Amatic SC</vt:lpstr>
      <vt:lpstr>Montserrat</vt:lpstr>
      <vt:lpstr>Source Code Pro</vt:lpstr>
      <vt:lpstr>Beach Day</vt:lpstr>
      <vt:lpstr>Rex the Recycling Robot</vt:lpstr>
      <vt:lpstr>Do you know how to correctly dispose of this popper?</vt:lpstr>
      <vt:lpstr>“Queensland is one of the worst performing states in recycling and waste management” </vt:lpstr>
      <vt:lpstr>In Queensland schools</vt:lpstr>
      <vt:lpstr>How do we improve our waste and recycling behaviours to protect our environment for generations to come?</vt:lpstr>
      <vt:lpstr>Rex the Recycling Robot</vt:lpstr>
      <vt:lpstr>Rex the Recycling Robot</vt:lpstr>
      <vt:lpstr>Rex the Recycling Robot</vt:lpstr>
      <vt:lpstr>Leveraging AI Technology</vt:lpstr>
      <vt:lpstr>Perfect Partnership</vt:lpstr>
      <vt:lpstr>WHERE WE ARE HEADED NEXT</vt:lpstr>
      <vt:lpstr>Meet the team</vt:lpstr>
      <vt:lpstr>Help us to inspire the next generation to improve our waste and recycling behaviours</vt:lpstr>
      <vt:lpstr>Rex the Recycling Robot</vt:lpstr>
      <vt:lpstr>Leveraging AI Technology</vt:lpstr>
      <vt:lpstr>APPENDIX - ETHICS</vt:lpstr>
      <vt:lpstr>Department of Education Quality Assurance Tool</vt:lpstr>
      <vt:lpstr>Department of Education Quality Assurance Tool</vt:lpstr>
      <vt:lpstr>Key 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Rex the Recycling Robot</dc:title>
  <dc:creator>McCarthy-Griffiths, Ashley</dc:creator>
  <cp:lastModifiedBy>McCarthy-Griffiths, Ashley</cp:lastModifiedBy>
  <cp:revision>4</cp:revision>
  <dcterms:modified xsi:type="dcterms:W3CDTF">2019-04-16T23:24:07Z</dcterms:modified>
</cp:coreProperties>
</file>