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91" r:id="rId2"/>
    <p:sldId id="279" r:id="rId3"/>
    <p:sldId id="256" r:id="rId4"/>
    <p:sldId id="262" r:id="rId5"/>
    <p:sldId id="271" r:id="rId6"/>
    <p:sldId id="269" r:id="rId7"/>
    <p:sldId id="270" r:id="rId8"/>
    <p:sldId id="258" r:id="rId9"/>
    <p:sldId id="282" r:id="rId10"/>
    <p:sldId id="283" r:id="rId11"/>
    <p:sldId id="260" r:id="rId12"/>
    <p:sldId id="284" r:id="rId13"/>
    <p:sldId id="285" r:id="rId14"/>
    <p:sldId id="288" r:id="rId15"/>
    <p:sldId id="289" r:id="rId16"/>
    <p:sldId id="290" r:id="rId17"/>
    <p:sldId id="286" r:id="rId18"/>
    <p:sldId id="287" r:id="rId19"/>
    <p:sldId id="259" r:id="rId20"/>
    <p:sldId id="267" r:id="rId21"/>
    <p:sldId id="265" r:id="rId22"/>
    <p:sldId id="266" r:id="rId23"/>
    <p:sldId id="277" r:id="rId24"/>
    <p:sldId id="281" r:id="rId25"/>
    <p:sldId id="275" r:id="rId26"/>
    <p:sldId id="276" r:id="rId27"/>
    <p:sldId id="274" r:id="rId28"/>
    <p:sldId id="273" r:id="rId29"/>
    <p:sldId id="278" r:id="rId30"/>
    <p:sldId id="272" r:id="rId31"/>
    <p:sldId id="263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99" d="100"/>
          <a:sy n="199" d="100"/>
        </p:scale>
        <p:origin x="-28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69A67-E099-4E49-8313-2B3F78DE94A8}" type="datetimeFigureOut">
              <a:rPr lang="en-US" smtClean="0"/>
              <a:t>7/11/17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C58BA1-B7E5-0748-AD95-4AA3015F9A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2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Immunoprecipitation (IP) is the technique of precipitating a protein antigen out of solution using an antibody that specifically binds to that particular protein. This process can be used to isolate and concentrate a particular protein from a sample containing many thousands of different proteins.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58BA1-B7E5-0748-AD95-4AA3015F9A7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997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RNA pol II promoter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58BA1-B7E5-0748-AD95-4AA3015F9A7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775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r>
              <a:rPr lang="en-US" baseline="0" dirty="0" smtClean="0"/>
              <a:t> ChIP-chip worked (Lieb, 2001)</a:t>
            </a:r>
          </a:p>
          <a:p>
            <a:r>
              <a:rPr lang="en-US" baseline="0" dirty="0" smtClean="0"/>
              <a:t>How ChIP-seq works (Barski, 2007, Johnson, 2007)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58BA1-B7E5-0748-AD95-4AA3015F9A7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610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What is possible with ChIP-seq?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58BA1-B7E5-0748-AD95-4AA3015F9A7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371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addressed by ORGANIC 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58BA1-B7E5-0748-AD95-4AA3015F9A78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848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85B9D-BB94-D34F-A626-6A532822D1A3}" type="datetimeFigureOut">
              <a:rPr lang="en-US" smtClean="0"/>
              <a:t>7/11/17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787D-08FA-E54E-9CE2-D7F521B218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445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85B9D-BB94-D34F-A626-6A532822D1A3}" type="datetimeFigureOut">
              <a:rPr lang="en-US" smtClean="0"/>
              <a:t>7/11/17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787D-08FA-E54E-9CE2-D7F521B218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751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85B9D-BB94-D34F-A626-6A532822D1A3}" type="datetimeFigureOut">
              <a:rPr lang="en-US" smtClean="0"/>
              <a:t>7/11/17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787D-08FA-E54E-9CE2-D7F521B218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57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85B9D-BB94-D34F-A626-6A532822D1A3}" type="datetimeFigureOut">
              <a:rPr lang="en-US" smtClean="0"/>
              <a:t>7/11/17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787D-08FA-E54E-9CE2-D7F521B218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155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85B9D-BB94-D34F-A626-6A532822D1A3}" type="datetimeFigureOut">
              <a:rPr lang="en-US" smtClean="0"/>
              <a:t>7/11/17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787D-08FA-E54E-9CE2-D7F521B218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803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85B9D-BB94-D34F-A626-6A532822D1A3}" type="datetimeFigureOut">
              <a:rPr lang="en-US" smtClean="0"/>
              <a:t>7/11/17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787D-08FA-E54E-9CE2-D7F521B218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563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85B9D-BB94-D34F-A626-6A532822D1A3}" type="datetimeFigureOut">
              <a:rPr lang="en-US" smtClean="0"/>
              <a:t>7/11/17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787D-08FA-E54E-9CE2-D7F521B218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591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85B9D-BB94-D34F-A626-6A532822D1A3}" type="datetimeFigureOut">
              <a:rPr lang="en-US" smtClean="0"/>
              <a:t>7/11/17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787D-08FA-E54E-9CE2-D7F521B218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465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85B9D-BB94-D34F-A626-6A532822D1A3}" type="datetimeFigureOut">
              <a:rPr lang="en-US" smtClean="0"/>
              <a:t>7/11/17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787D-08FA-E54E-9CE2-D7F521B218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523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85B9D-BB94-D34F-A626-6A532822D1A3}" type="datetimeFigureOut">
              <a:rPr lang="en-US" smtClean="0"/>
              <a:t>7/11/17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787D-08FA-E54E-9CE2-D7F521B218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695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85B9D-BB94-D34F-A626-6A532822D1A3}" type="datetimeFigureOut">
              <a:rPr lang="en-US" smtClean="0"/>
              <a:t>7/11/17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787D-08FA-E54E-9CE2-D7F521B218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626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85B9D-BB94-D34F-A626-6A532822D1A3}" type="datetimeFigureOut">
              <a:rPr lang="en-US" smtClean="0"/>
              <a:t>7/11/17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1787D-08FA-E54E-9CE2-D7F521B218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616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Relationship Id="rId3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Relationship Id="rId3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hyperlink" Target="http://meme-suite.org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 noChangeAspect="1"/>
          </p:cNvPicPr>
          <p:nvPr/>
        </p:nvPicPr>
        <p:blipFill rotWithShape="1">
          <a:blip r:embed="rId2"/>
          <a:srcRect l="-501" r="-210"/>
          <a:stretch/>
        </p:blipFill>
        <p:spPr>
          <a:xfrm>
            <a:off x="-31356" y="-15681"/>
            <a:ext cx="9175356" cy="2136331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ChIP-seq: method introduction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Elizabeth Permina</a:t>
            </a:r>
          </a:p>
          <a:p>
            <a:r>
              <a:rPr lang="en-US" dirty="0" smtClean="0"/>
              <a:t>OGBF, University of Otago 2017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6185" y="5573411"/>
            <a:ext cx="2492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 the support of: </a:t>
            </a:r>
            <a:endParaRPr lang="en-US" dirty="0"/>
          </a:p>
        </p:txBody>
      </p:sp>
      <p:pic>
        <p:nvPicPr>
          <p:cNvPr id="7" name="Picture 6" descr="NeSI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126" y="5573412"/>
            <a:ext cx="1910980" cy="931402"/>
          </a:xfrm>
          <a:prstGeom prst="rect">
            <a:avLst/>
          </a:prstGeom>
        </p:spPr>
      </p:pic>
      <p:pic>
        <p:nvPicPr>
          <p:cNvPr id="8" name="Picture 7" descr="Auckland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025" y="5638800"/>
            <a:ext cx="916139" cy="883420"/>
          </a:xfrm>
          <a:prstGeom prst="rect">
            <a:avLst/>
          </a:prstGeom>
        </p:spPr>
      </p:pic>
      <p:pic>
        <p:nvPicPr>
          <p:cNvPr id="9" name="Picture 8" descr="GenomicsAotearoa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252" y="5573411"/>
            <a:ext cx="3086525" cy="52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376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 noChangeAspect="1"/>
          </p:cNvPicPr>
          <p:nvPr/>
        </p:nvPicPr>
        <p:blipFill rotWithShape="1">
          <a:blip r:embed="rId2"/>
          <a:srcRect l="-501" r="-210"/>
          <a:stretch/>
        </p:blipFill>
        <p:spPr>
          <a:xfrm>
            <a:off x="-31356" y="-15681"/>
            <a:ext cx="9175356" cy="2136331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Peak calling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Basic - regions are scored by the number of tags in </a:t>
            </a:r>
            <a:r>
              <a:rPr lang="en-US" dirty="0" smtClean="0"/>
              <a:t>a </a:t>
            </a:r>
            <a:r>
              <a:rPr lang="en-US" dirty="0"/>
              <a:t>window of a given size. </a:t>
            </a:r>
            <a:endParaRPr lang="en-US" dirty="0"/>
          </a:p>
          <a:p>
            <a:r>
              <a:rPr lang="en-US" dirty="0"/>
              <a:t>Each region is assessed by enrichment over control </a:t>
            </a:r>
            <a:r>
              <a:rPr lang="en-US" dirty="0" smtClean="0"/>
              <a:t>and </a:t>
            </a:r>
            <a:r>
              <a:rPr lang="en-US" dirty="0"/>
              <a:t>minimum tag density. </a:t>
            </a:r>
            <a:endParaRPr lang="en-US" dirty="0"/>
          </a:p>
          <a:p>
            <a:r>
              <a:rPr lang="en-US" dirty="0"/>
              <a:t>Advanced - take advantage of the directionality of </a:t>
            </a:r>
            <a:r>
              <a:rPr lang="en-US" dirty="0" smtClean="0"/>
              <a:t>the </a:t>
            </a:r>
            <a:r>
              <a:rPr lang="en-US" dirty="0"/>
              <a:t>reads.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702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 noChangeAspect="1"/>
          </p:cNvPicPr>
          <p:nvPr/>
        </p:nvPicPr>
        <p:blipFill rotWithShape="1">
          <a:blip r:embed="rId2"/>
          <a:srcRect l="-501" r="-210"/>
          <a:stretch/>
        </p:blipFill>
        <p:spPr>
          <a:xfrm>
            <a:off x="-31356" y="-15681"/>
            <a:ext cx="9175356" cy="21363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957" y="225425"/>
            <a:ext cx="2087879" cy="9159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35870"/>
            <a:ext cx="9144000" cy="45221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20942" y="6178625"/>
            <a:ext cx="4324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 http://</a:t>
            </a:r>
            <a:r>
              <a:rPr lang="en-US" dirty="0"/>
              <a:t>homes.soic.indiana.edu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687899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2"/>
          <a:srcRect l="-501" r="-210"/>
          <a:stretch/>
        </p:blipFill>
        <p:spPr>
          <a:xfrm>
            <a:off x="-31356" y="-15681"/>
            <a:ext cx="9175356" cy="2136331"/>
          </a:xfrm>
          <a:prstGeom prst="rect">
            <a:avLst/>
          </a:prstGeom>
        </p:spPr>
      </p:pic>
      <p:pic>
        <p:nvPicPr>
          <p:cNvPr id="4" name="Content Placeholder 3" descr="PeakCalling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323"/>
          <a:stretch/>
        </p:blipFill>
        <p:spPr>
          <a:xfrm>
            <a:off x="149403" y="93386"/>
            <a:ext cx="3753779" cy="6699244"/>
          </a:xfrm>
        </p:spPr>
      </p:pic>
      <p:sp>
        <p:nvSpPr>
          <p:cNvPr id="5" name="TextBox 4"/>
          <p:cNvSpPr txBox="1"/>
          <p:nvPr/>
        </p:nvSpPr>
        <p:spPr>
          <a:xfrm>
            <a:off x="4127289" y="3249817"/>
            <a:ext cx="469689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Adjust for sequence </a:t>
            </a:r>
            <a:r>
              <a:rPr lang="en-US" dirty="0"/>
              <a:t>alignability</a:t>
            </a:r>
            <a:r>
              <a:rPr lang="en-US" dirty="0"/>
              <a:t> - regions that contain repetitive elements have different expected tag count 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Different ChIP-seq applications produce different type of peaks. Most current tools have been designed to detect sharp peaks (TF binding, histone modifications at regulatory elements) 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84840" y="2459722"/>
            <a:ext cx="3744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Challenges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63004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/>
          <a:srcRect l="-501" r="-210"/>
          <a:stretch/>
        </p:blipFill>
        <p:spPr>
          <a:xfrm>
            <a:off x="-31356" y="-15681"/>
            <a:ext cx="9175356" cy="21363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Experimental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5881"/>
            <a:ext cx="5486400" cy="391667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Multiplexing</a:t>
            </a:r>
          </a:p>
          <a:p>
            <a:r>
              <a:rPr lang="en-US" dirty="0" smtClean="0"/>
              <a:t>PE sequence</a:t>
            </a:r>
          </a:p>
          <a:p>
            <a:r>
              <a:rPr lang="en-US" dirty="0" smtClean="0"/>
              <a:t>Control type</a:t>
            </a:r>
          </a:p>
          <a:p>
            <a:pPr lvl="1"/>
            <a:r>
              <a:rPr lang="en-US" dirty="0" smtClean="0"/>
              <a:t>Input controls</a:t>
            </a:r>
          </a:p>
          <a:p>
            <a:pPr lvl="1"/>
            <a:r>
              <a:rPr lang="en-US" dirty="0" smtClean="0"/>
              <a:t>Mock IP – DNA obtained from IP without antibody (inconsistent)</a:t>
            </a:r>
          </a:p>
          <a:p>
            <a:pPr lvl="1"/>
            <a:r>
              <a:rPr lang="en-US" dirty="0" smtClean="0"/>
              <a:t>Nonspecific IP</a:t>
            </a:r>
          </a:p>
          <a:p>
            <a:r>
              <a:rPr lang="en-US" dirty="0" smtClean="0"/>
              <a:t>Replication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592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/>
          <a:srcRect l="-501" r="-210"/>
          <a:stretch/>
        </p:blipFill>
        <p:spPr>
          <a:xfrm>
            <a:off x="-31356" y="-15681"/>
            <a:ext cx="9175356" cy="21363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Control experiments</a:t>
            </a:r>
          </a:p>
          <a:p>
            <a:pPr lvl="1"/>
            <a:r>
              <a:rPr lang="en-US" dirty="0" smtClean="0"/>
              <a:t>Open chromatin regions are fragmented more easily than closed regions</a:t>
            </a:r>
          </a:p>
          <a:p>
            <a:pPr lvl="1"/>
            <a:r>
              <a:rPr lang="en-US" dirty="0" smtClean="0"/>
              <a:t>Uneven distribution of sequence tags across the genome</a:t>
            </a:r>
          </a:p>
          <a:p>
            <a:pPr lvl="1"/>
            <a:r>
              <a:rPr lang="en-US" dirty="0" smtClean="0"/>
              <a:t>Some fraction of the peaks in the ChIP-seq signal map to a TF might be due the the nature of the chromatin structure in regions of open chromatin</a:t>
            </a:r>
          </a:p>
          <a:p>
            <a:pPr lvl="1"/>
            <a:r>
              <a:rPr lang="en-US" dirty="0" smtClean="0"/>
              <a:t>A peak should be compared with the same region in a matched control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Experimental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696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/>
          <a:srcRect l="-501" r="-210"/>
          <a:stretch/>
        </p:blipFill>
        <p:spPr>
          <a:xfrm>
            <a:off x="-31356" y="-15681"/>
            <a:ext cx="9175356" cy="2136331"/>
          </a:xfrm>
          <a:prstGeom prst="rect">
            <a:avLst/>
          </a:prstGeom>
        </p:spPr>
      </p:pic>
      <p:pic>
        <p:nvPicPr>
          <p:cNvPr id="4" name="Content Placeholder 3" descr="Controls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3" r="-1394"/>
          <a:stretch/>
        </p:blipFill>
        <p:spPr>
          <a:xfrm>
            <a:off x="2346960" y="1478598"/>
            <a:ext cx="4582160" cy="537940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958"/>
            <a:ext cx="8229600" cy="1143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Controls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962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/>
          <a:srcRect l="-501" r="-210"/>
          <a:stretch/>
        </p:blipFill>
        <p:spPr>
          <a:xfrm>
            <a:off x="-31356" y="-15681"/>
            <a:ext cx="9175356" cy="21363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Experimental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Antibody quality</a:t>
            </a:r>
          </a:p>
          <a:p>
            <a:pPr lvl="1"/>
            <a:r>
              <a:rPr lang="en-US" dirty="0" smtClean="0"/>
              <a:t>A sensitive and specific antibody will give a high level of enrichment</a:t>
            </a:r>
          </a:p>
          <a:p>
            <a:pPr lvl="1"/>
            <a:r>
              <a:rPr lang="en-US" dirty="0" smtClean="0"/>
              <a:t>Limited efficiency of antibody is one of the main reasons for failed ChIP-seq experiments</a:t>
            </a:r>
          </a:p>
          <a:p>
            <a:pPr lvl="1"/>
            <a:r>
              <a:rPr lang="en-US" dirty="0" smtClean="0"/>
              <a:t>Check ahead, for example do a Western blot to check the reactivity of the antibody with unmodified non-histone proteins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509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0761"/>
            <a:ext cx="8229600" cy="2016759"/>
          </a:xfrm>
        </p:spPr>
        <p:txBody>
          <a:bodyPr/>
          <a:lstStyle/>
          <a:p>
            <a:r>
              <a:rPr lang="en-US" dirty="0" smtClean="0"/>
              <a:t>Sequencing depth</a:t>
            </a:r>
          </a:p>
          <a:p>
            <a:pPr lvl="1"/>
            <a:r>
              <a:rPr lang="en-US" dirty="0" smtClean="0"/>
              <a:t>More prominent peaks</a:t>
            </a:r>
          </a:p>
          <a:p>
            <a:pPr lvl="1"/>
            <a:r>
              <a:rPr lang="en-US" dirty="0" smtClean="0"/>
              <a:t>Number of putative target regions increase</a:t>
            </a:r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/>
          <a:srcRect l="-501" r="-210"/>
          <a:stretch/>
        </p:blipFill>
        <p:spPr>
          <a:xfrm>
            <a:off x="-31356" y="-15681"/>
            <a:ext cx="9175356" cy="2136331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Experimental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642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design – depth:</a:t>
            </a:r>
            <a:endParaRPr lang="en-US" dirty="0"/>
          </a:p>
        </p:txBody>
      </p:sp>
      <p:pic>
        <p:nvPicPr>
          <p:cNvPr id="4" name="Content Placeholder 3" descr="ExperimentalDesig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" r="8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99414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 noChangeAspect="1"/>
          </p:cNvPicPr>
          <p:nvPr/>
        </p:nvPicPr>
        <p:blipFill rotWithShape="1">
          <a:blip r:embed="rId2"/>
          <a:srcRect l="-501" r="-210"/>
          <a:stretch/>
        </p:blipFill>
        <p:spPr>
          <a:xfrm>
            <a:off x="-31356" y="-15681"/>
            <a:ext cx="9175356" cy="21363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957" y="225425"/>
            <a:ext cx="2087879" cy="91590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95195" y="2459476"/>
            <a:ext cx="53537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Data QC</a:t>
            </a:r>
            <a:endParaRPr lang="en-US" sz="4400" dirty="0"/>
          </a:p>
        </p:txBody>
      </p:sp>
      <p:pic>
        <p:nvPicPr>
          <p:cNvPr id="5" name="Content Placeholder 3" descr="QandP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3283" b="-23283"/>
          <a:stretch>
            <a:fillRect/>
          </a:stretch>
        </p:blipFill>
        <p:spPr>
          <a:xfrm>
            <a:off x="666183" y="2459476"/>
            <a:ext cx="7090292" cy="389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155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 noChangeAspect="1"/>
          </p:cNvPicPr>
          <p:nvPr/>
        </p:nvPicPr>
        <p:blipFill rotWithShape="1">
          <a:blip r:embed="rId2"/>
          <a:srcRect l="-501" r="-210"/>
          <a:stretch/>
        </p:blipFill>
        <p:spPr>
          <a:xfrm>
            <a:off x="-31356" y="-15681"/>
            <a:ext cx="9175356" cy="2136331"/>
          </a:xfrm>
          <a:prstGeom prst="rect">
            <a:avLst/>
          </a:prstGeom>
        </p:spPr>
      </p:pic>
      <p:sp>
        <p:nvSpPr>
          <p:cNvPr id="3" name="Alternate Process 2"/>
          <p:cNvSpPr/>
          <p:nvPr/>
        </p:nvSpPr>
        <p:spPr>
          <a:xfrm>
            <a:off x="2685506" y="2099987"/>
            <a:ext cx="2749519" cy="122057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RNA-Seq</a:t>
            </a:r>
            <a:endParaRPr lang="en-US" dirty="0"/>
          </a:p>
        </p:txBody>
      </p:sp>
      <p:sp>
        <p:nvSpPr>
          <p:cNvPr id="5" name="Alternate Process 4"/>
          <p:cNvSpPr/>
          <p:nvPr/>
        </p:nvSpPr>
        <p:spPr>
          <a:xfrm>
            <a:off x="2837906" y="2252387"/>
            <a:ext cx="2749519" cy="1220570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DNA-Seq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2"/>
            <a:endCxn id="12" idx="3"/>
          </p:cNvCxnSpPr>
          <p:nvPr/>
        </p:nvCxnSpPr>
        <p:spPr>
          <a:xfrm flipH="1">
            <a:off x="2255969" y="3472957"/>
            <a:ext cx="1956697" cy="7869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2"/>
            <a:endCxn id="13" idx="0"/>
          </p:cNvCxnSpPr>
          <p:nvPr/>
        </p:nvCxnSpPr>
        <p:spPr>
          <a:xfrm flipH="1">
            <a:off x="2541207" y="3472957"/>
            <a:ext cx="1671459" cy="16969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14" idx="1"/>
          </p:cNvCxnSpPr>
          <p:nvPr/>
        </p:nvCxnSpPr>
        <p:spPr>
          <a:xfrm>
            <a:off x="4212666" y="3472957"/>
            <a:ext cx="2419232" cy="8112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Alternate Process 11"/>
          <p:cNvSpPr/>
          <p:nvPr/>
        </p:nvSpPr>
        <p:spPr>
          <a:xfrm>
            <a:off x="369528" y="3692788"/>
            <a:ext cx="1886441" cy="1134267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Genome assembly</a:t>
            </a:r>
            <a:endParaRPr lang="en-US" dirty="0"/>
          </a:p>
        </p:txBody>
      </p:sp>
      <p:sp>
        <p:nvSpPr>
          <p:cNvPr id="13" name="Alternate Process 12"/>
          <p:cNvSpPr/>
          <p:nvPr/>
        </p:nvSpPr>
        <p:spPr>
          <a:xfrm>
            <a:off x="1597986" y="5169906"/>
            <a:ext cx="1886441" cy="1134267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 regulation and chromatin structure</a:t>
            </a:r>
            <a:endParaRPr lang="en-US" dirty="0"/>
          </a:p>
        </p:txBody>
      </p:sp>
      <p:sp>
        <p:nvSpPr>
          <p:cNvPr id="14" name="Alternate Process 13"/>
          <p:cNvSpPr/>
          <p:nvPr/>
        </p:nvSpPr>
        <p:spPr>
          <a:xfrm>
            <a:off x="6631898" y="3717046"/>
            <a:ext cx="1886441" cy="1134267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Genome variation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063645" y="286568"/>
            <a:ext cx="4401551" cy="584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Analysis types</a:t>
            </a:r>
            <a:endParaRPr lang="en-US" sz="3200" dirty="0"/>
          </a:p>
        </p:txBody>
      </p:sp>
      <p:sp>
        <p:nvSpPr>
          <p:cNvPr id="21" name="Alternate Process 20"/>
          <p:cNvSpPr/>
          <p:nvPr/>
        </p:nvSpPr>
        <p:spPr>
          <a:xfrm>
            <a:off x="4897857" y="5169906"/>
            <a:ext cx="1886441" cy="1134267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Metagenomic studies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5" idx="2"/>
            <a:endCxn id="21" idx="0"/>
          </p:cNvCxnSpPr>
          <p:nvPr/>
        </p:nvCxnSpPr>
        <p:spPr>
          <a:xfrm>
            <a:off x="4212666" y="3472957"/>
            <a:ext cx="1628412" cy="16969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281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 noChangeAspect="1"/>
          </p:cNvPicPr>
          <p:nvPr/>
        </p:nvPicPr>
        <p:blipFill rotWithShape="1">
          <a:blip r:embed="rId2"/>
          <a:srcRect l="-501" r="-210"/>
          <a:stretch/>
        </p:blipFill>
        <p:spPr>
          <a:xfrm>
            <a:off x="-31356" y="-15681"/>
            <a:ext cx="9175356" cy="2136331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6233" y="341013"/>
            <a:ext cx="8229600" cy="1143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Data QC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20638" y="2898533"/>
            <a:ext cx="59305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600" dirty="0" smtClean="0"/>
              <a:t> FastQC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Trimmomatic</a:t>
            </a:r>
            <a:endParaRPr lang="en-US" sz="3600" dirty="0" smtClean="0"/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SolexaQA</a:t>
            </a:r>
            <a:r>
              <a:rPr lang="en-US" sz="3600" dirty="0" smtClean="0"/>
              <a:t> package (trimming and length sorting)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83674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61278"/>
            <a:ext cx="699008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Per base quality</a:t>
            </a:r>
            <a:endParaRPr lang="en-US" dirty="0"/>
          </a:p>
        </p:txBody>
      </p:sp>
      <p:pic>
        <p:nvPicPr>
          <p:cNvPr id="3" name="Content Placeholder 3" descr="1052de1f849dda9385238c437eda688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793" r="-17793"/>
          <a:stretch>
            <a:fillRect/>
          </a:stretch>
        </p:blipFill>
        <p:spPr>
          <a:xfrm>
            <a:off x="-623444" y="2290624"/>
            <a:ext cx="8076256" cy="4441004"/>
          </a:xfrm>
          <a:prstGeom prst="rect">
            <a:avLst/>
          </a:prstGeom>
        </p:spPr>
      </p:pic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3"/>
          <a:srcRect l="-501" r="-210"/>
          <a:stretch/>
        </p:blipFill>
        <p:spPr>
          <a:xfrm>
            <a:off x="-31356" y="-15681"/>
            <a:ext cx="9175356" cy="213633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Data QC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536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61278"/>
            <a:ext cx="699008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Per base quality</a:t>
            </a:r>
            <a:endParaRPr lang="en-US" dirty="0"/>
          </a:p>
        </p:txBody>
      </p:sp>
      <p:pic>
        <p:nvPicPr>
          <p:cNvPr id="3" name="Content Placeholder 3" descr="per_base_quality_tri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7" r="-18187"/>
          <a:stretch>
            <a:fillRect/>
          </a:stretch>
        </p:blipFill>
        <p:spPr>
          <a:xfrm>
            <a:off x="-345868" y="2068702"/>
            <a:ext cx="8229600" cy="4525963"/>
          </a:xfrm>
          <a:prstGeom prst="rect">
            <a:avLst/>
          </a:prstGeom>
        </p:spPr>
      </p:pic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3"/>
          <a:srcRect l="-501" r="-210"/>
          <a:stretch/>
        </p:blipFill>
        <p:spPr>
          <a:xfrm>
            <a:off x="-31356" y="-15681"/>
            <a:ext cx="9175356" cy="213633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Data QC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103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 noChangeAspect="1"/>
          </p:cNvPicPr>
          <p:nvPr/>
        </p:nvPicPr>
        <p:blipFill rotWithShape="1">
          <a:blip r:embed="rId2"/>
          <a:srcRect l="-501" r="-210"/>
          <a:stretch/>
        </p:blipFill>
        <p:spPr>
          <a:xfrm>
            <a:off x="-31356" y="-15681"/>
            <a:ext cx="9175356" cy="2136331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Mapping challenges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amount of reads?</a:t>
            </a:r>
          </a:p>
          <a:p>
            <a:r>
              <a:rPr lang="en-US" dirty="0" smtClean="0"/>
              <a:t>Large genome – needs indexing</a:t>
            </a:r>
          </a:p>
          <a:p>
            <a:r>
              <a:rPr lang="en-US" dirty="0" smtClean="0"/>
              <a:t>Shorter read length</a:t>
            </a:r>
          </a:p>
          <a:p>
            <a:r>
              <a:rPr lang="en-US" dirty="0" smtClean="0"/>
              <a:t>Mismatches</a:t>
            </a:r>
          </a:p>
          <a:p>
            <a:r>
              <a:rPr lang="en-US" dirty="0" smtClean="0"/>
              <a:t>Repetitive regions</a:t>
            </a:r>
          </a:p>
          <a:p>
            <a:r>
              <a:rPr lang="en-US" dirty="0" smtClean="0"/>
              <a:t>Multi-mapping (ambiguous) reads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5939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/>
          <a:srcRect l="-501" r="-210"/>
          <a:stretch/>
        </p:blipFill>
        <p:spPr>
          <a:xfrm>
            <a:off x="-31356" y="-15681"/>
            <a:ext cx="9175356" cy="21363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Mapping 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Align your reads to the unmasked genome</a:t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ChIP-seq, usually short reads are used (36bp) </a:t>
            </a:r>
            <a:endParaRPr lang="en-US" dirty="0" smtClean="0"/>
          </a:p>
          <a:p>
            <a:r>
              <a:rPr lang="en-US" dirty="0" smtClean="0"/>
              <a:t>Limited </a:t>
            </a:r>
            <a:r>
              <a:rPr lang="en-US" dirty="0"/>
              <a:t>gain in using longer reads </a:t>
            </a:r>
            <a:endParaRPr lang="en-US" dirty="0" smtClean="0"/>
          </a:p>
          <a:p>
            <a:r>
              <a:rPr lang="en-US" dirty="0" smtClean="0"/>
              <a:t>Exclude </a:t>
            </a:r>
            <a:r>
              <a:rPr lang="en-US" dirty="0" smtClean="0"/>
              <a:t>multimappers</a:t>
            </a:r>
            <a:r>
              <a:rPr lang="en-US" dirty="0" smtClean="0"/>
              <a:t>!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3531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 noChangeAspect="1"/>
          </p:cNvPicPr>
          <p:nvPr/>
        </p:nvPicPr>
        <p:blipFill rotWithShape="1">
          <a:blip r:embed="rId2"/>
          <a:srcRect l="-501" r="-210"/>
          <a:stretch/>
        </p:blipFill>
        <p:spPr>
          <a:xfrm>
            <a:off x="-31356" y="-15681"/>
            <a:ext cx="9175356" cy="2136331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Data analysis overview</a:t>
            </a:r>
            <a:endParaRPr lang="en-US" dirty="0"/>
          </a:p>
        </p:txBody>
      </p:sp>
      <p:pic>
        <p:nvPicPr>
          <p:cNvPr id="5" name="Picture 4" descr="AnalysisOvervie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58061"/>
            <a:ext cx="9144000" cy="416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6043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 noChangeAspect="1"/>
          </p:cNvPicPr>
          <p:nvPr/>
        </p:nvPicPr>
        <p:blipFill rotWithShape="1">
          <a:blip r:embed="rId2"/>
          <a:srcRect l="-501" r="-210"/>
          <a:stretch/>
        </p:blipFill>
        <p:spPr>
          <a:xfrm>
            <a:off x="-31356" y="-15681"/>
            <a:ext cx="9175356" cy="2136331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GREAT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GREAT predicts functions of </a:t>
            </a:r>
            <a:r>
              <a:rPr lang="en-US" dirty="0" smtClean="0"/>
              <a:t>cis</a:t>
            </a:r>
            <a:r>
              <a:rPr lang="en-US" dirty="0" smtClean="0"/>
              <a:t>-regulatory regions</a:t>
            </a:r>
          </a:p>
          <a:p>
            <a:r>
              <a:rPr lang="en-US" dirty="0" smtClean="0"/>
              <a:t>Based on the function of the genes that are close to the peak region</a:t>
            </a:r>
          </a:p>
          <a:p>
            <a:r>
              <a:rPr lang="en-US" dirty="0"/>
              <a:t>http://</a:t>
            </a:r>
            <a:r>
              <a:rPr lang="en-US" dirty="0"/>
              <a:t>bejerano.stanford.edu</a:t>
            </a:r>
            <a:r>
              <a:rPr lang="en-US" dirty="0"/>
              <a:t>/great/public/html/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1034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 noChangeAspect="1"/>
          </p:cNvPicPr>
          <p:nvPr/>
        </p:nvPicPr>
        <p:blipFill rotWithShape="1">
          <a:blip r:embed="rId2"/>
          <a:srcRect l="-501" r="-210"/>
          <a:stretch/>
        </p:blipFill>
        <p:spPr>
          <a:xfrm>
            <a:off x="-31356" y="-15681"/>
            <a:ext cx="9175356" cy="2136331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How to find a new motifs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347321"/>
            <a:ext cx="8229600" cy="2891644"/>
          </a:xfrm>
        </p:spPr>
        <p:txBody>
          <a:bodyPr/>
          <a:lstStyle/>
          <a:p>
            <a:r>
              <a:rPr lang="en-US" dirty="0" smtClean="0"/>
              <a:t>Algorithmic motif search</a:t>
            </a:r>
          </a:p>
          <a:p>
            <a:r>
              <a:rPr lang="en-US" dirty="0" smtClean="0"/>
              <a:t>Motif prediction</a:t>
            </a:r>
          </a:p>
          <a:p>
            <a:pPr lvl="1"/>
            <a:r>
              <a:rPr lang="en-US" dirty="0" smtClean="0"/>
              <a:t>MEME  - </a:t>
            </a:r>
            <a:r>
              <a:rPr lang="en-US" dirty="0">
                <a:hlinkClick r:id="rId3"/>
              </a:rPr>
              <a:t>http://meme-suite.org/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ChIPmunk</a:t>
            </a:r>
            <a:r>
              <a:rPr lang="en-US" dirty="0"/>
              <a:t>  http://</a:t>
            </a:r>
            <a:r>
              <a:rPr lang="en-US" dirty="0"/>
              <a:t>autosome.ru</a:t>
            </a:r>
            <a:r>
              <a:rPr lang="en-US" dirty="0"/>
              <a:t>/chipmunk/</a:t>
            </a:r>
          </a:p>
        </p:txBody>
      </p:sp>
    </p:spTree>
    <p:extLst>
      <p:ext uri="{BB962C8B-B14F-4D97-AF65-F5344CB8AC3E}">
        <p14:creationId xmlns:p14="http://schemas.microsoft.com/office/powerpoint/2010/main" val="34311067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 noChangeAspect="1"/>
          </p:cNvPicPr>
          <p:nvPr/>
        </p:nvPicPr>
        <p:blipFill rotWithShape="1">
          <a:blip r:embed="rId2"/>
          <a:srcRect l="-501" r="-210"/>
          <a:stretch/>
        </p:blipFill>
        <p:spPr>
          <a:xfrm>
            <a:off x="-31356" y="-15681"/>
            <a:ext cx="9175356" cy="2136331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/>
              <a:t>ORGANIC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24993" y="1520578"/>
            <a:ext cx="4161807" cy="4525963"/>
          </a:xfrm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r>
              <a:rPr lang="en-US" dirty="0"/>
              <a:t>In the </a:t>
            </a:r>
            <a:r>
              <a:rPr lang="en-US" i="1" dirty="0"/>
              <a:t>occupied regions </a:t>
            </a:r>
            <a:r>
              <a:rPr lang="en-US" dirty="0"/>
              <a:t>of genomes from affinity- purified </a:t>
            </a:r>
            <a:r>
              <a:rPr lang="en-US" i="1" dirty="0"/>
              <a:t>naturally isolated chromatin </a:t>
            </a:r>
            <a:r>
              <a:rPr lang="en-US" dirty="0"/>
              <a:t>(ORGANIC) method, soluble chromatin extracted from </a:t>
            </a:r>
            <a:r>
              <a:rPr lang="en-US" dirty="0"/>
              <a:t>MNase</a:t>
            </a:r>
            <a:r>
              <a:rPr lang="en-US" dirty="0"/>
              <a:t> treatment of nuclei is used as an input to ChIP </a:t>
            </a:r>
            <a:endParaRPr lang="en-US" dirty="0"/>
          </a:p>
          <a:p>
            <a:r>
              <a:rPr lang="en-US" dirty="0" smtClean="0"/>
              <a:t>The input sample provides a genome-wide </a:t>
            </a:r>
            <a:r>
              <a:rPr lang="en-US" dirty="0"/>
              <a:t>footprinting of factors </a:t>
            </a:r>
            <a:endParaRPr lang="en-US" dirty="0"/>
          </a:p>
          <a:p>
            <a:r>
              <a:rPr lang="en-US" dirty="0"/>
              <a:t>ChIP </a:t>
            </a:r>
            <a:r>
              <a:rPr lang="en-US" dirty="0" smtClean="0"/>
              <a:t>pull-down </a:t>
            </a:r>
            <a:r>
              <a:rPr lang="en-US" dirty="0"/>
              <a:t>provides a factor-specific map in a single experiment using a simple library preparation protocol </a:t>
            </a:r>
            <a:endParaRPr lang="en-US" dirty="0"/>
          </a:p>
          <a:p>
            <a:r>
              <a:rPr lang="en-US" dirty="0"/>
              <a:t>Highly-specific and identifies more binding sites with </a:t>
            </a:r>
            <a:r>
              <a:rPr lang="en-US" i="1" dirty="0"/>
              <a:t>consensus motifs </a:t>
            </a:r>
            <a:r>
              <a:rPr lang="en-US" dirty="0"/>
              <a:t>than previous X-ChIP studies </a:t>
            </a:r>
            <a:endParaRPr lang="en-US" dirty="0"/>
          </a:p>
        </p:txBody>
      </p:sp>
      <p:pic>
        <p:nvPicPr>
          <p:cNvPr id="5" name="Picture 4" descr="ORGANI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83" y="0"/>
            <a:ext cx="2535895" cy="6858000"/>
          </a:xfrm>
          <a:prstGeom prst="rect">
            <a:avLst/>
          </a:prstGeom>
        </p:spPr>
      </p:pic>
      <p:pic>
        <p:nvPicPr>
          <p:cNvPr id="6" name="Picture 5" descr="ORGANICci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512" y="6046541"/>
            <a:ext cx="6350487" cy="47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8837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 noChangeAspect="1"/>
          </p:cNvPicPr>
          <p:nvPr/>
        </p:nvPicPr>
        <p:blipFill rotWithShape="1">
          <a:blip r:embed="rId2"/>
          <a:srcRect l="-501" r="-210"/>
          <a:stretch/>
        </p:blipFill>
        <p:spPr>
          <a:xfrm>
            <a:off x="-31356" y="-15681"/>
            <a:ext cx="9175356" cy="2136331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Motif comparison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517324"/>
            <a:ext cx="8229600" cy="3208925"/>
          </a:xfrm>
        </p:spPr>
        <p:txBody>
          <a:bodyPr/>
          <a:lstStyle/>
          <a:p>
            <a:r>
              <a:rPr lang="en-US" dirty="0" smtClean="0"/>
              <a:t>MACRO-APE</a:t>
            </a:r>
          </a:p>
          <a:p>
            <a:r>
              <a:rPr lang="en-US" dirty="0" smtClean="0"/>
              <a:t>PERFECTOS-APE</a:t>
            </a:r>
          </a:p>
          <a:p>
            <a:r>
              <a:rPr lang="en-US" dirty="0" smtClean="0"/>
              <a:t>Useful when you compare two de-novo predicted motifs or estimating evolution between species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319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3"/>
          <a:srcRect l="-501" r="-210"/>
          <a:stretch/>
        </p:blipFill>
        <p:spPr>
          <a:xfrm>
            <a:off x="-31356" y="-15681"/>
            <a:ext cx="9175356" cy="21363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8957" y="225425"/>
            <a:ext cx="2087879" cy="915901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37013" y="2136330"/>
            <a:ext cx="630941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What is ChIP-Seq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97107" y="3329041"/>
            <a:ext cx="8229600" cy="2828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Technology basics: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Antibodies and </a:t>
            </a:r>
            <a:r>
              <a:rPr lang="en-US" dirty="0" smtClean="0">
                <a:solidFill>
                  <a:schemeClr val="tx1"/>
                </a:solidFill>
              </a:rPr>
              <a:t>immunoprecipitation</a:t>
            </a:r>
            <a:endParaRPr lang="en-US" dirty="0" smtClean="0">
              <a:solidFill>
                <a:schemeClr val="tx1"/>
              </a:solidFill>
            </a:endParaRPr>
          </a:p>
          <a:p>
            <a:pPr marL="914400" lvl="1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How are regulatory sites structured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Library prep steps overview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4779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 noChangeAspect="1"/>
          </p:cNvPicPr>
          <p:nvPr/>
        </p:nvPicPr>
        <p:blipFill rotWithShape="1">
          <a:blip r:embed="rId3"/>
          <a:srcRect l="-501" r="-210"/>
          <a:stretch/>
        </p:blipFill>
        <p:spPr>
          <a:xfrm>
            <a:off x="-31356" y="-15681"/>
            <a:ext cx="9175356" cy="2136331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/>
              <a:t>X-ChIP vs. native ChIP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7274" y="4510872"/>
            <a:ext cx="4327718" cy="2134454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Solubility of proteins of interest can </a:t>
            </a:r>
            <a:r>
              <a:rPr lang="en-US" dirty="0"/>
              <a:t>also be an issue with native ChIP </a:t>
            </a:r>
            <a:endParaRPr lang="en-US" dirty="0" smtClean="0"/>
          </a:p>
          <a:p>
            <a:r>
              <a:rPr lang="en-US" dirty="0" smtClean="0"/>
              <a:t>As harsh detergents and </a:t>
            </a:r>
            <a:r>
              <a:rPr lang="en-US" dirty="0"/>
              <a:t>sonication are not used, recovery might be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lower </a:t>
            </a:r>
            <a:r>
              <a:rPr lang="en-US" dirty="0"/>
              <a:t>than for X-ChIP, especially for large complexes, in which case high-resolution X-ChIP is preferred </a:t>
            </a:r>
            <a:endParaRPr lang="en-US" dirty="0"/>
          </a:p>
        </p:txBody>
      </p:sp>
      <p:pic>
        <p:nvPicPr>
          <p:cNvPr id="6" name="Picture 5" descr="X-ChIP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992" y="4663935"/>
            <a:ext cx="4619007" cy="2194065"/>
          </a:xfrm>
          <a:prstGeom prst="rect">
            <a:avLst/>
          </a:prstGeom>
        </p:spPr>
      </p:pic>
      <p:sp>
        <p:nvSpPr>
          <p:cNvPr id="7" name="Content Placeholder 3"/>
          <p:cNvSpPr txBox="1">
            <a:spLocks/>
          </p:cNvSpPr>
          <p:nvPr/>
        </p:nvSpPr>
        <p:spPr>
          <a:xfrm>
            <a:off x="197273" y="2135893"/>
            <a:ext cx="8946725" cy="213445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Native ChIP is performed </a:t>
            </a:r>
            <a:r>
              <a:rPr lang="en-US" i="1" dirty="0"/>
              <a:t>without </a:t>
            </a:r>
            <a:r>
              <a:rPr lang="en-US" dirty="0"/>
              <a:t>crosslinking </a:t>
            </a:r>
            <a:endParaRPr lang="en-US" dirty="0" smtClean="0"/>
          </a:p>
          <a:p>
            <a:r>
              <a:rPr lang="en-US" dirty="0"/>
              <a:t>It is usually applied to nucleosomes </a:t>
            </a:r>
            <a:endParaRPr lang="en-US" dirty="0" smtClean="0"/>
          </a:p>
          <a:p>
            <a:pPr lvl="1"/>
            <a:r>
              <a:rPr lang="en-US" dirty="0"/>
              <a:t>The assumption being that the wrapping of DNA around histones </a:t>
            </a:r>
            <a:r>
              <a:rPr lang="en-US" i="1" dirty="0"/>
              <a:t>precludes </a:t>
            </a:r>
            <a:r>
              <a:rPr lang="en-US" dirty="0"/>
              <a:t>rearrangement </a:t>
            </a:r>
            <a:r>
              <a:rPr lang="en-US" dirty="0" smtClean="0"/>
              <a:t>during </a:t>
            </a:r>
            <a:r>
              <a:rPr lang="en-US" dirty="0"/>
              <a:t>chromatin preparation and </a:t>
            </a:r>
            <a:r>
              <a:rPr lang="en-US" dirty="0" smtClean="0"/>
              <a:t>immunoprecipitation</a:t>
            </a:r>
            <a:endParaRPr lang="en-US" dirty="0" smtClean="0"/>
          </a:p>
          <a:p>
            <a:r>
              <a:rPr lang="en-US" dirty="0" smtClean="0"/>
              <a:t>It is often assumed that native ChIP is unsuitable for profiling non-histone proteins owing to potential rearrangement</a:t>
            </a:r>
            <a:endParaRPr lang="en-US" dirty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382265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 noChangeAspect="1"/>
          </p:cNvPicPr>
          <p:nvPr/>
        </p:nvPicPr>
        <p:blipFill rotWithShape="1">
          <a:blip r:embed="rId2"/>
          <a:srcRect l="-501" r="-210"/>
          <a:stretch/>
        </p:blipFill>
        <p:spPr>
          <a:xfrm>
            <a:off x="-31356" y="-15681"/>
            <a:ext cx="9175356" cy="21363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957" y="225425"/>
            <a:ext cx="2087879" cy="91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107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 noChangeAspect="1"/>
          </p:cNvPicPr>
          <p:nvPr/>
        </p:nvPicPr>
        <p:blipFill rotWithShape="1">
          <a:blip r:embed="rId3"/>
          <a:srcRect l="-501" r="-210"/>
          <a:stretch/>
        </p:blipFill>
        <p:spPr>
          <a:xfrm>
            <a:off x="-31356" y="-15681"/>
            <a:ext cx="9175356" cy="21363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8957" y="225425"/>
            <a:ext cx="2087879" cy="915901"/>
          </a:xfrm>
          <a:prstGeom prst="rect">
            <a:avLst/>
          </a:prstGeom>
        </p:spPr>
      </p:pic>
      <p:pic>
        <p:nvPicPr>
          <p:cNvPr id="5" name="Picture 4" descr="rnapol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357" y="0"/>
            <a:ext cx="91076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346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 noChangeAspect="1"/>
          </p:cNvPicPr>
          <p:nvPr/>
        </p:nvPicPr>
        <p:blipFill rotWithShape="1">
          <a:blip r:embed="rId2"/>
          <a:srcRect l="-501" r="-210"/>
          <a:stretch/>
        </p:blipFill>
        <p:spPr>
          <a:xfrm>
            <a:off x="-31356" y="-15681"/>
            <a:ext cx="9175356" cy="2136331"/>
          </a:xfrm>
          <a:prstGeom prst="rect">
            <a:avLst/>
          </a:prstGeom>
        </p:spPr>
      </p:pic>
      <p:pic>
        <p:nvPicPr>
          <p:cNvPr id="3" name="Picture 2" descr="transcriptionFactor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391" y="2120650"/>
            <a:ext cx="6692348" cy="47373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16000" y="2120650"/>
            <a:ext cx="4881217" cy="1258654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Transcriptional factors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690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3"/>
          <p:cNvPicPr>
            <a:picLocks noChangeAspect="1"/>
          </p:cNvPicPr>
          <p:nvPr/>
        </p:nvPicPr>
        <p:blipFill rotWithShape="1">
          <a:blip r:embed="rId3"/>
          <a:srcRect l="-501" r="-210"/>
          <a:stretch/>
        </p:blipFill>
        <p:spPr>
          <a:xfrm>
            <a:off x="-31356" y="-15681"/>
            <a:ext cx="9175356" cy="213633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4918" y="2127400"/>
            <a:ext cx="32953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/>
              <a:t>Lieb</a:t>
            </a:r>
            <a:r>
              <a:rPr lang="en-US" sz="1600" dirty="0" smtClean="0"/>
              <a:t>, 2001 proposed to combine ChIP with microarray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Limitations – low number of reference genomes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5111063" y="2120650"/>
            <a:ext cx="3377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Any platform (</a:t>
            </a:r>
            <a:r>
              <a:rPr lang="en-US" dirty="0" smtClean="0"/>
              <a:t>Wold</a:t>
            </a:r>
            <a:r>
              <a:rPr lang="en-US" dirty="0" smtClean="0"/>
              <a:t> 2008)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Mostly Illumina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&gt; 3000 papers mentions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91836" y="862200"/>
            <a:ext cx="3063742" cy="1143000"/>
          </a:xfr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ChIP-chip</a:t>
            </a:r>
            <a:endParaRPr lang="en-US" dirty="0"/>
          </a:p>
        </p:txBody>
      </p:sp>
      <p:sp>
        <p:nvSpPr>
          <p:cNvPr id="9" name="Title 6"/>
          <p:cNvSpPr txBox="1">
            <a:spLocks/>
          </p:cNvSpPr>
          <p:nvPr/>
        </p:nvSpPr>
        <p:spPr>
          <a:xfrm>
            <a:off x="5222452" y="815730"/>
            <a:ext cx="3063742" cy="1143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ChIP-seq</a:t>
            </a:r>
            <a:endParaRPr lang="en-US" dirty="0"/>
          </a:p>
        </p:txBody>
      </p:sp>
      <p:pic>
        <p:nvPicPr>
          <p:cNvPr id="11" name="Picture 10" descr="ChIPVsSeq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4" t="4602" r="-1594" b="-2781"/>
          <a:stretch/>
        </p:blipFill>
        <p:spPr>
          <a:xfrm>
            <a:off x="820888" y="3204618"/>
            <a:ext cx="8115953" cy="342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427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7017" y="2594673"/>
            <a:ext cx="7620670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Antoni</a:t>
            </a:r>
            <a:r>
              <a:rPr lang="en-US" dirty="0"/>
              <a:t> </a:t>
            </a:r>
            <a:r>
              <a:rPr lang="en-US" dirty="0"/>
              <a:t>Hurtado</a:t>
            </a:r>
            <a:r>
              <a:rPr lang="en-US" dirty="0"/>
              <a:t>, et al. performed knock-down of the FoxA1 “pioneer factor”, resulting in reduced binding by the estrogen receptor (ER) at over 50% of known ER binding sites. They showed that FoxA1 is an important regulator of ER-mediated transcription, suggesting it may be a new and important therapeutic target in breast cancer (</a:t>
            </a:r>
            <a:r>
              <a:rPr lang="en-US" dirty="0"/>
              <a:t>Hurtado</a:t>
            </a:r>
            <a:r>
              <a:rPr lang="en-US" dirty="0"/>
              <a:t> 2011).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Dominic </a:t>
            </a:r>
            <a:r>
              <a:rPr lang="en-US" dirty="0"/>
              <a:t>Shmidt</a:t>
            </a:r>
            <a:r>
              <a:rPr lang="en-US" dirty="0"/>
              <a:t>, et al. used ChIP-seq to investigate the evolution of transcription factor binding. They focused on CEBPA and HNF4 binding in the liver tissue of five vertebrate species: human, mouse, dog, opossum and chicken. ChIP-chip would have been almost impossible given the different species involved and complexities in designing probes (Schmidt 2010).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68510" y="5401202"/>
            <a:ext cx="6029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Examples taken from https</a:t>
            </a:r>
            <a:r>
              <a:rPr lang="en-US" dirty="0"/>
              <a:t>://</a:t>
            </a:r>
            <a:r>
              <a:rPr lang="en-US" dirty="0"/>
              <a:t>bitesizebio.com</a:t>
            </a:r>
            <a:r>
              <a:rPr lang="en-US" dirty="0"/>
              <a:t>/13541/an-introduction-to-chip-seq/</a:t>
            </a: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3"/>
          <a:srcRect l="-501" r="-210"/>
          <a:stretch/>
        </p:blipFill>
        <p:spPr>
          <a:xfrm>
            <a:off x="-31356" y="-15681"/>
            <a:ext cx="9175356" cy="2136331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What can you do with ChIP-seq?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27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 noChangeAspect="1"/>
          </p:cNvPicPr>
          <p:nvPr/>
        </p:nvPicPr>
        <p:blipFill rotWithShape="1">
          <a:blip r:embed="rId2"/>
          <a:srcRect l="-501" r="-210"/>
          <a:stretch/>
        </p:blipFill>
        <p:spPr>
          <a:xfrm>
            <a:off x="-31356" y="-15681"/>
            <a:ext cx="9175356" cy="21363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2895" y="161124"/>
            <a:ext cx="2087879" cy="915901"/>
          </a:xfrm>
          <a:prstGeom prst="rect">
            <a:avLst/>
          </a:prstGeom>
        </p:spPr>
      </p:pic>
      <p:sp>
        <p:nvSpPr>
          <p:cNvPr id="4" name="Alternate Process 3"/>
          <p:cNvSpPr/>
          <p:nvPr/>
        </p:nvSpPr>
        <p:spPr>
          <a:xfrm>
            <a:off x="2933464" y="728591"/>
            <a:ext cx="2620610" cy="766894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ChIP-selected DNA fragments</a:t>
            </a:r>
            <a:endParaRPr lang="en-US" dirty="0"/>
          </a:p>
        </p:txBody>
      </p:sp>
      <p:sp>
        <p:nvSpPr>
          <p:cNvPr id="5" name="Alternate Process 4"/>
          <p:cNvSpPr/>
          <p:nvPr/>
        </p:nvSpPr>
        <p:spPr>
          <a:xfrm>
            <a:off x="3343437" y="3830139"/>
            <a:ext cx="1800664" cy="755526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Alignment to the reference</a:t>
            </a:r>
            <a:endParaRPr lang="en-US" dirty="0"/>
          </a:p>
        </p:txBody>
      </p:sp>
      <p:sp>
        <p:nvSpPr>
          <p:cNvPr id="6" name="Alternate Process 5"/>
          <p:cNvSpPr/>
          <p:nvPr/>
        </p:nvSpPr>
        <p:spPr>
          <a:xfrm>
            <a:off x="5998235" y="3830139"/>
            <a:ext cx="2138958" cy="755526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Reference sequence </a:t>
            </a:r>
            <a:endParaRPr lang="en-US" dirty="0"/>
          </a:p>
        </p:txBody>
      </p:sp>
      <p:sp>
        <p:nvSpPr>
          <p:cNvPr id="7" name="Alternate Process 6"/>
          <p:cNvSpPr/>
          <p:nvPr/>
        </p:nvSpPr>
        <p:spPr>
          <a:xfrm>
            <a:off x="3343437" y="1887752"/>
            <a:ext cx="1800664" cy="755526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Sequencing</a:t>
            </a:r>
            <a:endParaRPr lang="en-US" dirty="0"/>
          </a:p>
        </p:txBody>
      </p:sp>
      <p:sp>
        <p:nvSpPr>
          <p:cNvPr id="8" name="Alternate Process 7"/>
          <p:cNvSpPr/>
          <p:nvPr/>
        </p:nvSpPr>
        <p:spPr>
          <a:xfrm>
            <a:off x="3343437" y="2920078"/>
            <a:ext cx="1800664" cy="755526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FASTQ files</a:t>
            </a:r>
            <a:endParaRPr lang="en-US" dirty="0"/>
          </a:p>
        </p:txBody>
      </p:sp>
      <p:sp>
        <p:nvSpPr>
          <p:cNvPr id="9" name="Alternate Process 8"/>
          <p:cNvSpPr/>
          <p:nvPr/>
        </p:nvSpPr>
        <p:spPr>
          <a:xfrm>
            <a:off x="3343437" y="4714261"/>
            <a:ext cx="1800664" cy="755526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Peak calling (MACS2)</a:t>
            </a:r>
            <a:endParaRPr lang="en-US" dirty="0"/>
          </a:p>
        </p:txBody>
      </p:sp>
      <p:sp>
        <p:nvSpPr>
          <p:cNvPr id="10" name="Alternate Process 9"/>
          <p:cNvSpPr/>
          <p:nvPr/>
        </p:nvSpPr>
        <p:spPr>
          <a:xfrm>
            <a:off x="3343437" y="5889301"/>
            <a:ext cx="1800664" cy="755526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Downstream analysis*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>
            <a:off x="4243769" y="1495485"/>
            <a:ext cx="0" cy="3922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8" idx="0"/>
          </p:cNvCxnSpPr>
          <p:nvPr/>
        </p:nvCxnSpPr>
        <p:spPr>
          <a:xfrm>
            <a:off x="4243769" y="2643278"/>
            <a:ext cx="0" cy="276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5" idx="0"/>
          </p:cNvCxnSpPr>
          <p:nvPr/>
        </p:nvCxnSpPr>
        <p:spPr>
          <a:xfrm>
            <a:off x="4243769" y="3675604"/>
            <a:ext cx="0" cy="1545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1"/>
            <a:endCxn id="5" idx="3"/>
          </p:cNvCxnSpPr>
          <p:nvPr/>
        </p:nvCxnSpPr>
        <p:spPr>
          <a:xfrm flipH="1">
            <a:off x="5144101" y="4207902"/>
            <a:ext cx="85413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9" idx="0"/>
          </p:cNvCxnSpPr>
          <p:nvPr/>
        </p:nvCxnSpPr>
        <p:spPr>
          <a:xfrm>
            <a:off x="4243769" y="4585665"/>
            <a:ext cx="0" cy="1285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2"/>
            <a:endCxn id="10" idx="0"/>
          </p:cNvCxnSpPr>
          <p:nvPr/>
        </p:nvCxnSpPr>
        <p:spPr>
          <a:xfrm>
            <a:off x="4243769" y="5469787"/>
            <a:ext cx="0" cy="4195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542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 noChangeAspect="1"/>
          </p:cNvPicPr>
          <p:nvPr/>
        </p:nvPicPr>
        <p:blipFill rotWithShape="1">
          <a:blip r:embed="rId2"/>
          <a:srcRect l="-501" r="-210"/>
          <a:stretch/>
        </p:blipFill>
        <p:spPr>
          <a:xfrm>
            <a:off x="-31356" y="-15681"/>
            <a:ext cx="9175356" cy="2136331"/>
          </a:xfrm>
          <a:prstGeom prst="rect">
            <a:avLst/>
          </a:prstGeom>
        </p:spPr>
      </p:pic>
      <p:pic>
        <p:nvPicPr>
          <p:cNvPr id="3" name="Picture 2" descr="AnalysisOvervie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58061"/>
            <a:ext cx="9144000" cy="416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01650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OGBF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PresentationOGBFTemplate.potx</Template>
  <TotalTime>2647</TotalTime>
  <Words>974</Words>
  <Application>Microsoft Macintosh PowerPoint</Application>
  <PresentationFormat>On-screen Show (4:3)</PresentationFormat>
  <Paragraphs>130</Paragraphs>
  <Slides>31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PresentationOGBFTemplate</vt:lpstr>
      <vt:lpstr>ChIP-seq: method introduction</vt:lpstr>
      <vt:lpstr>PowerPoint Presentation</vt:lpstr>
      <vt:lpstr>PowerPoint Presentation</vt:lpstr>
      <vt:lpstr>PowerPoint Presentation</vt:lpstr>
      <vt:lpstr>Transcriptional factors</vt:lpstr>
      <vt:lpstr>ChIP-chip</vt:lpstr>
      <vt:lpstr>What can you do with ChIP-seq?</vt:lpstr>
      <vt:lpstr>PowerPoint Presentation</vt:lpstr>
      <vt:lpstr>PowerPoint Presentation</vt:lpstr>
      <vt:lpstr>Peak calling </vt:lpstr>
      <vt:lpstr>PowerPoint Presentation</vt:lpstr>
      <vt:lpstr>PowerPoint Presentation</vt:lpstr>
      <vt:lpstr>Experimental design</vt:lpstr>
      <vt:lpstr>PowerPoint Presentation</vt:lpstr>
      <vt:lpstr>Controls</vt:lpstr>
      <vt:lpstr>Experimental design</vt:lpstr>
      <vt:lpstr>PowerPoint Presentation</vt:lpstr>
      <vt:lpstr>Experimental design – depth:</vt:lpstr>
      <vt:lpstr>PowerPoint Presentation</vt:lpstr>
      <vt:lpstr>Data QC</vt:lpstr>
      <vt:lpstr>Data QC</vt:lpstr>
      <vt:lpstr>Data QC</vt:lpstr>
      <vt:lpstr>Mapping challenges</vt:lpstr>
      <vt:lpstr>Mapping reads</vt:lpstr>
      <vt:lpstr>Data analysis overview</vt:lpstr>
      <vt:lpstr>GREAT</vt:lpstr>
      <vt:lpstr>How to find a new motifs</vt:lpstr>
      <vt:lpstr>ORGANIC </vt:lpstr>
      <vt:lpstr>Motif comparison</vt:lpstr>
      <vt:lpstr>X-ChIP vs. native ChIP 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Elizabeth</dc:creator>
  <cp:lastModifiedBy>Elizabeth</cp:lastModifiedBy>
  <cp:revision>31</cp:revision>
  <dcterms:created xsi:type="dcterms:W3CDTF">2017-11-07T02:02:34Z</dcterms:created>
  <dcterms:modified xsi:type="dcterms:W3CDTF">2017-11-08T22:10:56Z</dcterms:modified>
</cp:coreProperties>
</file>