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52857b46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52857b46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52857b4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52857b4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552857b46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552857b4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552857b46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552857b46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552857b46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552857b46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552857b46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552857b46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552857b46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552857b46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5633fb6b1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5633fb6b1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document/d/1dFj7iUwMNo8q0-AlH3T9IkvYBqQw0Wfw4HxkkAb4M2Q/edit?tab=t.0#heading=h.lyj3k3iov79f" TargetMode="External"/><Relationship Id="rId4" Type="http://schemas.openxmlformats.org/officeDocument/2006/relationships/hyperlink" Target="https://docs.google.com/spreadsheets/d/1aQz1ef-5HUPDbVD5giEVrcMty1S1hFzO/edit?gid=2145525404#gid=2145525404" TargetMode="External"/><Relationship Id="rId5" Type="http://schemas.openxmlformats.org/officeDocument/2006/relationships/hyperlink" Target="https://docs.google.com/spreadsheets/d/1S8OjwEU1qmjl71tYDous6bxO5X1zq7GdZEh43BkzrFE/edit?gid=271980901#gid=27198090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0" y="1699950"/>
            <a:ext cx="7801500" cy="871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Career Skills Assessment 2</a:t>
            </a:r>
            <a:endParaRPr/>
          </a:p>
        </p:txBody>
      </p:sp>
      <p:sp>
        <p:nvSpPr>
          <p:cNvPr id="60" name="Google Shape;60;p13"/>
          <p:cNvSpPr txBox="1"/>
          <p:nvPr>
            <p:ph idx="1" type="subTitle"/>
          </p:nvPr>
        </p:nvSpPr>
        <p:spPr>
          <a:xfrm>
            <a:off x="671250" y="3214532"/>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By: Luke Kadingo, Elizabeth Poon, Allison Li, Richmond Quarshie, Ayo Seriki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We are the </a:t>
            </a:r>
            <a:r>
              <a:rPr lang="en">
                <a:solidFill>
                  <a:schemeClr val="dk1"/>
                </a:solidFill>
              </a:rPr>
              <a:t>second</a:t>
            </a:r>
            <a:r>
              <a:rPr lang="en">
                <a:solidFill>
                  <a:schemeClr val="dk1"/>
                </a:solidFill>
              </a:rPr>
              <a:t> half of a two team project, focused on researching and visually representing the job skills gained by, and job roles suited to, iSchool students.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In a work split with team one, we </a:t>
            </a:r>
            <a:r>
              <a:rPr lang="en">
                <a:solidFill>
                  <a:schemeClr val="dk1"/>
                </a:solidFill>
              </a:rPr>
              <a:t>determined</a:t>
            </a:r>
            <a:r>
              <a:rPr lang="en">
                <a:solidFill>
                  <a:schemeClr val="dk1"/>
                </a:solidFill>
              </a:rPr>
              <a:t> to focus on the skills learned in the College of Information, while they identified roles currently in high demand and the skills they required.</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ultimate goal was to produce final deliverables that combine the two teams’ research and demonstrate the career readiness of iSchool graduates to both students and businesses.</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Client Background</a:t>
            </a:r>
            <a:endParaRPr/>
          </a:p>
        </p:txBody>
      </p:sp>
      <p:sp>
        <p:nvSpPr>
          <p:cNvPr id="72" name="Google Shape;72;p15"/>
          <p:cNvSpPr txBox="1"/>
          <p:nvPr>
            <p:ph idx="1" type="body"/>
          </p:nvPr>
        </p:nvSpPr>
        <p:spPr>
          <a:xfrm>
            <a:off x="311700" y="1152475"/>
            <a:ext cx="8520600" cy="387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Primary motivating factors:</a:t>
            </a:r>
            <a:endParaRPr>
              <a:solidFill>
                <a:schemeClr val="dk1"/>
              </a:solidFill>
            </a:endParaRPr>
          </a:p>
          <a:p>
            <a:pPr indent="-342900" lvl="0" marL="914400" rtl="0" algn="l">
              <a:spcBef>
                <a:spcPts val="1200"/>
              </a:spcBef>
              <a:spcAft>
                <a:spcPts val="0"/>
              </a:spcAft>
              <a:buClr>
                <a:schemeClr val="dk1"/>
              </a:buClr>
              <a:buSzPts val="1800"/>
              <a:buAutoNum type="arabicPeriod"/>
            </a:pPr>
            <a:r>
              <a:rPr lang="en">
                <a:solidFill>
                  <a:schemeClr val="dk1"/>
                </a:solidFill>
              </a:rPr>
              <a:t>The iConsultancy aims to aid students’ development and get them employed</a:t>
            </a:r>
            <a:endParaRPr>
              <a:solidFill>
                <a:schemeClr val="dk1"/>
              </a:solidFill>
            </a:endParaRPr>
          </a:p>
          <a:p>
            <a:pPr indent="-317500" lvl="1" marL="1371600" rtl="0" algn="l">
              <a:spcBef>
                <a:spcPts val="0"/>
              </a:spcBef>
              <a:spcAft>
                <a:spcPts val="0"/>
              </a:spcAft>
              <a:buClr>
                <a:schemeClr val="dk1"/>
              </a:buClr>
              <a:buSzPts val="1400"/>
              <a:buAutoNum type="alphaLcPeriod"/>
            </a:pPr>
            <a:r>
              <a:rPr lang="en">
                <a:solidFill>
                  <a:schemeClr val="dk1"/>
                </a:solidFill>
              </a:rPr>
              <a:t>By helping students understand their </a:t>
            </a:r>
            <a:r>
              <a:rPr lang="en">
                <a:solidFill>
                  <a:schemeClr val="dk1"/>
                </a:solidFill>
              </a:rPr>
              <a:t>capabilities</a:t>
            </a:r>
            <a:r>
              <a:rPr lang="en">
                <a:solidFill>
                  <a:schemeClr val="dk1"/>
                </a:solidFill>
              </a:rPr>
              <a:t>, they will feel qualified for more jobs and be better able to market themselves</a:t>
            </a:r>
            <a:endParaRPr>
              <a:solidFill>
                <a:schemeClr val="dk1"/>
              </a:solidFill>
            </a:endParaRPr>
          </a:p>
          <a:p>
            <a:pPr indent="-317500" lvl="1" marL="1371600" rtl="0" algn="l">
              <a:spcBef>
                <a:spcPts val="0"/>
              </a:spcBef>
              <a:spcAft>
                <a:spcPts val="0"/>
              </a:spcAft>
              <a:buClr>
                <a:schemeClr val="dk1"/>
              </a:buClr>
              <a:buSzPts val="1400"/>
              <a:buAutoNum type="alphaLcPeriod"/>
            </a:pPr>
            <a:r>
              <a:rPr lang="en">
                <a:solidFill>
                  <a:schemeClr val="dk1"/>
                </a:solidFill>
              </a:rPr>
              <a:t>By creating resources for businesses, they will create a job market that better understands the value of an iSchool graduate</a:t>
            </a:r>
            <a:endParaRPr>
              <a:solidFill>
                <a:schemeClr val="dk1"/>
              </a:solidFill>
            </a:endParaRPr>
          </a:p>
          <a:p>
            <a:pPr indent="-342900" lvl="0" marL="914400" rtl="0" algn="l">
              <a:spcBef>
                <a:spcPts val="0"/>
              </a:spcBef>
              <a:spcAft>
                <a:spcPts val="0"/>
              </a:spcAft>
              <a:buClr>
                <a:schemeClr val="dk1"/>
              </a:buClr>
              <a:buSzPts val="1800"/>
              <a:buAutoNum type="arabicPeriod"/>
            </a:pPr>
            <a:r>
              <a:rPr lang="en">
                <a:solidFill>
                  <a:schemeClr val="dk1"/>
                </a:solidFill>
              </a:rPr>
              <a:t>The iConsultancy is growing rapidly and needs to attract businesses to create projects</a:t>
            </a:r>
            <a:endParaRPr>
              <a:solidFill>
                <a:schemeClr val="dk1"/>
              </a:solidFill>
            </a:endParaRPr>
          </a:p>
          <a:p>
            <a:pPr indent="-317500" lvl="1" marL="1371600" rtl="0" algn="l">
              <a:spcBef>
                <a:spcPts val="0"/>
              </a:spcBef>
              <a:spcAft>
                <a:spcPts val="0"/>
              </a:spcAft>
              <a:buClr>
                <a:schemeClr val="dk1"/>
              </a:buClr>
              <a:buSzPts val="1400"/>
              <a:buAutoNum type="alphaLcPeriod"/>
            </a:pPr>
            <a:r>
              <a:rPr lang="en">
                <a:solidFill>
                  <a:schemeClr val="dk1"/>
                </a:solidFill>
              </a:rPr>
              <a:t>Resources showing off students’ skills can be a marketing tool for the iConsultancy as a consulting firm</a:t>
            </a:r>
            <a:endParaRPr>
              <a:solidFill>
                <a:schemeClr val="dk1"/>
              </a:solidFill>
            </a:endParaRPr>
          </a:p>
          <a:p>
            <a:pPr indent="-317500" lvl="1" marL="1371600" rtl="0" algn="l">
              <a:spcBef>
                <a:spcPts val="0"/>
              </a:spcBef>
              <a:spcAft>
                <a:spcPts val="0"/>
              </a:spcAft>
              <a:buClr>
                <a:schemeClr val="dk1"/>
              </a:buClr>
              <a:buSzPts val="1400"/>
              <a:buAutoNum type="alphaLcPeriod"/>
            </a:pPr>
            <a:r>
              <a:rPr lang="en">
                <a:solidFill>
                  <a:schemeClr val="dk1"/>
                </a:solidFill>
              </a:rPr>
              <a:t>More projects are needed to ensure all of the iSchool students gain applicable job skills from taking INST490</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We combined personal knowledge of the curriculum, course descriptions, and interviews with advisors and </a:t>
            </a:r>
            <a:r>
              <a:rPr lang="en">
                <a:solidFill>
                  <a:schemeClr val="dk1"/>
                </a:solidFill>
              </a:rPr>
              <a:t>professionals</a:t>
            </a:r>
            <a:r>
              <a:rPr lang="en">
                <a:solidFill>
                  <a:schemeClr val="dk1"/>
                </a:solidFill>
              </a:rPr>
              <a:t> to identify skills learned by students in the iSchool</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We used spreadsheets to map job skills to the majors and individual courses that teach them</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We then combined that data with what group 1 </a:t>
            </a:r>
            <a:r>
              <a:rPr lang="en">
                <a:solidFill>
                  <a:schemeClr val="dk1"/>
                </a:solidFill>
              </a:rPr>
              <a:t>found</a:t>
            </a:r>
            <a:r>
              <a:rPr lang="en">
                <a:solidFill>
                  <a:schemeClr val="dk1"/>
                </a:solidFill>
              </a:rPr>
              <a:t> about the job market to create additional tables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Using that data, we created visuals and other tools to be used by students and businesses</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 and Outcomes</a:t>
            </a:r>
            <a:endParaRPr/>
          </a:p>
        </p:txBody>
      </p:sp>
      <p:sp>
        <p:nvSpPr>
          <p:cNvPr id="84" name="Google Shape;84;p17"/>
          <p:cNvSpPr txBox="1"/>
          <p:nvPr>
            <p:ph idx="1" type="body"/>
          </p:nvPr>
        </p:nvSpPr>
        <p:spPr>
          <a:xfrm>
            <a:off x="311700" y="1152475"/>
            <a:ext cx="8520600" cy="3808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White Paper: </a:t>
            </a:r>
            <a:r>
              <a:rPr lang="en" u="sng">
                <a:solidFill>
                  <a:schemeClr val="hlink"/>
                </a:solidFill>
                <a:hlinkClick r:id="rId3"/>
              </a:rPr>
              <a:t>https://docs.google.com/document/d/1dFj7iUwMNo8q0-AlH3T9IkvYBqQw0Wfw4HxkkAb4M2Q/edit?tab=t.0#heading=h.lyj3k3iov79f</a:t>
            </a:r>
            <a:endParaRPr/>
          </a:p>
          <a:p>
            <a:pPr indent="0" lvl="0" marL="0" rtl="0" algn="l">
              <a:spcBef>
                <a:spcPts val="1200"/>
              </a:spcBef>
              <a:spcAft>
                <a:spcPts val="0"/>
              </a:spcAft>
              <a:buNone/>
            </a:pPr>
            <a:r>
              <a:rPr lang="en">
                <a:solidFill>
                  <a:schemeClr val="dk1"/>
                </a:solidFill>
              </a:rPr>
              <a:t>Tableau</a:t>
            </a:r>
            <a:endParaRPr>
              <a:solidFill>
                <a:schemeClr val="dk1"/>
              </a:solidFill>
            </a:endParaRPr>
          </a:p>
          <a:p>
            <a:pPr indent="0" lvl="0" marL="0" rtl="0" algn="l">
              <a:spcBef>
                <a:spcPts val="1200"/>
              </a:spcBef>
              <a:spcAft>
                <a:spcPts val="0"/>
              </a:spcAft>
              <a:buNone/>
            </a:pPr>
            <a:r>
              <a:rPr lang="en">
                <a:solidFill>
                  <a:schemeClr val="dk1"/>
                </a:solidFill>
              </a:rPr>
              <a:t>Career Skills Matrix:</a:t>
            </a:r>
            <a:r>
              <a:rPr lang="en"/>
              <a:t> </a:t>
            </a:r>
            <a:r>
              <a:rPr lang="en" u="sng">
                <a:solidFill>
                  <a:schemeClr val="hlink"/>
                </a:solidFill>
                <a:hlinkClick r:id="rId4"/>
              </a:rPr>
              <a:t>https://docs.google.com/spreadsheets/d/1aQz1ef-5HUPDbVD5giEVrcMty1S1hFzO/edit?gid=2145525404#gid=2145525404</a:t>
            </a:r>
            <a:endParaRPr/>
          </a:p>
          <a:p>
            <a:pPr indent="0" lvl="0" marL="0" rtl="0" algn="l">
              <a:spcBef>
                <a:spcPts val="1200"/>
              </a:spcBef>
              <a:spcAft>
                <a:spcPts val="0"/>
              </a:spcAft>
              <a:buNone/>
            </a:pPr>
            <a:r>
              <a:rPr lang="en">
                <a:solidFill>
                  <a:schemeClr val="dk1"/>
                </a:solidFill>
              </a:rPr>
              <a:t>Course to Career Skill Explorer: </a:t>
            </a:r>
            <a:r>
              <a:rPr lang="en" u="sng">
                <a:solidFill>
                  <a:schemeClr val="hlink"/>
                </a:solidFill>
                <a:hlinkClick r:id="rId5"/>
              </a:rPr>
              <a:t>https://docs.google.com/spreadsheets/d/1S8OjwEU1qmjl71tYDous6bxO5X1zq7GdZEh43BkzrFE/edit?gid=271980901#gid=271980901</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Impact</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The white paper serves as a resource for businesses to be able to see explicit skills that iSchool students are gaining from their courses. </a:t>
            </a:r>
            <a:r>
              <a:rPr lang="en">
                <a:solidFill>
                  <a:schemeClr val="dk1"/>
                </a:solidFill>
              </a:rPr>
              <a:t>This will help the iConsultancy attract businesses to create capstone projects, as well as help iSchool students stand out in the job market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Our Excel tools help students identify the </a:t>
            </a:r>
            <a:r>
              <a:rPr lang="en">
                <a:solidFill>
                  <a:schemeClr val="dk1"/>
                </a:solidFill>
              </a:rPr>
              <a:t>career-</a:t>
            </a:r>
            <a:r>
              <a:rPr lang="en">
                <a:solidFill>
                  <a:schemeClr val="dk1"/>
                </a:solidFill>
              </a:rPr>
              <a:t>applicable skills they learn in the </a:t>
            </a:r>
            <a:r>
              <a:rPr lang="en">
                <a:solidFill>
                  <a:schemeClr val="dk1"/>
                </a:solidFill>
              </a:rPr>
              <a:t>iSchool </a:t>
            </a:r>
            <a:r>
              <a:rPr lang="en">
                <a:solidFill>
                  <a:schemeClr val="dk1"/>
                </a:solidFill>
              </a:rPr>
              <a:t>and what careers those skills qualify them for, helping them recognize the </a:t>
            </a:r>
            <a:r>
              <a:rPr lang="en">
                <a:solidFill>
                  <a:schemeClr val="dk1"/>
                </a:solidFill>
              </a:rPr>
              <a:t>value</a:t>
            </a:r>
            <a:r>
              <a:rPr lang="en">
                <a:solidFill>
                  <a:schemeClr val="dk1"/>
                </a:solidFill>
              </a:rPr>
              <a:t> they bring to the workforce and their potential roles in it.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These outcomes meet the both client needs of showing businesses the value of iSchool students and showing students the professional opportunities </a:t>
            </a:r>
            <a:r>
              <a:rPr lang="en">
                <a:solidFill>
                  <a:schemeClr val="dk1"/>
                </a:solidFill>
              </a:rPr>
              <a:t>they</a:t>
            </a:r>
            <a:r>
              <a:rPr lang="en">
                <a:solidFill>
                  <a:schemeClr val="dk1"/>
                </a:solidFill>
              </a:rPr>
              <a:t> are qualified for</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Reflection</a:t>
            </a:r>
            <a:endParaRPr/>
          </a:p>
        </p:txBody>
      </p:sp>
      <p:sp>
        <p:nvSpPr>
          <p:cNvPr id="96" name="Google Shape;96;p19"/>
          <p:cNvSpPr txBox="1"/>
          <p:nvPr>
            <p:ph idx="1" type="body"/>
          </p:nvPr>
        </p:nvSpPr>
        <p:spPr>
          <a:xfrm>
            <a:off x="311700" y="1152475"/>
            <a:ext cx="8520600" cy="392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rPr>
              <a:t>Challenges:</a:t>
            </a:r>
            <a:endParaRPr sz="1600">
              <a:solidFill>
                <a:schemeClr val="dk1"/>
              </a:solidFill>
            </a:endParaRPr>
          </a:p>
          <a:p>
            <a:pPr indent="-330200" lvl="0" marL="914400" rtl="0" algn="l">
              <a:spcBef>
                <a:spcPts val="1200"/>
              </a:spcBef>
              <a:spcAft>
                <a:spcPts val="0"/>
              </a:spcAft>
              <a:buClr>
                <a:schemeClr val="dk1"/>
              </a:buClr>
              <a:buSzPts val="1600"/>
              <a:buChar char="●"/>
            </a:pPr>
            <a:r>
              <a:rPr lang="en" sz="1600">
                <a:solidFill>
                  <a:schemeClr val="dk1"/>
                </a:solidFill>
              </a:rPr>
              <a:t>Time Constraints: The late start to the semester made it difficult to collect data; with more time, we might have been able to interview additional industry professionals to fill any potential gaps</a:t>
            </a:r>
            <a:endParaRPr sz="1600">
              <a:solidFill>
                <a:schemeClr val="dk1"/>
              </a:solidFill>
            </a:endParaRPr>
          </a:p>
          <a:p>
            <a:pPr indent="-330200" lvl="0" marL="914400" rtl="0" algn="l">
              <a:spcBef>
                <a:spcPts val="0"/>
              </a:spcBef>
              <a:spcAft>
                <a:spcPts val="0"/>
              </a:spcAft>
              <a:buClr>
                <a:schemeClr val="dk1"/>
              </a:buClr>
              <a:buSzPts val="1600"/>
              <a:buChar char="●"/>
            </a:pPr>
            <a:r>
              <a:rPr lang="en" sz="1600">
                <a:solidFill>
                  <a:schemeClr val="dk1"/>
                </a:solidFill>
              </a:rPr>
              <a:t>Visualizing Qualitative Data: Skills learned is difficult to quantify, which made it difficult to both collect and represent</a:t>
            </a:r>
            <a:endParaRPr sz="1600">
              <a:solidFill>
                <a:schemeClr val="dk1"/>
              </a:solidFill>
            </a:endParaRPr>
          </a:p>
          <a:p>
            <a:pPr indent="0" lvl="0" marL="0" rtl="0" algn="l">
              <a:spcBef>
                <a:spcPts val="1200"/>
              </a:spcBef>
              <a:spcAft>
                <a:spcPts val="0"/>
              </a:spcAft>
              <a:buNone/>
            </a:pPr>
            <a:r>
              <a:rPr lang="en" sz="1600">
                <a:solidFill>
                  <a:schemeClr val="dk1"/>
                </a:solidFill>
              </a:rPr>
              <a:t>Lesson Learned:</a:t>
            </a:r>
            <a:endParaRPr sz="1600">
              <a:solidFill>
                <a:schemeClr val="dk1"/>
              </a:solidFill>
            </a:endParaRPr>
          </a:p>
          <a:p>
            <a:pPr indent="-330200" lvl="0" marL="914400" rtl="0" algn="l">
              <a:spcBef>
                <a:spcPts val="1200"/>
              </a:spcBef>
              <a:spcAft>
                <a:spcPts val="0"/>
              </a:spcAft>
              <a:buClr>
                <a:schemeClr val="dk1"/>
              </a:buClr>
              <a:buSzPts val="1600"/>
              <a:buChar char="●"/>
            </a:pPr>
            <a:r>
              <a:rPr lang="en" sz="1600">
                <a:solidFill>
                  <a:schemeClr val="dk1"/>
                </a:solidFill>
              </a:rPr>
              <a:t>Setting smaller goals helps move you to the </a:t>
            </a:r>
            <a:r>
              <a:rPr lang="en" sz="1600">
                <a:solidFill>
                  <a:schemeClr val="dk1"/>
                </a:solidFill>
              </a:rPr>
              <a:t>goalpost</a:t>
            </a:r>
            <a:r>
              <a:rPr lang="en" sz="1600">
                <a:solidFill>
                  <a:schemeClr val="dk1"/>
                </a:solidFill>
              </a:rPr>
              <a:t> much faster than trying to worry about the final result at the beginning stages.</a:t>
            </a:r>
            <a:endParaRPr sz="1600">
              <a:solidFill>
                <a:schemeClr val="dk1"/>
              </a:solidFill>
            </a:endParaRPr>
          </a:p>
          <a:p>
            <a:pPr indent="0" lvl="0" marL="0" rtl="0" algn="l">
              <a:spcBef>
                <a:spcPts val="1200"/>
              </a:spcBef>
              <a:spcAft>
                <a:spcPts val="1200"/>
              </a:spcAft>
              <a:buNone/>
            </a:pPr>
            <a:r>
              <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Next Steps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a:solidFill>
                  <a:schemeClr val="dk1"/>
                </a:solidFill>
              </a:rPr>
              <a:t>Potentially add a built-in version of the Course-to-Career Skill Explorer to the iConsultancy or iSchool website</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Convert the data and graphs into the kinds of infographics that could be hung on the wall in Hornbake, for example</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Refine the datasets by adding skills collected through conducting additional interviews with iSchool graduates in the industry</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Maintain the data to ensure it stays up to date with current job skills demand and the roles iSchool students are qualified for (e.g. adding new job roles that pop up in growing industries)</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Closing Remarks &amp; Questions</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solidFill>
                  <a:schemeClr val="dk1"/>
                </a:solidFill>
              </a:rPr>
              <a:t>Thank you for listening</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0" lvl="0" marL="457200" rtl="0" algn="l">
              <a:spcBef>
                <a:spcPts val="1200"/>
              </a:spcBef>
              <a:spcAft>
                <a:spcPts val="1200"/>
              </a:spcAft>
              <a:buNone/>
            </a:pPr>
            <a:r>
              <a:rPr lang="en">
                <a:solidFill>
                  <a:schemeClr val="dk1"/>
                </a:solidFill>
              </a:rPr>
              <a:t>Any </a:t>
            </a:r>
            <a:r>
              <a:rPr lang="en">
                <a:solidFill>
                  <a:schemeClr val="dk1"/>
                </a:solidFill>
              </a:rPr>
              <a:t>questions</a:t>
            </a:r>
            <a:r>
              <a:rPr lang="en">
                <a:solidFill>
                  <a:schemeClr val="dk1"/>
                </a:solidFill>
              </a:rPr>
              <a:t>?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