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2" r:id="rId6"/>
    <p:sldId id="268" r:id="rId7"/>
    <p:sldId id="263" r:id="rId8"/>
    <p:sldId id="264" r:id="rId9"/>
    <p:sldId id="265" r:id="rId10"/>
    <p:sldId id="267" r:id="rId11"/>
    <p:sldId id="271"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edrxiv.org/content/10.1101/2020.05.22.20110577v2.full.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vidtracking.com/data/download"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4" Type="http://schemas.openxmlformats.org/officeDocument/2006/relationships/hyperlink" Target="https://console.aws.amazon.com/dataexchange/home?region=us-east-1#/subscriptions/prod-ydzs6f2cju6qc"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onsole.aws.amazon.com/dataexchange/home?region=us-east-1#/subscriptions/prod-ydzs6f2cju6qc" TargetMode="External"/><Relationship Id="rId2" Type="http://schemas.openxmlformats.org/officeDocument/2006/relationships/hyperlink" Target="https://covidtracking.com/data/download" TargetMode="External"/><Relationship Id="rId1" Type="http://schemas.openxmlformats.org/officeDocument/2006/relationships/slideLayout" Target="../slideLayouts/slideLayout2.xml"/><Relationship Id="rId4" Type="http://schemas.openxmlformats.org/officeDocument/2006/relationships/hyperlink" Target="https://www.medrxiv.org/content/10.1101/2020.05.22.20110577v2.full.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code-hackathon.notebook.us-east-1.sagemaker.aws/tree/covid19-ml-project" TargetMode="External"/><Relationship Id="rId2" Type="http://schemas.openxmlformats.org/officeDocument/2006/relationships/hyperlink" Target="https://github.com/elizabethqiu/covid19-ml-projec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dn.com/alaska-news/2020/08/16/state-reports-106-covid-19-new-cases-bringing-alaskas-total-count-to-more-than-5000-since-pandemic-began/" TargetMode="External"/><Relationship Id="rId7" Type="http://schemas.openxmlformats.org/officeDocument/2006/relationships/image" Target="../media/image6.png"/><Relationship Id="rId2" Type="http://schemas.openxmlformats.org/officeDocument/2006/relationships/hyperlink" Target="https://www.adn.com/alaska-news/2020/08/13/alaskas-model-shows-dropping-covid-19-counts-in-coming-days-even-as-hospitalizations-hit-new-high/"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newsobserver.com/news/local/education/article245014185.html" TargetMode="External"/><Relationship Id="rId4" Type="http://schemas.openxmlformats.org/officeDocument/2006/relationships/hyperlink" Target="https://abc11.com/unc-covid-19-orange-county-health-department-quintana-stewart/6355557/" TargetMode="Externa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CA" sz="2700" dirty="0"/>
              <a:t>Team 9 - Karen </a:t>
            </a:r>
            <a:r>
              <a:rPr lang="en-CA" sz="2700" dirty="0" err="1"/>
              <a:t>Sparck</a:t>
            </a:r>
            <a:r>
              <a:rPr lang="en-CA" sz="2700" dirty="0"/>
              <a:t>-Jones</a:t>
            </a:r>
            <a:br>
              <a:rPr lang="en-CA" b="1" dirty="0"/>
            </a:br>
            <a:r>
              <a:rPr lang="en-US" dirty="0" err="1"/>
              <a:t>creatING</a:t>
            </a:r>
            <a:r>
              <a:rPr lang="en-US" dirty="0"/>
              <a:t> a standardized index to categorize the risk level of covid-19 spread in communities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92500" lnSpcReduction="20000"/>
          </a:bodyPr>
          <a:lstStyle/>
          <a:p>
            <a:r>
              <a:rPr lang="en-US" sz="1400" b="1" dirty="0"/>
              <a:t>Mission: Predictable</a:t>
            </a:r>
            <a:br>
              <a:rPr lang="en-US" sz="1400" dirty="0"/>
            </a:br>
            <a:r>
              <a:rPr lang="en-US" sz="1400" b="1" dirty="0"/>
              <a:t>A Virtual Machine Learning Hackathon to Battle Covid-19</a:t>
            </a:r>
            <a:endParaRPr lang="en-US" sz="14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Covid-19 | New Scientist">
            <a:extLst>
              <a:ext uri="{FF2B5EF4-FFF2-40B4-BE49-F238E27FC236}">
                <a16:creationId xmlns:a16="http://schemas.microsoft.com/office/drawing/2014/main" id="{D988FAA1-6B7D-4CEC-869B-C97EEB8F7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498" y="4254541"/>
            <a:ext cx="3528875" cy="2352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ploying a NGFW in AWS for Security, Control, &amp; Configuration ...">
            <a:extLst>
              <a:ext uri="{FF2B5EF4-FFF2-40B4-BE49-F238E27FC236}">
                <a16:creationId xmlns:a16="http://schemas.microsoft.com/office/drawing/2014/main" id="{C9A47BEE-E803-488E-A1A8-47CFD8B41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932" y="3117533"/>
            <a:ext cx="333375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2A5AE844-FFD3-448E-BC04-FD413596A13F}"/>
              </a:ext>
            </a:extLst>
          </p:cNvPr>
          <p:cNvSpPr txBox="1">
            <a:spLocks/>
          </p:cNvSpPr>
          <p:nvPr/>
        </p:nvSpPr>
        <p:spPr>
          <a:xfrm>
            <a:off x="581191" y="2886052"/>
            <a:ext cx="6048949" cy="1259646"/>
          </a:xfrm>
          <a:prstGeom prst="rect">
            <a:avLst/>
          </a:prstGeom>
          <a:effectLst/>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a:t>Team Members:</a:t>
            </a:r>
          </a:p>
          <a:p>
            <a:r>
              <a:rPr lang="en-US" sz="1400" dirty="0"/>
              <a:t>Amy Jacobs, Web architect (Alaska)</a:t>
            </a:r>
          </a:p>
          <a:p>
            <a:r>
              <a:rPr lang="en-US" sz="1400" dirty="0"/>
              <a:t>Funke Olaleye, Data Analyst (New Jersey)</a:t>
            </a:r>
          </a:p>
          <a:p>
            <a:r>
              <a:rPr lang="en-US" sz="1400" dirty="0"/>
              <a:t>Hani Patel, Data Analyst (Washington)</a:t>
            </a:r>
          </a:p>
          <a:p>
            <a:r>
              <a:rPr lang="en-US" sz="1400" dirty="0"/>
              <a:t>Elizabeth Qiu, High School student (Maryland)</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Highlight of Social Impact</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a:xfrm>
            <a:off x="581193" y="2187736"/>
            <a:ext cx="11029615" cy="2779389"/>
          </a:xfrm>
        </p:spPr>
        <p:txBody>
          <a:bodyPr/>
          <a:lstStyle/>
          <a:p>
            <a:r>
              <a:rPr lang="en-CA" dirty="0"/>
              <a:t>The standardized index can help hospitals predict the amount of patients, and help them prepare the number of hospital beds needed.</a:t>
            </a:r>
          </a:p>
          <a:p>
            <a:r>
              <a:rPr lang="en-CA" dirty="0"/>
              <a:t>Healthcare providers will be able to use this to predict future needs and take early action to prepare healthcare services.</a:t>
            </a:r>
          </a:p>
          <a:p>
            <a:r>
              <a:rPr lang="en-CA" dirty="0"/>
              <a:t>State/local governments will be able to make informed decisions to enforce public health policies.</a:t>
            </a:r>
          </a:p>
          <a:p>
            <a:endParaRPr lang="en-CA" dirty="0"/>
          </a:p>
        </p:txBody>
      </p:sp>
      <p:pic>
        <p:nvPicPr>
          <p:cNvPr id="2052" name="Picture 4" descr="Impact of Social Media on Healthcare - Training Doyens Blog">
            <a:extLst>
              <a:ext uri="{FF2B5EF4-FFF2-40B4-BE49-F238E27FC236}">
                <a16:creationId xmlns:a16="http://schemas.microsoft.com/office/drawing/2014/main" id="{CC84EDD4-186B-40B4-8861-F82D60515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50" y="4438650"/>
            <a:ext cx="320842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35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3D-7D35-4163-A3C2-CAC8AE923C14}"/>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6210D930-16EC-4D60-B2A7-7D6F2A7E8B55}"/>
              </a:ext>
            </a:extLst>
          </p:cNvPr>
          <p:cNvSpPr>
            <a:spLocks noGrp="1"/>
          </p:cNvSpPr>
          <p:nvPr>
            <p:ph idx="1"/>
          </p:nvPr>
        </p:nvSpPr>
        <p:spPr/>
        <p:txBody>
          <a:bodyPr>
            <a:normAutofit/>
          </a:bodyPr>
          <a:lstStyle/>
          <a:p>
            <a:r>
              <a:rPr lang="en-US" dirty="0"/>
              <a:t>The COVID-19 pandemic has led to a worldwide shutdown of a major part of our economic and social activities due to the restrictions.</a:t>
            </a:r>
            <a:endParaRPr lang="en-CA" dirty="0"/>
          </a:p>
          <a:p>
            <a:r>
              <a:rPr lang="en-CA" dirty="0"/>
              <a:t>More than half of the nation’s population lives in areas that are less prepared than New York City, where in early April of 2020, officials scrambled to add more ICU beds and find extra ventilators amid a surge of COVID-19 patients.</a:t>
            </a:r>
          </a:p>
          <a:p>
            <a:r>
              <a:rPr lang="en-US" dirty="0"/>
              <a:t>With respect to reopening the economy, governmental response and messaging have been inconsistent, and policies have varied by state.</a:t>
            </a:r>
          </a:p>
          <a:p>
            <a:r>
              <a:rPr lang="en-US" dirty="0"/>
              <a:t>As states struggle to contain the outbreak and at the same time face great pressure in resuming economic activity, an index that provides a data-driven and objective insight is urgently needed. A lack of objective criteria and monitoring towards satisfying the criteria can lead to another COVID-19 outbreak and business closures.</a:t>
            </a:r>
          </a:p>
        </p:txBody>
      </p:sp>
    </p:spTree>
    <p:extLst>
      <p:ext uri="{BB962C8B-B14F-4D97-AF65-F5344CB8AC3E}">
        <p14:creationId xmlns:p14="http://schemas.microsoft.com/office/powerpoint/2010/main" val="3209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3D-7D35-4163-A3C2-CAC8AE923C14}"/>
              </a:ext>
            </a:extLst>
          </p:cNvPr>
          <p:cNvSpPr>
            <a:spLocks noGrp="1"/>
          </p:cNvSpPr>
          <p:nvPr>
            <p:ph type="title"/>
          </p:nvPr>
        </p:nvSpPr>
        <p:spPr/>
        <p:txBody>
          <a:bodyPr/>
          <a:lstStyle/>
          <a:p>
            <a:r>
              <a:rPr lang="en-CA" dirty="0"/>
              <a:t>Standardized Index</a:t>
            </a:r>
          </a:p>
        </p:txBody>
      </p:sp>
      <p:sp>
        <p:nvSpPr>
          <p:cNvPr id="3" name="Content Placeholder 2">
            <a:extLst>
              <a:ext uri="{FF2B5EF4-FFF2-40B4-BE49-F238E27FC236}">
                <a16:creationId xmlns:a16="http://schemas.microsoft.com/office/drawing/2014/main" id="{6210D930-16EC-4D60-B2A7-7D6F2A7E8B55}"/>
              </a:ext>
            </a:extLst>
          </p:cNvPr>
          <p:cNvSpPr>
            <a:spLocks noGrp="1"/>
          </p:cNvSpPr>
          <p:nvPr>
            <p:ph idx="1"/>
          </p:nvPr>
        </p:nvSpPr>
        <p:spPr>
          <a:xfrm>
            <a:off x="581192" y="2340864"/>
            <a:ext cx="11029615" cy="2266647"/>
          </a:xfrm>
        </p:spPr>
        <p:txBody>
          <a:bodyPr>
            <a:normAutofit/>
          </a:bodyPr>
          <a:lstStyle/>
          <a:p>
            <a:r>
              <a:rPr lang="en-US" dirty="0"/>
              <a:t>Our solution creates a standardized index to categorize the risk level of COVID-19 spread in communities based on the paper</a:t>
            </a:r>
            <a:r>
              <a:rPr lang="en-US" dirty="0">
                <a:hlinkClick r:id="rId2"/>
              </a:rPr>
              <a:t> </a:t>
            </a:r>
            <a:r>
              <a:rPr lang="en-US" i="1" dirty="0">
                <a:hlinkClick r:id="rId2"/>
              </a:rPr>
              <a:t>A COVID-19 Reopening Readiness Index: The Key to Opening up the Economy</a:t>
            </a:r>
            <a:r>
              <a:rPr lang="en-US" i="1" dirty="0"/>
              <a:t>. </a:t>
            </a:r>
            <a:r>
              <a:rPr lang="en-US" dirty="0"/>
              <a:t>The index is based on five broad categories: COVID-19 cases, infection rate, hospitalization, testing and mortality.</a:t>
            </a:r>
            <a:r>
              <a:rPr lang="en-US" i="1" dirty="0"/>
              <a:t> </a:t>
            </a:r>
          </a:p>
          <a:p>
            <a:r>
              <a:rPr lang="en-US" dirty="0"/>
              <a:t>It would help decision makers (for example, hospitals) to adequately prepare for and respond to a surge in cases by projecting and planning for additional peak needs and peak capacity for bed use, ICU use and ventilators. Particularly in rural American areas in Alaska, where Amy, one of our teammates lives that continues to face significant resource needs and capacity.</a:t>
            </a:r>
          </a:p>
        </p:txBody>
      </p:sp>
    </p:spTree>
    <p:extLst>
      <p:ext uri="{BB962C8B-B14F-4D97-AF65-F5344CB8AC3E}">
        <p14:creationId xmlns:p14="http://schemas.microsoft.com/office/powerpoint/2010/main" val="3988227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593F-F828-4744-82D6-61CD93E0A0B2}"/>
              </a:ext>
            </a:extLst>
          </p:cNvPr>
          <p:cNvSpPr>
            <a:spLocks noGrp="1"/>
          </p:cNvSpPr>
          <p:nvPr>
            <p:ph type="title"/>
          </p:nvPr>
        </p:nvSpPr>
        <p:spPr/>
        <p:txBody>
          <a:bodyPr/>
          <a:lstStyle/>
          <a:p>
            <a:r>
              <a:rPr lang="en-CA" dirty="0"/>
              <a:t>DaTasets</a:t>
            </a:r>
          </a:p>
        </p:txBody>
      </p:sp>
      <p:sp>
        <p:nvSpPr>
          <p:cNvPr id="3" name="Content Placeholder 2">
            <a:extLst>
              <a:ext uri="{FF2B5EF4-FFF2-40B4-BE49-F238E27FC236}">
                <a16:creationId xmlns:a16="http://schemas.microsoft.com/office/drawing/2014/main" id="{22837970-1902-446F-924B-F972C040CED5}"/>
              </a:ext>
            </a:extLst>
          </p:cNvPr>
          <p:cNvSpPr>
            <a:spLocks noGrp="1"/>
          </p:cNvSpPr>
          <p:nvPr>
            <p:ph idx="1"/>
          </p:nvPr>
        </p:nvSpPr>
        <p:spPr/>
        <p:txBody>
          <a:bodyPr>
            <a:normAutofit lnSpcReduction="10000"/>
          </a:bodyPr>
          <a:lstStyle/>
          <a:p>
            <a:pPr marL="0" indent="0">
              <a:buNone/>
            </a:pPr>
            <a:r>
              <a:rPr lang="en-US" sz="1600" dirty="0"/>
              <a:t>Source of the datasets are from:</a:t>
            </a:r>
          </a:p>
          <a:p>
            <a:r>
              <a:rPr lang="en-US" sz="1600" b="1" dirty="0"/>
              <a:t>John Hopkins University, School of Engineering</a:t>
            </a:r>
            <a:br>
              <a:rPr lang="en-US" sz="1600" dirty="0"/>
            </a:br>
            <a:r>
              <a:rPr lang="en-US" sz="1600" dirty="0"/>
              <a:t>Novel Coronavirus (COVID-19) Cases, provided by JHU CSSE</a:t>
            </a:r>
            <a:br>
              <a:rPr lang="en-US" sz="1600" dirty="0"/>
            </a:br>
            <a:r>
              <a:rPr lang="en-US" sz="1600" dirty="0"/>
              <a:t>URL: </a:t>
            </a:r>
            <a:r>
              <a:rPr lang="en-US" sz="1600" u="sng" dirty="0">
                <a:hlinkClick r:id="rId2"/>
              </a:rPr>
              <a:t>CSSEGISandData</a:t>
            </a:r>
            <a:endParaRPr lang="en-US" sz="1600" dirty="0"/>
          </a:p>
          <a:p>
            <a:r>
              <a:rPr lang="en-US" sz="1600" b="1" dirty="0"/>
              <a:t>The COVID Tracking Project</a:t>
            </a:r>
            <a:br>
              <a:rPr lang="en-US" sz="1600" dirty="0"/>
            </a:br>
            <a:r>
              <a:rPr lang="en-US" sz="1600" dirty="0"/>
              <a:t>URL: </a:t>
            </a:r>
            <a:r>
              <a:rPr lang="en-US" sz="1600" u="sng" dirty="0">
                <a:hlinkClick r:id="rId3"/>
              </a:rPr>
              <a:t>US State data</a:t>
            </a:r>
            <a:endParaRPr lang="en-US" sz="1600" dirty="0"/>
          </a:p>
          <a:p>
            <a:r>
              <a:rPr lang="en-CA" sz="1600" b="1" dirty="0"/>
              <a:t>AWS Data Exchange</a:t>
            </a:r>
            <a:endParaRPr lang="en-CA" sz="1600" dirty="0"/>
          </a:p>
          <a:p>
            <a:r>
              <a:rPr lang="en-CA" sz="1600" dirty="0"/>
              <a:t>URL: </a:t>
            </a:r>
            <a:r>
              <a:rPr lang="en-US" sz="1600" dirty="0">
                <a:hlinkClick r:id="rId4"/>
              </a:rPr>
              <a:t> USA Hospital Beds - COVID-19 | Definitive Healthcare</a:t>
            </a:r>
            <a:endParaRPr lang="en-US" sz="1600" b="1" dirty="0"/>
          </a:p>
          <a:p>
            <a:pPr marL="324000" lvl="1" indent="0">
              <a:buNone/>
            </a:pPr>
            <a:r>
              <a:rPr lang="en-US" sz="1600" dirty="0"/>
              <a:t>Provided By: </a:t>
            </a:r>
            <a:r>
              <a:rPr lang="en-US" sz="1600" dirty="0" err="1"/>
              <a:t>Rearc</a:t>
            </a:r>
            <a:endParaRPr lang="en-US" sz="1600" dirty="0"/>
          </a:p>
          <a:p>
            <a:pPr marL="324000" lvl="1" indent="0">
              <a:buNone/>
            </a:pPr>
            <a:r>
              <a:rPr lang="en-US" sz="1600" dirty="0"/>
              <a:t>Definitive Healthcare provides intelligence on the numbers of licensed beds, staffed beds, ICU beds, and the bed utilization rate for the hospitals in the United States</a:t>
            </a:r>
          </a:p>
          <a:p>
            <a:endParaRPr lang="en-CA" dirty="0"/>
          </a:p>
        </p:txBody>
      </p:sp>
    </p:spTree>
    <p:extLst>
      <p:ext uri="{BB962C8B-B14F-4D97-AF65-F5344CB8AC3E}">
        <p14:creationId xmlns:p14="http://schemas.microsoft.com/office/powerpoint/2010/main" val="1915513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36F0-4A3A-4B89-AD56-350A184AF91C}"/>
              </a:ext>
            </a:extLst>
          </p:cNvPr>
          <p:cNvSpPr>
            <a:spLocks noGrp="1"/>
          </p:cNvSpPr>
          <p:nvPr>
            <p:ph type="title"/>
          </p:nvPr>
        </p:nvSpPr>
        <p:spPr/>
        <p:txBody>
          <a:bodyPr/>
          <a:lstStyle/>
          <a:p>
            <a:r>
              <a:rPr lang="en-CA" dirty="0"/>
              <a:t>DATA challenges</a:t>
            </a:r>
          </a:p>
        </p:txBody>
      </p:sp>
      <p:sp>
        <p:nvSpPr>
          <p:cNvPr id="3" name="Content Placeholder 2">
            <a:extLst>
              <a:ext uri="{FF2B5EF4-FFF2-40B4-BE49-F238E27FC236}">
                <a16:creationId xmlns:a16="http://schemas.microsoft.com/office/drawing/2014/main" id="{3AED753F-B36E-4FF2-AB87-0490C714C7C9}"/>
              </a:ext>
            </a:extLst>
          </p:cNvPr>
          <p:cNvSpPr>
            <a:spLocks noGrp="1"/>
          </p:cNvSpPr>
          <p:nvPr>
            <p:ph idx="1"/>
          </p:nvPr>
        </p:nvSpPr>
        <p:spPr/>
        <p:txBody>
          <a:bodyPr/>
          <a:lstStyle/>
          <a:p>
            <a:r>
              <a:rPr lang="en-CA" dirty="0"/>
              <a:t>Our goal is to implement a composite index at the city level. IHME dataset on AWS data exchange could have been an ideal dataset to use for this project but most of the observations have null values at the city level. </a:t>
            </a:r>
          </a:p>
          <a:p>
            <a:r>
              <a:rPr lang="en-CA" dirty="0"/>
              <a:t>We decided to go with a state level approach to create a </a:t>
            </a:r>
            <a:r>
              <a:rPr lang="en-US" dirty="0"/>
              <a:t>standardized index to categorize the risk level of COVID-19 which can be applied to any city level in the future.</a:t>
            </a:r>
          </a:p>
          <a:p>
            <a:r>
              <a:rPr lang="en-US" dirty="0"/>
              <a:t>The </a:t>
            </a:r>
            <a:r>
              <a:rPr lang="en-US" dirty="0">
                <a:hlinkClick r:id="rId2"/>
              </a:rPr>
              <a:t>Covid tracking dataset </a:t>
            </a:r>
            <a:r>
              <a:rPr lang="en-US" dirty="0"/>
              <a:t>contain some deprecated variables and lacks the hospital and ICU beds details. </a:t>
            </a:r>
          </a:p>
          <a:p>
            <a:r>
              <a:rPr lang="en-US" dirty="0"/>
              <a:t>The </a:t>
            </a:r>
            <a:r>
              <a:rPr lang="en-US" dirty="0">
                <a:hlinkClick r:id="rId3"/>
              </a:rPr>
              <a:t>US Hospital beds dataset</a:t>
            </a:r>
            <a:r>
              <a:rPr lang="en-US" dirty="0"/>
              <a:t>, however, contains some valuable licensed,</a:t>
            </a:r>
            <a:r>
              <a:rPr lang="en-US" sz="1800" dirty="0"/>
              <a:t> staffed beds, ICU beds details. </a:t>
            </a:r>
          </a:p>
          <a:p>
            <a:r>
              <a:rPr lang="en-US" sz="1800" dirty="0"/>
              <a:t>We combined 2 datasets, the COVID-tracking dataset and the US Hospital beds to form a viable dataset for this project. We created a standardized index based on the </a:t>
            </a:r>
            <a:r>
              <a:rPr lang="en-US" sz="1800" dirty="0">
                <a:hlinkClick r:id="rId4"/>
              </a:rPr>
              <a:t>paper</a:t>
            </a:r>
            <a:r>
              <a:rPr lang="en-US" sz="1800" dirty="0"/>
              <a:t>.</a:t>
            </a:r>
          </a:p>
        </p:txBody>
      </p:sp>
    </p:spTree>
    <p:extLst>
      <p:ext uri="{BB962C8B-B14F-4D97-AF65-F5344CB8AC3E}">
        <p14:creationId xmlns:p14="http://schemas.microsoft.com/office/powerpoint/2010/main" val="1577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75A-046A-4865-8554-9F8C4402FAB5}"/>
              </a:ext>
            </a:extLst>
          </p:cNvPr>
          <p:cNvSpPr>
            <a:spLocks noGrp="1"/>
          </p:cNvSpPr>
          <p:nvPr>
            <p:ph type="title"/>
          </p:nvPr>
        </p:nvSpPr>
        <p:spPr>
          <a:xfrm>
            <a:off x="581192" y="647700"/>
            <a:ext cx="11029616" cy="824076"/>
          </a:xfrm>
        </p:spPr>
        <p:txBody>
          <a:bodyPr/>
          <a:lstStyle/>
          <a:p>
            <a:r>
              <a:rPr lang="en-CA" dirty="0" err="1"/>
              <a:t>DaTa</a:t>
            </a:r>
            <a:r>
              <a:rPr lang="en-CA" dirty="0"/>
              <a:t> model AND AWS Products</a:t>
            </a:r>
          </a:p>
        </p:txBody>
      </p:sp>
      <p:sp>
        <p:nvSpPr>
          <p:cNvPr id="3" name="Content Placeholder 2">
            <a:extLst>
              <a:ext uri="{FF2B5EF4-FFF2-40B4-BE49-F238E27FC236}">
                <a16:creationId xmlns:a16="http://schemas.microsoft.com/office/drawing/2014/main" id="{964EA31D-7448-49C3-A369-CA9A884FD48E}"/>
              </a:ext>
            </a:extLst>
          </p:cNvPr>
          <p:cNvSpPr>
            <a:spLocks noGrp="1"/>
          </p:cNvSpPr>
          <p:nvPr>
            <p:ph idx="1"/>
          </p:nvPr>
        </p:nvSpPr>
        <p:spPr>
          <a:xfrm>
            <a:off x="581192" y="1988599"/>
            <a:ext cx="7719429" cy="3415037"/>
          </a:xfrm>
        </p:spPr>
        <p:txBody>
          <a:bodyPr/>
          <a:lstStyle/>
          <a:p>
            <a:r>
              <a:rPr lang="en-CA" dirty="0"/>
              <a:t>We </a:t>
            </a:r>
            <a:r>
              <a:rPr lang="en-US" dirty="0"/>
              <a:t>generate our model using Amazon </a:t>
            </a:r>
            <a:r>
              <a:rPr lang="en-US" dirty="0" err="1"/>
              <a:t>SageMaker</a:t>
            </a:r>
            <a:r>
              <a:rPr lang="en-US" dirty="0"/>
              <a:t> and linear regression model.</a:t>
            </a:r>
          </a:p>
          <a:p>
            <a:r>
              <a:rPr lang="en-US" dirty="0"/>
              <a:t>AWS Products: We have used below AWS products to develop our solution.</a:t>
            </a:r>
          </a:p>
          <a:p>
            <a:r>
              <a:rPr lang="en-US" dirty="0"/>
              <a:t>AWS Data Exchange</a:t>
            </a:r>
          </a:p>
          <a:p>
            <a:r>
              <a:rPr lang="en-US" dirty="0"/>
              <a:t>AWS </a:t>
            </a:r>
            <a:r>
              <a:rPr lang="en-US" dirty="0" err="1"/>
              <a:t>Sagemaker</a:t>
            </a:r>
            <a:endParaRPr lang="en-US" dirty="0"/>
          </a:p>
          <a:p>
            <a:r>
              <a:rPr lang="en-US" dirty="0"/>
              <a:t>AWS S3</a:t>
            </a:r>
          </a:p>
          <a:p>
            <a:r>
              <a:rPr lang="en-US" dirty="0"/>
              <a:t>Solutions:</a:t>
            </a:r>
          </a:p>
          <a:p>
            <a:pPr lvl="1"/>
            <a:r>
              <a:rPr lang="en-CA" dirty="0"/>
              <a:t>Link to </a:t>
            </a:r>
            <a:r>
              <a:rPr lang="en-CA" dirty="0" err="1"/>
              <a:t>Jupyter</a:t>
            </a:r>
            <a:r>
              <a:rPr lang="en-CA" dirty="0"/>
              <a:t> Notebook on </a:t>
            </a:r>
            <a:r>
              <a:rPr lang="en-CA" dirty="0" err="1">
                <a:hlinkClick r:id="rId2"/>
              </a:rPr>
              <a:t>Github</a:t>
            </a:r>
            <a:endParaRPr lang="en-CA" dirty="0"/>
          </a:p>
          <a:p>
            <a:pPr lvl="1"/>
            <a:r>
              <a:rPr lang="en-CA" dirty="0"/>
              <a:t>Link to </a:t>
            </a:r>
            <a:r>
              <a:rPr lang="en-US" dirty="0" err="1">
                <a:hlinkClick r:id="rId3"/>
              </a:rPr>
              <a:t>Sagemaker</a:t>
            </a:r>
            <a:r>
              <a:rPr lang="en-US" dirty="0"/>
              <a:t> Solution </a:t>
            </a:r>
          </a:p>
          <a:p>
            <a:endParaRPr lang="en-US" dirty="0"/>
          </a:p>
          <a:p>
            <a:endParaRPr lang="en-CA" dirty="0"/>
          </a:p>
        </p:txBody>
      </p:sp>
      <p:pic>
        <p:nvPicPr>
          <p:cNvPr id="8" name="Picture 7">
            <a:extLst>
              <a:ext uri="{FF2B5EF4-FFF2-40B4-BE49-F238E27FC236}">
                <a16:creationId xmlns:a16="http://schemas.microsoft.com/office/drawing/2014/main" id="{B315911F-07E0-45D6-92BD-6694DC156F12}"/>
              </a:ext>
            </a:extLst>
          </p:cNvPr>
          <p:cNvPicPr>
            <a:picLocks noChangeAspect="1"/>
          </p:cNvPicPr>
          <p:nvPr/>
        </p:nvPicPr>
        <p:blipFill>
          <a:blip r:embed="rId4"/>
          <a:stretch>
            <a:fillRect/>
          </a:stretch>
        </p:blipFill>
        <p:spPr>
          <a:xfrm>
            <a:off x="4065974" y="2882498"/>
            <a:ext cx="7953208" cy="3823547"/>
          </a:xfrm>
          <a:prstGeom prst="rect">
            <a:avLst/>
          </a:prstGeom>
        </p:spPr>
      </p:pic>
    </p:spTree>
    <p:extLst>
      <p:ext uri="{BB962C8B-B14F-4D97-AF65-F5344CB8AC3E}">
        <p14:creationId xmlns:p14="http://schemas.microsoft.com/office/powerpoint/2010/main" val="108604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Results</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a:xfrm>
            <a:off x="581193" y="2340864"/>
            <a:ext cx="3747627" cy="2311035"/>
          </a:xfrm>
        </p:spPr>
        <p:txBody>
          <a:bodyPr>
            <a:normAutofit lnSpcReduction="10000"/>
          </a:bodyPr>
          <a:lstStyle/>
          <a:p>
            <a:r>
              <a:rPr lang="en-CA" dirty="0"/>
              <a:t>From the model, we discovered the daily composite index using 5 different indicators.</a:t>
            </a:r>
          </a:p>
          <a:p>
            <a:r>
              <a:rPr lang="en-CA" dirty="0"/>
              <a:t>According to the model, we can make different calculated predictions. For example, New Jersey is more prepared to re-open than Alaska.</a:t>
            </a:r>
          </a:p>
        </p:txBody>
      </p:sp>
      <p:pic>
        <p:nvPicPr>
          <p:cNvPr id="4" name="Picture 3">
            <a:extLst>
              <a:ext uri="{FF2B5EF4-FFF2-40B4-BE49-F238E27FC236}">
                <a16:creationId xmlns:a16="http://schemas.microsoft.com/office/drawing/2014/main" id="{FDEF6085-D41B-4EFA-A00C-E224083D0AB1}"/>
              </a:ext>
            </a:extLst>
          </p:cNvPr>
          <p:cNvPicPr>
            <a:picLocks noChangeAspect="1"/>
          </p:cNvPicPr>
          <p:nvPr/>
        </p:nvPicPr>
        <p:blipFill>
          <a:blip r:embed="rId2"/>
          <a:stretch>
            <a:fillRect/>
          </a:stretch>
        </p:blipFill>
        <p:spPr>
          <a:xfrm>
            <a:off x="4328820" y="1036828"/>
            <a:ext cx="7863180" cy="5080916"/>
          </a:xfrm>
          <a:prstGeom prst="rect">
            <a:avLst/>
          </a:prstGeom>
        </p:spPr>
      </p:pic>
    </p:spTree>
    <p:extLst>
      <p:ext uri="{BB962C8B-B14F-4D97-AF65-F5344CB8AC3E}">
        <p14:creationId xmlns:p14="http://schemas.microsoft.com/office/powerpoint/2010/main" val="2283929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a:xfrm>
            <a:off x="581192" y="702156"/>
            <a:ext cx="4148709" cy="1188720"/>
          </a:xfrm>
        </p:spPr>
        <p:txBody>
          <a:bodyPr>
            <a:normAutofit fontScale="90000"/>
          </a:bodyPr>
          <a:lstStyle/>
          <a:p>
            <a:r>
              <a:rPr lang="en-CA" dirty="0"/>
              <a:t>Potential Benefits</a:t>
            </a:r>
            <a:br>
              <a:rPr lang="en-CA" dirty="0"/>
            </a:br>
            <a:r>
              <a:rPr lang="en-CA" dirty="0"/>
              <a:t>of model: Comparisons</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a:xfrm>
            <a:off x="581193" y="2340864"/>
            <a:ext cx="3928664" cy="3634486"/>
          </a:xfrm>
        </p:spPr>
        <p:txBody>
          <a:bodyPr>
            <a:normAutofit fontScale="70000" lnSpcReduction="20000"/>
          </a:bodyPr>
          <a:lstStyle/>
          <a:p>
            <a:r>
              <a:rPr lang="en-CA" dirty="0"/>
              <a:t>8/13/20: Cases were dropping in Alaska </a:t>
            </a:r>
            <a:r>
              <a:rPr lang="en-US" dirty="0">
                <a:hlinkClick r:id="rId2"/>
              </a:rPr>
              <a:t>https://www.adn.com/alaska-news/2020/08/13/alaskas-model-shows-dropping-covid-19-counts-in-coming-days-even-as-hospitalizations-hit-new-high/</a:t>
            </a:r>
            <a:endParaRPr lang="en-CA" dirty="0"/>
          </a:p>
          <a:p>
            <a:r>
              <a:rPr lang="en-CA" dirty="0"/>
              <a:t>8/16/20: Cases rose again in Alaska </a:t>
            </a:r>
            <a:r>
              <a:rPr lang="en-US" dirty="0">
                <a:hlinkClick r:id="rId3"/>
              </a:rPr>
              <a:t>https://www.adn.com/alaska-news/2020/08/16/state-reports-106-covid-19-new-cases-bringing-alaskas-total-count-to-more-than-5000-since-pandemic-began/</a:t>
            </a:r>
            <a:endParaRPr lang="en-CA" dirty="0"/>
          </a:p>
          <a:p>
            <a:r>
              <a:rPr lang="en-CA" dirty="0"/>
              <a:t>8/6/20: Despite a high index in NC (0.89), UNC Chapel Hill decides to have in-person classes </a:t>
            </a:r>
            <a:r>
              <a:rPr lang="en-US" dirty="0">
                <a:hlinkClick r:id="rId4"/>
              </a:rPr>
              <a:t>https://abc11.com/unc-covid-19-orange-county-health-department-quintana-stewart/6355557/</a:t>
            </a:r>
            <a:endParaRPr lang="en-US" dirty="0"/>
          </a:p>
          <a:p>
            <a:r>
              <a:rPr lang="en-US" dirty="0"/>
              <a:t>8/17/20: After 130+ students become infected within the first week of classes, UNC goes entirely virtual </a:t>
            </a:r>
            <a:r>
              <a:rPr lang="en-US" dirty="0">
                <a:hlinkClick r:id="rId5"/>
              </a:rPr>
              <a:t>https://www.newsobserver.com/news/local/education/article245014185.html</a:t>
            </a:r>
            <a:endParaRPr lang="en-CA" dirty="0"/>
          </a:p>
        </p:txBody>
      </p:sp>
      <p:pic>
        <p:nvPicPr>
          <p:cNvPr id="6" name="Picture 5">
            <a:extLst>
              <a:ext uri="{FF2B5EF4-FFF2-40B4-BE49-F238E27FC236}">
                <a16:creationId xmlns:a16="http://schemas.microsoft.com/office/drawing/2014/main" id="{9C5BC652-E952-4BEC-BE7B-01F5004923C1}"/>
              </a:ext>
            </a:extLst>
          </p:cNvPr>
          <p:cNvPicPr>
            <a:picLocks noChangeAspect="1"/>
          </p:cNvPicPr>
          <p:nvPr/>
        </p:nvPicPr>
        <p:blipFill>
          <a:blip r:embed="rId6"/>
          <a:stretch>
            <a:fillRect/>
          </a:stretch>
        </p:blipFill>
        <p:spPr>
          <a:xfrm>
            <a:off x="4942965" y="1921022"/>
            <a:ext cx="5221449" cy="1328673"/>
          </a:xfrm>
          <a:prstGeom prst="rect">
            <a:avLst/>
          </a:prstGeom>
        </p:spPr>
      </p:pic>
      <p:pic>
        <p:nvPicPr>
          <p:cNvPr id="8" name="Picture 7">
            <a:extLst>
              <a:ext uri="{FF2B5EF4-FFF2-40B4-BE49-F238E27FC236}">
                <a16:creationId xmlns:a16="http://schemas.microsoft.com/office/drawing/2014/main" id="{E958084D-88B1-49D3-BBFF-4CAF7B7B6C98}"/>
              </a:ext>
            </a:extLst>
          </p:cNvPr>
          <p:cNvPicPr>
            <a:picLocks noChangeAspect="1"/>
          </p:cNvPicPr>
          <p:nvPr/>
        </p:nvPicPr>
        <p:blipFill>
          <a:blip r:embed="rId7"/>
          <a:stretch>
            <a:fillRect/>
          </a:stretch>
        </p:blipFill>
        <p:spPr>
          <a:xfrm>
            <a:off x="4729901" y="5104239"/>
            <a:ext cx="6508044" cy="1272650"/>
          </a:xfrm>
          <a:prstGeom prst="rect">
            <a:avLst/>
          </a:prstGeom>
        </p:spPr>
      </p:pic>
      <p:pic>
        <p:nvPicPr>
          <p:cNvPr id="4" name="Picture 3">
            <a:extLst>
              <a:ext uri="{FF2B5EF4-FFF2-40B4-BE49-F238E27FC236}">
                <a16:creationId xmlns:a16="http://schemas.microsoft.com/office/drawing/2014/main" id="{09086BE6-3356-4BCD-814B-BA047DBB37A1}"/>
              </a:ext>
            </a:extLst>
          </p:cNvPr>
          <p:cNvPicPr>
            <a:picLocks noChangeAspect="1"/>
          </p:cNvPicPr>
          <p:nvPr/>
        </p:nvPicPr>
        <p:blipFill>
          <a:blip r:embed="rId8"/>
          <a:stretch>
            <a:fillRect/>
          </a:stretch>
        </p:blipFill>
        <p:spPr>
          <a:xfrm>
            <a:off x="4942965" y="573538"/>
            <a:ext cx="5221448" cy="1317338"/>
          </a:xfrm>
          <a:prstGeom prst="rect">
            <a:avLst/>
          </a:prstGeom>
        </p:spPr>
      </p:pic>
      <p:pic>
        <p:nvPicPr>
          <p:cNvPr id="9" name="Picture 8">
            <a:extLst>
              <a:ext uri="{FF2B5EF4-FFF2-40B4-BE49-F238E27FC236}">
                <a16:creationId xmlns:a16="http://schemas.microsoft.com/office/drawing/2014/main" id="{C5A6CE0A-8F05-403F-BAB5-EBF1BF3CF6FF}"/>
              </a:ext>
            </a:extLst>
          </p:cNvPr>
          <p:cNvPicPr>
            <a:picLocks noChangeAspect="1"/>
          </p:cNvPicPr>
          <p:nvPr/>
        </p:nvPicPr>
        <p:blipFill>
          <a:blip r:embed="rId9"/>
          <a:stretch>
            <a:fillRect/>
          </a:stretch>
        </p:blipFill>
        <p:spPr>
          <a:xfrm>
            <a:off x="4942965" y="3320548"/>
            <a:ext cx="6508045" cy="1822540"/>
          </a:xfrm>
          <a:prstGeom prst="rect">
            <a:avLst/>
          </a:prstGeom>
        </p:spPr>
      </p:pic>
    </p:spTree>
    <p:extLst>
      <p:ext uri="{BB962C8B-B14F-4D97-AF65-F5344CB8AC3E}">
        <p14:creationId xmlns:p14="http://schemas.microsoft.com/office/powerpoint/2010/main" val="364269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Further Actions</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a:xfrm>
            <a:off x="581192" y="2056778"/>
            <a:ext cx="11029615" cy="3634486"/>
          </a:xfrm>
        </p:spPr>
        <p:txBody>
          <a:bodyPr>
            <a:normAutofit/>
          </a:bodyPr>
          <a:lstStyle/>
          <a:p>
            <a:r>
              <a:rPr lang="en-CA" dirty="0"/>
              <a:t>Extend model to analyze data from the county/zip-code level</a:t>
            </a:r>
          </a:p>
          <a:p>
            <a:r>
              <a:rPr lang="en-CA" dirty="0"/>
              <a:t>Categorizing findings based on demographics (e.g. age, ethnicity) </a:t>
            </a:r>
            <a:r>
              <a:rPr lang="en-CA" dirty="0">
                <a:sym typeface="Wingdings" panose="05000000000000000000" pitchFamily="2" charset="2"/>
              </a:rPr>
              <a:t> healthcare providers may also benefit from this data</a:t>
            </a:r>
          </a:p>
          <a:p>
            <a:r>
              <a:rPr lang="en-CA" dirty="0">
                <a:sym typeface="Wingdings" panose="05000000000000000000" pitchFamily="2" charset="2"/>
              </a:rPr>
              <a:t>Compare with different linear ML models</a:t>
            </a:r>
            <a:endParaRPr lang="en-CA" dirty="0"/>
          </a:p>
          <a:p>
            <a:r>
              <a:rPr lang="en-US" dirty="0"/>
              <a:t>Evaluating Model:</a:t>
            </a:r>
          </a:p>
          <a:p>
            <a:pPr lvl="1"/>
            <a:r>
              <a:rPr lang="en-US" dirty="0"/>
              <a:t>Train/Test split</a:t>
            </a:r>
          </a:p>
          <a:p>
            <a:pPr lvl="1"/>
            <a:r>
              <a:rPr lang="en-US" dirty="0"/>
              <a:t>Cross validation</a:t>
            </a:r>
          </a:p>
          <a:p>
            <a:pPr lvl="1"/>
            <a:r>
              <a:rPr lang="en-US" dirty="0"/>
              <a:t>Shuffle training data</a:t>
            </a:r>
          </a:p>
          <a:p>
            <a:pPr lvl="1"/>
            <a:r>
              <a:rPr lang="en-CA" dirty="0"/>
              <a:t>Features engineering</a:t>
            </a:r>
          </a:p>
        </p:txBody>
      </p:sp>
    </p:spTree>
    <p:extLst>
      <p:ext uri="{BB962C8B-B14F-4D97-AF65-F5344CB8AC3E}">
        <p14:creationId xmlns:p14="http://schemas.microsoft.com/office/powerpoint/2010/main" val="35157777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{7FD691B2-CBAE-4A56-8586-90A6495B2DCA}tf33552983</Template>
  <TotalTime>0</TotalTime>
  <Words>900</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Franklin Gothic Book</vt:lpstr>
      <vt:lpstr>Franklin Gothic Demi</vt:lpstr>
      <vt:lpstr>Wingdings 2</vt:lpstr>
      <vt:lpstr>DividendVTI</vt:lpstr>
      <vt:lpstr>Team 9 - Karen Sparck-Jones creatING a standardized index to categorize the risk level of covid-19 spread in communities</vt:lpstr>
      <vt:lpstr>Problem Statement</vt:lpstr>
      <vt:lpstr>Standardized Index</vt:lpstr>
      <vt:lpstr>DaTasets</vt:lpstr>
      <vt:lpstr>DATA challenges</vt:lpstr>
      <vt:lpstr>DaTa model AND AWS Products</vt:lpstr>
      <vt:lpstr>Results</vt:lpstr>
      <vt:lpstr>Potential Benefits of model: Comparisons</vt:lpstr>
      <vt:lpstr>Further Actions</vt:lpstr>
      <vt:lpstr>Highlight of Social Impact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2020-08-13T23:30:49Z</dcterms:created>
  <dcterms:modified xsi:type="dcterms:W3CDTF">2020-08-19T02:30:51Z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