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12" r:id="rId4"/>
  </p:sldMasterIdLst>
  <p:sldIdLst>
    <p:sldId id="257" r:id="rId5"/>
    <p:sldId id="262" r:id="rId6"/>
    <p:sldId id="263" r:id="rId7"/>
    <p:sldId id="264" r:id="rId8"/>
    <p:sldId id="265" r:id="rId9"/>
    <p:sldId id="266"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94619" autoAdjust="0"/>
  </p:normalViewPr>
  <p:slideViewPr>
    <p:cSldViewPr snapToGrid="0">
      <p:cViewPr>
        <p:scale>
          <a:sx n="87" d="100"/>
          <a:sy n="87" d="100"/>
        </p:scale>
        <p:origin x="96"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08/13/20</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08/13/20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08/13/20</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08/13/20</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08/13/20</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08/13/20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08/13/20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08/13/20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08/13/20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08/13/20</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08/13/20</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08/13/20</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medrxiv.org/content/10.1101/2020.05.22.20110577v2.full.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vidtracking.com/data/download" TargetMode="External"/><Relationship Id="rId2" Type="http://schemas.openxmlformats.org/officeDocument/2006/relationships/hyperlink" Target="https://github.com/CSSEGISandData/COVID-19" TargetMode="External"/><Relationship Id="rId1" Type="http://schemas.openxmlformats.org/officeDocument/2006/relationships/slideLayout" Target="../slideLayouts/slideLayout2.xml"/><Relationship Id="rId4" Type="http://schemas.openxmlformats.org/officeDocument/2006/relationships/hyperlink" Target="https://console.aws.amazon.com/dataexchange/home?region=us-east-1#/subscriptions/prod-ydzs6f2cju6qc"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onsole.aws.amazon.com/dataexchange/home?region=us-east-1#/subscriptions/prod-ydzs6f2cju6qc" TargetMode="External"/><Relationship Id="rId2" Type="http://schemas.openxmlformats.org/officeDocument/2006/relationships/hyperlink" Target="https://covidtracking.com/data/download" TargetMode="External"/><Relationship Id="rId1" Type="http://schemas.openxmlformats.org/officeDocument/2006/relationships/slideLayout" Target="../slideLayouts/slideLayout2.xml"/><Relationship Id="rId4" Type="http://schemas.openxmlformats.org/officeDocument/2006/relationships/hyperlink" Target="https://www.medrxiv.org/content/10.1101/2020.05.22.20110577v2.full.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r>
              <a:rPr lang="en-CA" dirty="0"/>
              <a:t>Team 9 - </a:t>
            </a:r>
            <a:r>
              <a:rPr lang="en-CA" b="1" dirty="0"/>
              <a:t>Karen </a:t>
            </a:r>
            <a:r>
              <a:rPr lang="en-CA" b="1" dirty="0" err="1"/>
              <a:t>Sparck</a:t>
            </a:r>
            <a:r>
              <a:rPr lang="en-CA" b="1" dirty="0"/>
              <a:t>-Jones</a:t>
            </a:r>
            <a:br>
              <a:rPr lang="en-CA" b="1" dirty="0"/>
            </a:br>
            <a:r>
              <a:rPr lang="en-US" dirty="0"/>
              <a:t>creates a standardized index to categorize the risk level of covid-19 spread in communities</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fontScale="77500" lnSpcReduction="20000"/>
          </a:bodyPr>
          <a:lstStyle/>
          <a:p>
            <a:r>
              <a:rPr lang="en-US" b="1" dirty="0"/>
              <a:t>Mission: Predictable</a:t>
            </a:r>
            <a:br>
              <a:rPr lang="en-US" dirty="0"/>
            </a:br>
            <a:r>
              <a:rPr lang="en-US" b="1" dirty="0"/>
              <a:t>A Virtual Machine Learning Hackathon to Battle Covid-19</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CC3D-7D35-4163-A3C2-CAC8AE923C14}"/>
              </a:ext>
            </a:extLst>
          </p:cNvPr>
          <p:cNvSpPr>
            <a:spLocks noGrp="1"/>
          </p:cNvSpPr>
          <p:nvPr>
            <p:ph type="title"/>
          </p:nvPr>
        </p:nvSpPr>
        <p:spPr/>
        <p:txBody>
          <a:bodyPr/>
          <a:lstStyle/>
          <a:p>
            <a:r>
              <a:rPr lang="en-CA" dirty="0"/>
              <a:t>Problem Statement</a:t>
            </a:r>
          </a:p>
        </p:txBody>
      </p:sp>
      <p:sp>
        <p:nvSpPr>
          <p:cNvPr id="3" name="Content Placeholder 2">
            <a:extLst>
              <a:ext uri="{FF2B5EF4-FFF2-40B4-BE49-F238E27FC236}">
                <a16:creationId xmlns:a16="http://schemas.microsoft.com/office/drawing/2014/main" id="{6210D930-16EC-4D60-B2A7-7D6F2A7E8B55}"/>
              </a:ext>
            </a:extLst>
          </p:cNvPr>
          <p:cNvSpPr>
            <a:spLocks noGrp="1"/>
          </p:cNvSpPr>
          <p:nvPr>
            <p:ph idx="1"/>
          </p:nvPr>
        </p:nvSpPr>
        <p:spPr/>
        <p:txBody>
          <a:bodyPr>
            <a:normAutofit fontScale="85000" lnSpcReduction="10000"/>
          </a:bodyPr>
          <a:lstStyle/>
          <a:p>
            <a:r>
              <a:rPr lang="en-US" dirty="0"/>
              <a:t>The COVID-19 pandemic has led to a worldwide shutdown of a major part of our economic and social activities due to the restrictions.</a:t>
            </a:r>
            <a:endParaRPr lang="en-CA" dirty="0"/>
          </a:p>
          <a:p>
            <a:r>
              <a:rPr lang="en-CA" dirty="0"/>
              <a:t>More than half of the nation’s population lives in areas that are less prepared than New York City, where in early April of 2020, officials scrambled to add more ICU beds and find extra ventilators amid a surge of covid-19 patients.</a:t>
            </a:r>
          </a:p>
          <a:p>
            <a:r>
              <a:rPr lang="en-US" dirty="0"/>
              <a:t>With respect to reopening the economy, governmental response and messaging have been inconsistent, and policies have varied by state.</a:t>
            </a:r>
          </a:p>
          <a:p>
            <a:r>
              <a:rPr lang="en-US" dirty="0"/>
              <a:t>As states struggle to contain the outbreak and at the same time face great pressure in resuming economic activity, an index that provides a data-driven and objective insight is urgently needed. A lack of objective criteria and monitoring towards satisfying the criteria can lead to another COVID-19 outbreak and business closures.</a:t>
            </a:r>
          </a:p>
          <a:p>
            <a:r>
              <a:rPr lang="en-US" dirty="0"/>
              <a:t>Our solution creates a standardized index to categorize the risk level of covid-19 spread in communities based on the paper</a:t>
            </a:r>
            <a:r>
              <a:rPr lang="en-US" dirty="0">
                <a:hlinkClick r:id="rId2"/>
              </a:rPr>
              <a:t> </a:t>
            </a:r>
            <a:r>
              <a:rPr lang="en-US" i="1" dirty="0">
                <a:hlinkClick r:id="rId2"/>
              </a:rPr>
              <a:t>A COVID-19 Reopening Readiness Index: The Key to Opening up the Economy</a:t>
            </a:r>
            <a:r>
              <a:rPr lang="en-US" i="1" dirty="0"/>
              <a:t>. </a:t>
            </a:r>
            <a:r>
              <a:rPr lang="en-US" dirty="0"/>
              <a:t>The index is based on five broad categories: COVID-19 cases, infection rate, hospitalization, testing and mortality.</a:t>
            </a:r>
            <a:r>
              <a:rPr lang="en-US" i="1" dirty="0"/>
              <a:t> </a:t>
            </a:r>
          </a:p>
          <a:p>
            <a:r>
              <a:rPr lang="en-US" dirty="0"/>
              <a:t>It would help decision makers (for example, hospitals) to adequately prepare for and respond to a surge in cases by projecting  and planning for additional peak needs and peak capacity for bed use, ICU use and ventilators. Particularly in rural American areas in Alaska, where Amy, one of our team mates lives that continues to face significant resource needs and capacity.</a:t>
            </a:r>
          </a:p>
        </p:txBody>
      </p:sp>
    </p:spTree>
    <p:extLst>
      <p:ext uri="{BB962C8B-B14F-4D97-AF65-F5344CB8AC3E}">
        <p14:creationId xmlns:p14="http://schemas.microsoft.com/office/powerpoint/2010/main" val="320996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593F-F828-4744-82D6-61CD93E0A0B2}"/>
              </a:ext>
            </a:extLst>
          </p:cNvPr>
          <p:cNvSpPr>
            <a:spLocks noGrp="1"/>
          </p:cNvSpPr>
          <p:nvPr>
            <p:ph type="title"/>
          </p:nvPr>
        </p:nvSpPr>
        <p:spPr/>
        <p:txBody>
          <a:bodyPr/>
          <a:lstStyle/>
          <a:p>
            <a:r>
              <a:rPr lang="en-CA" dirty="0"/>
              <a:t>DaTasets</a:t>
            </a:r>
          </a:p>
        </p:txBody>
      </p:sp>
      <p:sp>
        <p:nvSpPr>
          <p:cNvPr id="3" name="Content Placeholder 2">
            <a:extLst>
              <a:ext uri="{FF2B5EF4-FFF2-40B4-BE49-F238E27FC236}">
                <a16:creationId xmlns:a16="http://schemas.microsoft.com/office/drawing/2014/main" id="{22837970-1902-446F-924B-F972C040CED5}"/>
              </a:ext>
            </a:extLst>
          </p:cNvPr>
          <p:cNvSpPr>
            <a:spLocks noGrp="1"/>
          </p:cNvSpPr>
          <p:nvPr>
            <p:ph idx="1"/>
          </p:nvPr>
        </p:nvSpPr>
        <p:spPr/>
        <p:txBody>
          <a:bodyPr>
            <a:normAutofit lnSpcReduction="10000"/>
          </a:bodyPr>
          <a:lstStyle/>
          <a:p>
            <a:pPr marL="0" indent="0">
              <a:buNone/>
            </a:pPr>
            <a:r>
              <a:rPr lang="en-US" sz="1600" dirty="0"/>
              <a:t>Source of the datasets are from:</a:t>
            </a:r>
          </a:p>
          <a:p>
            <a:r>
              <a:rPr lang="en-US" sz="1600" b="1" dirty="0"/>
              <a:t>John Hopkins University, School of Engineering</a:t>
            </a:r>
            <a:br>
              <a:rPr lang="en-US" sz="1600" dirty="0"/>
            </a:br>
            <a:r>
              <a:rPr lang="en-US" sz="1600" dirty="0"/>
              <a:t>Novel Coronavirus (COVID-19) Cases, provided by JHU CSSE</a:t>
            </a:r>
            <a:br>
              <a:rPr lang="en-US" sz="1600" dirty="0"/>
            </a:br>
            <a:r>
              <a:rPr lang="en-US" sz="1600" dirty="0"/>
              <a:t>URL: </a:t>
            </a:r>
            <a:r>
              <a:rPr lang="en-US" sz="1600" u="sng" dirty="0">
                <a:hlinkClick r:id="rId2"/>
              </a:rPr>
              <a:t>CSSEGISandData</a:t>
            </a:r>
            <a:endParaRPr lang="en-US" sz="1600" dirty="0"/>
          </a:p>
          <a:p>
            <a:r>
              <a:rPr lang="en-US" sz="1600" b="1" dirty="0"/>
              <a:t>The COVID Tracking Project</a:t>
            </a:r>
            <a:br>
              <a:rPr lang="en-US" sz="1600" dirty="0"/>
            </a:br>
            <a:r>
              <a:rPr lang="en-US" sz="1600" dirty="0"/>
              <a:t>URL: </a:t>
            </a:r>
            <a:r>
              <a:rPr lang="en-US" sz="1600" u="sng" dirty="0">
                <a:hlinkClick r:id="rId3"/>
              </a:rPr>
              <a:t>US State data</a:t>
            </a:r>
            <a:endParaRPr lang="en-US" sz="1600" dirty="0"/>
          </a:p>
          <a:p>
            <a:r>
              <a:rPr lang="en-CA" sz="1600" b="1" dirty="0"/>
              <a:t>AWS Data Exchange</a:t>
            </a:r>
            <a:endParaRPr lang="en-CA" sz="1600" dirty="0"/>
          </a:p>
          <a:p>
            <a:r>
              <a:rPr lang="en-CA" sz="1600" dirty="0"/>
              <a:t>URL: </a:t>
            </a:r>
            <a:r>
              <a:rPr lang="en-US" sz="1600" dirty="0">
                <a:hlinkClick r:id="rId4"/>
              </a:rPr>
              <a:t> USA Hospital Beds - COVID-19 | Definitive Healthcare</a:t>
            </a:r>
            <a:endParaRPr lang="en-US" sz="1600" b="1" dirty="0"/>
          </a:p>
          <a:p>
            <a:pPr marL="324000" lvl="1" indent="0">
              <a:buNone/>
            </a:pPr>
            <a:r>
              <a:rPr lang="en-US" sz="1600" dirty="0"/>
              <a:t>Provided By: </a:t>
            </a:r>
            <a:r>
              <a:rPr lang="en-US" sz="1600" dirty="0" err="1"/>
              <a:t>Rearc</a:t>
            </a:r>
            <a:endParaRPr lang="en-US" sz="1600" dirty="0"/>
          </a:p>
          <a:p>
            <a:pPr marL="324000" lvl="1" indent="0">
              <a:buNone/>
            </a:pPr>
            <a:r>
              <a:rPr lang="en-US" sz="1600" dirty="0"/>
              <a:t>Definitive Healthcare provides intelligence on the numbers of licensed beds, staffed beds, ICU beds, and the bed utilization rate for the hospitals in the United States</a:t>
            </a:r>
          </a:p>
          <a:p>
            <a:endParaRPr lang="en-CA" dirty="0"/>
          </a:p>
        </p:txBody>
      </p:sp>
    </p:spTree>
    <p:extLst>
      <p:ext uri="{BB962C8B-B14F-4D97-AF65-F5344CB8AC3E}">
        <p14:creationId xmlns:p14="http://schemas.microsoft.com/office/powerpoint/2010/main" val="1915513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36F0-4A3A-4B89-AD56-350A184AF91C}"/>
              </a:ext>
            </a:extLst>
          </p:cNvPr>
          <p:cNvSpPr>
            <a:spLocks noGrp="1"/>
          </p:cNvSpPr>
          <p:nvPr>
            <p:ph type="title"/>
          </p:nvPr>
        </p:nvSpPr>
        <p:spPr/>
        <p:txBody>
          <a:bodyPr/>
          <a:lstStyle/>
          <a:p>
            <a:r>
              <a:rPr lang="en-CA" dirty="0"/>
              <a:t>DATA challenges</a:t>
            </a:r>
          </a:p>
        </p:txBody>
      </p:sp>
      <p:sp>
        <p:nvSpPr>
          <p:cNvPr id="3" name="Content Placeholder 2">
            <a:extLst>
              <a:ext uri="{FF2B5EF4-FFF2-40B4-BE49-F238E27FC236}">
                <a16:creationId xmlns:a16="http://schemas.microsoft.com/office/drawing/2014/main" id="{3AED753F-B36E-4FF2-AB87-0490C714C7C9}"/>
              </a:ext>
            </a:extLst>
          </p:cNvPr>
          <p:cNvSpPr>
            <a:spLocks noGrp="1"/>
          </p:cNvSpPr>
          <p:nvPr>
            <p:ph idx="1"/>
          </p:nvPr>
        </p:nvSpPr>
        <p:spPr/>
        <p:txBody>
          <a:bodyPr/>
          <a:lstStyle/>
          <a:p>
            <a:r>
              <a:rPr lang="en-CA" dirty="0"/>
              <a:t>Our goal is to implement a composite index at the city level. IHME dataset on AWS data exchange could have been an ideal dataset to use for this project but most of the </a:t>
            </a:r>
            <a:r>
              <a:rPr lang="en-CA"/>
              <a:t>observations have </a:t>
            </a:r>
            <a:r>
              <a:rPr lang="en-CA" dirty="0"/>
              <a:t>null values at the city level. </a:t>
            </a:r>
          </a:p>
          <a:p>
            <a:r>
              <a:rPr lang="en-CA" dirty="0"/>
              <a:t>We decided to go with a state level approach to create a </a:t>
            </a:r>
            <a:r>
              <a:rPr lang="en-US" dirty="0"/>
              <a:t>standardized index to categorize the risk level of covid-19 which can be applied to any city level in the future.</a:t>
            </a:r>
          </a:p>
          <a:p>
            <a:r>
              <a:rPr lang="en-US" dirty="0"/>
              <a:t>The </a:t>
            </a:r>
            <a:r>
              <a:rPr lang="en-US" dirty="0">
                <a:hlinkClick r:id="rId2"/>
              </a:rPr>
              <a:t>Covid tracking dataset </a:t>
            </a:r>
            <a:r>
              <a:rPr lang="en-US" dirty="0"/>
              <a:t>contain some deprecated variables and lacks the hospital and ICU beds details. </a:t>
            </a:r>
          </a:p>
          <a:p>
            <a:r>
              <a:rPr lang="en-US" dirty="0"/>
              <a:t>The </a:t>
            </a:r>
            <a:r>
              <a:rPr lang="en-US" dirty="0">
                <a:hlinkClick r:id="rId3"/>
              </a:rPr>
              <a:t>US Hospital beds dataset</a:t>
            </a:r>
            <a:r>
              <a:rPr lang="en-US" dirty="0"/>
              <a:t>, however contains some valuable licensed,</a:t>
            </a:r>
            <a:r>
              <a:rPr lang="en-US" sz="1800" dirty="0"/>
              <a:t> staffed beds, ICU beds details. </a:t>
            </a:r>
          </a:p>
          <a:p>
            <a:r>
              <a:rPr lang="en-US" sz="1800" dirty="0"/>
              <a:t>We combined 2 datasets, the Covid tracking dataset and the US Hospital beds to form a viable dataset for this project. We created a standardized index based on the </a:t>
            </a:r>
            <a:r>
              <a:rPr lang="en-US" sz="1800" dirty="0">
                <a:hlinkClick r:id="rId4"/>
              </a:rPr>
              <a:t>paper</a:t>
            </a:r>
            <a:endParaRPr lang="en-US" sz="1800" dirty="0"/>
          </a:p>
        </p:txBody>
      </p:sp>
    </p:spTree>
    <p:extLst>
      <p:ext uri="{BB962C8B-B14F-4D97-AF65-F5344CB8AC3E}">
        <p14:creationId xmlns:p14="http://schemas.microsoft.com/office/powerpoint/2010/main" val="1577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3575A-046A-4865-8554-9F8C4402FAB5}"/>
              </a:ext>
            </a:extLst>
          </p:cNvPr>
          <p:cNvSpPr>
            <a:spLocks noGrp="1"/>
          </p:cNvSpPr>
          <p:nvPr>
            <p:ph type="title"/>
          </p:nvPr>
        </p:nvSpPr>
        <p:spPr/>
        <p:txBody>
          <a:bodyPr/>
          <a:lstStyle/>
          <a:p>
            <a:r>
              <a:rPr lang="en-CA" dirty="0" err="1"/>
              <a:t>DaTa</a:t>
            </a:r>
            <a:r>
              <a:rPr lang="en-CA" dirty="0"/>
              <a:t> model</a:t>
            </a:r>
          </a:p>
        </p:txBody>
      </p:sp>
      <p:sp>
        <p:nvSpPr>
          <p:cNvPr id="3" name="Content Placeholder 2">
            <a:extLst>
              <a:ext uri="{FF2B5EF4-FFF2-40B4-BE49-F238E27FC236}">
                <a16:creationId xmlns:a16="http://schemas.microsoft.com/office/drawing/2014/main" id="{964EA31D-7448-49C3-A369-CA9A884FD48E}"/>
              </a:ext>
            </a:extLst>
          </p:cNvPr>
          <p:cNvSpPr>
            <a:spLocks noGrp="1"/>
          </p:cNvSpPr>
          <p:nvPr>
            <p:ph idx="1"/>
          </p:nvPr>
        </p:nvSpPr>
        <p:spPr/>
        <p:txBody>
          <a:bodyPr/>
          <a:lstStyle/>
          <a:p>
            <a:r>
              <a:rPr lang="en-CA" dirty="0"/>
              <a:t>We </a:t>
            </a:r>
            <a:r>
              <a:rPr lang="en-US" dirty="0"/>
              <a:t>generate our model using Amazon </a:t>
            </a:r>
            <a:r>
              <a:rPr lang="en-US" dirty="0" err="1"/>
              <a:t>SageMaker</a:t>
            </a:r>
            <a:r>
              <a:rPr lang="en-US" dirty="0"/>
              <a:t> and linear regression model.</a:t>
            </a:r>
          </a:p>
          <a:p>
            <a:endParaRPr lang="en-US" dirty="0"/>
          </a:p>
          <a:p>
            <a:endParaRPr lang="en-US" dirty="0"/>
          </a:p>
          <a:p>
            <a:endParaRPr lang="en-US" dirty="0"/>
          </a:p>
          <a:p>
            <a:endParaRPr lang="en-US" dirty="0"/>
          </a:p>
          <a:p>
            <a:endParaRPr lang="en-US" dirty="0"/>
          </a:p>
          <a:p>
            <a:endParaRPr lang="en-CA" dirty="0"/>
          </a:p>
        </p:txBody>
      </p:sp>
    </p:spTree>
    <p:extLst>
      <p:ext uri="{BB962C8B-B14F-4D97-AF65-F5344CB8AC3E}">
        <p14:creationId xmlns:p14="http://schemas.microsoft.com/office/powerpoint/2010/main" val="1086043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AA50-CF87-4CF2-9A08-3793BC2A810F}"/>
              </a:ext>
            </a:extLst>
          </p:cNvPr>
          <p:cNvSpPr>
            <a:spLocks noGrp="1"/>
          </p:cNvSpPr>
          <p:nvPr>
            <p:ph type="title"/>
          </p:nvPr>
        </p:nvSpPr>
        <p:spPr/>
        <p:txBody>
          <a:bodyPr/>
          <a:lstStyle/>
          <a:p>
            <a:r>
              <a:rPr lang="en-CA" dirty="0"/>
              <a:t>Solution</a:t>
            </a:r>
          </a:p>
        </p:txBody>
      </p:sp>
      <p:sp>
        <p:nvSpPr>
          <p:cNvPr id="3" name="Content Placeholder 2">
            <a:extLst>
              <a:ext uri="{FF2B5EF4-FFF2-40B4-BE49-F238E27FC236}">
                <a16:creationId xmlns:a16="http://schemas.microsoft.com/office/drawing/2014/main" id="{095C2B2D-310F-4A2B-94EB-E394F69320C3}"/>
              </a:ext>
            </a:extLst>
          </p:cNvPr>
          <p:cNvSpPr>
            <a:spLocks noGrp="1"/>
          </p:cNvSpPr>
          <p:nvPr>
            <p:ph idx="1"/>
          </p:nvPr>
        </p:nvSpPr>
        <p:spPr/>
        <p:txBody>
          <a:bodyPr/>
          <a:lstStyle/>
          <a:p>
            <a:r>
              <a:rPr lang="en-CA" dirty="0"/>
              <a:t>Solution – how the solution support the problem statement</a:t>
            </a:r>
          </a:p>
          <a:p>
            <a:r>
              <a:rPr lang="en-CA" dirty="0"/>
              <a:t>A link to </a:t>
            </a:r>
            <a:r>
              <a:rPr lang="en-CA" dirty="0" err="1"/>
              <a:t>jupyter</a:t>
            </a:r>
            <a:r>
              <a:rPr lang="en-CA" dirty="0"/>
              <a:t> notebook on Github</a:t>
            </a:r>
          </a:p>
          <a:p>
            <a:endParaRPr lang="en-CA" dirty="0"/>
          </a:p>
          <a:p>
            <a:r>
              <a:rPr lang="en-CA" dirty="0"/>
              <a:t>We can also add some images of the graphs.</a:t>
            </a:r>
          </a:p>
          <a:p>
            <a:endParaRPr lang="en-CA" dirty="0"/>
          </a:p>
        </p:txBody>
      </p:sp>
    </p:spTree>
    <p:extLst>
      <p:ext uri="{BB962C8B-B14F-4D97-AF65-F5344CB8AC3E}">
        <p14:creationId xmlns:p14="http://schemas.microsoft.com/office/powerpoint/2010/main" val="160327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0CFA-D666-4F5D-AC4A-9E4415A91043}"/>
              </a:ext>
            </a:extLst>
          </p:cNvPr>
          <p:cNvSpPr>
            <a:spLocks noGrp="1"/>
          </p:cNvSpPr>
          <p:nvPr>
            <p:ph type="title"/>
          </p:nvPr>
        </p:nvSpPr>
        <p:spPr/>
        <p:txBody>
          <a:bodyPr/>
          <a:lstStyle/>
          <a:p>
            <a:r>
              <a:rPr lang="en-CA" dirty="0"/>
              <a:t>Team </a:t>
            </a:r>
          </a:p>
        </p:txBody>
      </p:sp>
      <p:sp>
        <p:nvSpPr>
          <p:cNvPr id="3" name="Content Placeholder 2">
            <a:extLst>
              <a:ext uri="{FF2B5EF4-FFF2-40B4-BE49-F238E27FC236}">
                <a16:creationId xmlns:a16="http://schemas.microsoft.com/office/drawing/2014/main" id="{3F84D3D3-2967-4187-AFC5-8FE5C1742AB5}"/>
              </a:ext>
            </a:extLst>
          </p:cNvPr>
          <p:cNvSpPr>
            <a:spLocks noGrp="1"/>
          </p:cNvSpPr>
          <p:nvPr>
            <p:ph idx="1"/>
          </p:nvPr>
        </p:nvSpPr>
        <p:spPr/>
        <p:txBody>
          <a:bodyPr/>
          <a:lstStyle/>
          <a:p>
            <a:r>
              <a:rPr lang="en-CA" dirty="0"/>
              <a:t>Amy Jacobs</a:t>
            </a:r>
          </a:p>
          <a:p>
            <a:r>
              <a:rPr lang="en-CA" dirty="0"/>
              <a:t>Funke Olaleye</a:t>
            </a:r>
          </a:p>
          <a:p>
            <a:r>
              <a:rPr lang="en-CA" dirty="0"/>
              <a:t>Hani Patel</a:t>
            </a:r>
          </a:p>
          <a:p>
            <a:r>
              <a:rPr lang="en-CA" dirty="0"/>
              <a:t>Elizabeth Qui </a:t>
            </a:r>
          </a:p>
        </p:txBody>
      </p:sp>
    </p:spTree>
    <p:extLst>
      <p:ext uri="{BB962C8B-B14F-4D97-AF65-F5344CB8AC3E}">
        <p14:creationId xmlns:p14="http://schemas.microsoft.com/office/powerpoint/2010/main" val="324521483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{7FD691B2-CBAE-4A56-8586-90A6495B2DCA}tf33552983</Template>
  <TotalTime>0</TotalTime>
  <Words>585</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Franklin Gothic Book</vt:lpstr>
      <vt:lpstr>Franklin Gothic Demi</vt:lpstr>
      <vt:lpstr>Wingdings 2</vt:lpstr>
      <vt:lpstr>DividendVTI</vt:lpstr>
      <vt:lpstr>Team 9 - Karen Sparck-Jones creates a standardized index to categorize the risk level of covid-19 spread in communities</vt:lpstr>
      <vt:lpstr>Problem Statement</vt:lpstr>
      <vt:lpstr>DaTasets</vt:lpstr>
      <vt:lpstr>DATA challenges</vt:lpstr>
      <vt:lpstr>DaTa model</vt:lpstr>
      <vt:lpstr>Solution</vt:lpstr>
      <vt:lpstr>Team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2020-08-13T23:30:49Z</dcterms:created>
  <dcterms:modified xsi:type="dcterms:W3CDTF">2020-08-14T16:55:34Z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